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99" r:id="rId2"/>
    <p:sldId id="280" r:id="rId3"/>
    <p:sldId id="279" r:id="rId4"/>
    <p:sldId id="306" r:id="rId5"/>
    <p:sldId id="298" r:id="rId6"/>
    <p:sldId id="282" r:id="rId7"/>
    <p:sldId id="2088197680" r:id="rId8"/>
    <p:sldId id="2088197679" r:id="rId9"/>
    <p:sldId id="2088197759" r:id="rId10"/>
    <p:sldId id="2508" r:id="rId11"/>
    <p:sldId id="2088197845" r:id="rId12"/>
    <p:sldId id="2088197834" r:id="rId13"/>
    <p:sldId id="2088197846" r:id="rId14"/>
    <p:sldId id="2088197840" r:id="rId15"/>
    <p:sldId id="2088197848" r:id="rId16"/>
    <p:sldId id="2088197812" r:id="rId17"/>
    <p:sldId id="2088197855" r:id="rId18"/>
    <p:sldId id="2088197852" r:id="rId19"/>
    <p:sldId id="2088197819" r:id="rId20"/>
    <p:sldId id="2088197826" r:id="rId21"/>
    <p:sldId id="2088197832" r:id="rId22"/>
    <p:sldId id="2088197835" r:id="rId23"/>
    <p:sldId id="2088197856" r:id="rId24"/>
    <p:sldId id="2088197849" r:id="rId25"/>
    <p:sldId id="2088197685" r:id="rId26"/>
    <p:sldId id="2088197648" r:id="rId27"/>
    <p:sldId id="2088197810" r:id="rId28"/>
    <p:sldId id="2088197829" r:id="rId29"/>
    <p:sldId id="2088197824" r:id="rId30"/>
    <p:sldId id="2088197827" r:id="rId31"/>
    <p:sldId id="2088197825" r:id="rId32"/>
    <p:sldId id="2088197822" r:id="rId33"/>
    <p:sldId id="2088197809" r:id="rId34"/>
    <p:sldId id="2088197839" r:id="rId35"/>
    <p:sldId id="2088197823" r:id="rId36"/>
    <p:sldId id="2088197854" r:id="rId37"/>
    <p:sldId id="2088197857" r:id="rId38"/>
    <p:sldId id="2088197811" r:id="rId39"/>
    <p:sldId id="2088197853" r:id="rId40"/>
    <p:sldId id="2088197837" r:id="rId41"/>
    <p:sldId id="2088197844" r:id="rId42"/>
    <p:sldId id="2088197818" r:id="rId43"/>
    <p:sldId id="2088197851" r:id="rId44"/>
    <p:sldId id="2088197843" r:id="rId45"/>
    <p:sldId id="2088197841" r:id="rId46"/>
    <p:sldId id="2088197817" r:id="rId47"/>
    <p:sldId id="2088197850" r:id="rId48"/>
    <p:sldId id="292" r:id="rId49"/>
    <p:sldId id="2088197681" r:id="rId50"/>
    <p:sldId id="2088197776" r:id="rId51"/>
    <p:sldId id="2088197828" r:id="rId52"/>
    <p:sldId id="2088197813" r:id="rId53"/>
    <p:sldId id="2088197838" r:id="rId54"/>
    <p:sldId id="2088197831" r:id="rId55"/>
    <p:sldId id="2088197830" r:id="rId56"/>
    <p:sldId id="2088197842" r:id="rId57"/>
    <p:sldId id="208819784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812" autoAdjust="0"/>
  </p:normalViewPr>
  <p:slideViewPr>
    <p:cSldViewPr snapToGrid="0">
      <p:cViewPr varScale="1">
        <p:scale>
          <a:sx n="52" d="100"/>
          <a:sy n="52" d="100"/>
        </p:scale>
        <p:origin x="12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elle Hupp" userId="e1e5bbe7-9941-4fe0-99d3-ce96c29aecae" providerId="ADAL" clId="{F397BF75-D841-462C-90E3-BD37121A8C12}"/>
    <pc:docChg chg="undo custSel addSld delSld modSld">
      <pc:chgData name="Danelle Hupp" userId="e1e5bbe7-9941-4fe0-99d3-ce96c29aecae" providerId="ADAL" clId="{F397BF75-D841-462C-90E3-BD37121A8C12}" dt="2025-02-28T21:48:47.424" v="30" actId="20577"/>
      <pc:docMkLst>
        <pc:docMk/>
      </pc:docMkLst>
      <pc:sldChg chg="modNotesTx">
        <pc:chgData name="Danelle Hupp" userId="e1e5bbe7-9941-4fe0-99d3-ce96c29aecae" providerId="ADAL" clId="{F397BF75-D841-462C-90E3-BD37121A8C12}" dt="2025-02-28T21:48:42.491" v="29" actId="5793"/>
        <pc:sldMkLst>
          <pc:docMk/>
          <pc:sldMk cId="342337639" sldId="292"/>
        </pc:sldMkLst>
      </pc:sldChg>
      <pc:sldChg chg="modNotesTx">
        <pc:chgData name="Danelle Hupp" userId="e1e5bbe7-9941-4fe0-99d3-ce96c29aecae" providerId="ADAL" clId="{F397BF75-D841-462C-90E3-BD37121A8C12}" dt="2025-02-28T21:46:32.428" v="1" actId="6549"/>
        <pc:sldMkLst>
          <pc:docMk/>
          <pc:sldMk cId="4284850606" sldId="298"/>
        </pc:sldMkLst>
      </pc:sldChg>
      <pc:sldChg chg="modNotesTx">
        <pc:chgData name="Danelle Hupp" userId="e1e5bbe7-9941-4fe0-99d3-ce96c29aecae" providerId="ADAL" clId="{F397BF75-D841-462C-90E3-BD37121A8C12}" dt="2025-02-28T21:46:25.879" v="0" actId="6549"/>
        <pc:sldMkLst>
          <pc:docMk/>
          <pc:sldMk cId="2354943949" sldId="299"/>
        </pc:sldMkLst>
      </pc:sldChg>
      <pc:sldChg chg="modNotesTx">
        <pc:chgData name="Danelle Hupp" userId="e1e5bbe7-9941-4fe0-99d3-ce96c29aecae" providerId="ADAL" clId="{F397BF75-D841-462C-90E3-BD37121A8C12}" dt="2025-02-28T21:47:47.394" v="19" actId="20577"/>
        <pc:sldMkLst>
          <pc:docMk/>
          <pc:sldMk cId="2193951238" sldId="2088197648"/>
        </pc:sldMkLst>
      </pc:sldChg>
      <pc:sldChg chg="modNotesTx">
        <pc:chgData name="Danelle Hupp" userId="e1e5bbe7-9941-4fe0-99d3-ce96c29aecae" providerId="ADAL" clId="{F397BF75-D841-462C-90E3-BD37121A8C12}" dt="2025-02-28T21:46:41.542" v="3" actId="6549"/>
        <pc:sldMkLst>
          <pc:docMk/>
          <pc:sldMk cId="2136140253" sldId="2088197679"/>
        </pc:sldMkLst>
      </pc:sldChg>
      <pc:sldChg chg="modNotesTx">
        <pc:chgData name="Danelle Hupp" userId="e1e5bbe7-9941-4fe0-99d3-ce96c29aecae" providerId="ADAL" clId="{F397BF75-D841-462C-90E3-BD37121A8C12}" dt="2025-02-28T21:46:37.500" v="2" actId="6549"/>
        <pc:sldMkLst>
          <pc:docMk/>
          <pc:sldMk cId="1266459825" sldId="2088197680"/>
        </pc:sldMkLst>
      </pc:sldChg>
      <pc:sldChg chg="modNotesTx">
        <pc:chgData name="Danelle Hupp" userId="e1e5bbe7-9941-4fe0-99d3-ce96c29aecae" providerId="ADAL" clId="{F397BF75-D841-462C-90E3-BD37121A8C12}" dt="2025-02-28T21:46:46.490" v="4" actId="6549"/>
        <pc:sldMkLst>
          <pc:docMk/>
          <pc:sldMk cId="4106280311" sldId="2088197759"/>
        </pc:sldMkLst>
      </pc:sldChg>
      <pc:sldChg chg="modNotesTx">
        <pc:chgData name="Danelle Hupp" userId="e1e5bbe7-9941-4fe0-99d3-ce96c29aecae" providerId="ADAL" clId="{F397BF75-D841-462C-90E3-BD37121A8C12}" dt="2025-02-28T21:48:47.424" v="30" actId="20577"/>
        <pc:sldMkLst>
          <pc:docMk/>
          <pc:sldMk cId="4005787055" sldId="2088197776"/>
        </pc:sldMkLst>
      </pc:sldChg>
      <pc:sldChg chg="modNotesTx">
        <pc:chgData name="Danelle Hupp" userId="e1e5bbe7-9941-4fe0-99d3-ce96c29aecae" providerId="ADAL" clId="{F397BF75-D841-462C-90E3-BD37121A8C12}" dt="2025-02-28T21:48:01.661" v="22" actId="20577"/>
        <pc:sldMkLst>
          <pc:docMk/>
          <pc:sldMk cId="3078410984" sldId="2088197809"/>
        </pc:sldMkLst>
      </pc:sldChg>
      <pc:sldChg chg="modNotesTx">
        <pc:chgData name="Danelle Hupp" userId="e1e5bbe7-9941-4fe0-99d3-ce96c29aecae" providerId="ADAL" clId="{F397BF75-D841-462C-90E3-BD37121A8C12}" dt="2025-02-28T21:47:07.918" v="9" actId="20577"/>
        <pc:sldMkLst>
          <pc:docMk/>
          <pc:sldMk cId="3081894958" sldId="2088197812"/>
        </pc:sldMkLst>
      </pc:sldChg>
      <pc:sldChg chg="modNotesTx">
        <pc:chgData name="Danelle Hupp" userId="e1e5bbe7-9941-4fe0-99d3-ce96c29aecae" providerId="ADAL" clId="{F397BF75-D841-462C-90E3-BD37121A8C12}" dt="2025-02-28T21:47:17.659" v="11" actId="20577"/>
        <pc:sldMkLst>
          <pc:docMk/>
          <pc:sldMk cId="3349854079" sldId="2088197819"/>
        </pc:sldMkLst>
      </pc:sldChg>
      <pc:sldChg chg="modNotesTx">
        <pc:chgData name="Danelle Hupp" userId="e1e5bbe7-9941-4fe0-99d3-ce96c29aecae" providerId="ADAL" clId="{F397BF75-D841-462C-90E3-BD37121A8C12}" dt="2025-02-28T21:47:59.350" v="21" actId="20577"/>
        <pc:sldMkLst>
          <pc:docMk/>
          <pc:sldMk cId="2184500213" sldId="2088197822"/>
        </pc:sldMkLst>
      </pc:sldChg>
      <pc:sldChg chg="modNotesTx">
        <pc:chgData name="Danelle Hupp" userId="e1e5bbe7-9941-4fe0-99d3-ce96c29aecae" providerId="ADAL" clId="{F397BF75-D841-462C-90E3-BD37121A8C12}" dt="2025-02-28T21:47:56.572" v="20" actId="20577"/>
        <pc:sldMkLst>
          <pc:docMk/>
          <pc:sldMk cId="752973463" sldId="2088197825"/>
        </pc:sldMkLst>
      </pc:sldChg>
      <pc:sldChg chg="modNotesTx">
        <pc:chgData name="Danelle Hupp" userId="e1e5bbe7-9941-4fe0-99d3-ce96c29aecae" providerId="ADAL" clId="{F397BF75-D841-462C-90E3-BD37121A8C12}" dt="2025-02-28T21:47:21.633" v="12" actId="20577"/>
        <pc:sldMkLst>
          <pc:docMk/>
          <pc:sldMk cId="4265113273" sldId="2088197826"/>
        </pc:sldMkLst>
      </pc:sldChg>
      <pc:sldChg chg="add del modNotesTx">
        <pc:chgData name="Danelle Hupp" userId="e1e5bbe7-9941-4fe0-99d3-ce96c29aecae" providerId="ADAL" clId="{F397BF75-D841-462C-90E3-BD37121A8C12}" dt="2025-02-28T21:47:35.641" v="16" actId="5793"/>
        <pc:sldMkLst>
          <pc:docMk/>
          <pc:sldMk cId="1377459894" sldId="2088197832"/>
        </pc:sldMkLst>
      </pc:sldChg>
      <pc:sldChg chg="modNotesTx">
        <pc:chgData name="Danelle Hupp" userId="e1e5bbe7-9941-4fe0-99d3-ce96c29aecae" providerId="ADAL" clId="{F397BF75-D841-462C-90E3-BD37121A8C12}" dt="2025-02-28T21:46:52.617" v="5" actId="6549"/>
        <pc:sldMkLst>
          <pc:docMk/>
          <pc:sldMk cId="114692445" sldId="2088197834"/>
        </pc:sldMkLst>
      </pc:sldChg>
      <pc:sldChg chg="modNotesTx">
        <pc:chgData name="Danelle Hupp" userId="e1e5bbe7-9941-4fe0-99d3-ce96c29aecae" providerId="ADAL" clId="{F397BF75-D841-462C-90E3-BD37121A8C12}" dt="2025-02-28T21:47:38.827" v="17" actId="20577"/>
        <pc:sldMkLst>
          <pc:docMk/>
          <pc:sldMk cId="3656640961" sldId="2088197835"/>
        </pc:sldMkLst>
      </pc:sldChg>
      <pc:sldChg chg="modNotesTx">
        <pc:chgData name="Danelle Hupp" userId="e1e5bbe7-9941-4fe0-99d3-ce96c29aecae" providerId="ADAL" clId="{F397BF75-D841-462C-90E3-BD37121A8C12}" dt="2025-02-28T21:48:05.369" v="23" actId="20577"/>
        <pc:sldMkLst>
          <pc:docMk/>
          <pc:sldMk cId="1360862438" sldId="2088197839"/>
        </pc:sldMkLst>
      </pc:sldChg>
      <pc:sldChg chg="modNotesTx">
        <pc:chgData name="Danelle Hupp" userId="e1e5bbe7-9941-4fe0-99d3-ce96c29aecae" providerId="ADAL" clId="{F397BF75-D841-462C-90E3-BD37121A8C12}" dt="2025-02-28T21:47:01.437" v="7" actId="20577"/>
        <pc:sldMkLst>
          <pc:docMk/>
          <pc:sldMk cId="4052716788" sldId="2088197840"/>
        </pc:sldMkLst>
      </pc:sldChg>
      <pc:sldChg chg="modNotesTx">
        <pc:chgData name="Danelle Hupp" userId="e1e5bbe7-9941-4fe0-99d3-ce96c29aecae" providerId="ADAL" clId="{F397BF75-D841-462C-90E3-BD37121A8C12}" dt="2025-02-28T21:48:31.359" v="26" actId="20577"/>
        <pc:sldMkLst>
          <pc:docMk/>
          <pc:sldMk cId="3563378755" sldId="2088197843"/>
        </pc:sldMkLst>
      </pc:sldChg>
      <pc:sldChg chg="modNotesTx">
        <pc:chgData name="Danelle Hupp" userId="e1e5bbe7-9941-4fe0-99d3-ce96c29aecae" providerId="ADAL" clId="{F397BF75-D841-462C-90E3-BD37121A8C12}" dt="2025-02-28T21:48:24.002" v="25" actId="20577"/>
        <pc:sldMkLst>
          <pc:docMk/>
          <pc:sldMk cId="2372959541" sldId="2088197844"/>
        </pc:sldMkLst>
      </pc:sldChg>
      <pc:sldChg chg="modNotesTx">
        <pc:chgData name="Danelle Hupp" userId="e1e5bbe7-9941-4fe0-99d3-ce96c29aecae" providerId="ADAL" clId="{F397BF75-D841-462C-90E3-BD37121A8C12}" dt="2025-02-28T21:46:55.596" v="6" actId="20577"/>
        <pc:sldMkLst>
          <pc:docMk/>
          <pc:sldMk cId="2167619880" sldId="2088197846"/>
        </pc:sldMkLst>
      </pc:sldChg>
      <pc:sldChg chg="modNotesTx">
        <pc:chgData name="Danelle Hupp" userId="e1e5bbe7-9941-4fe0-99d3-ce96c29aecae" providerId="ADAL" clId="{F397BF75-D841-462C-90E3-BD37121A8C12}" dt="2025-02-28T21:47:03.853" v="8" actId="20577"/>
        <pc:sldMkLst>
          <pc:docMk/>
          <pc:sldMk cId="1760712290" sldId="2088197848"/>
        </pc:sldMkLst>
      </pc:sldChg>
      <pc:sldChg chg="modNotesTx">
        <pc:chgData name="Danelle Hupp" userId="e1e5bbe7-9941-4fe0-99d3-ce96c29aecae" providerId="ADAL" clId="{F397BF75-D841-462C-90E3-BD37121A8C12}" dt="2025-02-28T21:48:09.870" v="24" actId="20577"/>
        <pc:sldMkLst>
          <pc:docMk/>
          <pc:sldMk cId="2452946186" sldId="2088197854"/>
        </pc:sldMkLst>
      </pc:sldChg>
      <pc:sldChg chg="modNotesTx">
        <pc:chgData name="Danelle Hupp" userId="e1e5bbe7-9941-4fe0-99d3-ce96c29aecae" providerId="ADAL" clId="{F397BF75-D841-462C-90E3-BD37121A8C12}" dt="2025-02-28T21:47:12.017" v="10" actId="20577"/>
        <pc:sldMkLst>
          <pc:docMk/>
          <pc:sldMk cId="1637818322" sldId="2088197855"/>
        </pc:sldMkLst>
      </pc:sldChg>
      <pc:sldChg chg="modNotesTx">
        <pc:chgData name="Danelle Hupp" userId="e1e5bbe7-9941-4fe0-99d3-ce96c29aecae" providerId="ADAL" clId="{F397BF75-D841-462C-90E3-BD37121A8C12}" dt="2025-02-28T21:47:42.094" v="18" actId="20577"/>
        <pc:sldMkLst>
          <pc:docMk/>
          <pc:sldMk cId="1379840152" sldId="20881978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B8ED8-8B17-43A5-B933-9AA51EEAE604}"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4B122-1B2D-44D4-972E-1BF29AD542B6}" type="slidenum">
              <a:rPr lang="en-US" smtClean="0"/>
              <a:t>‹#›</a:t>
            </a:fld>
            <a:endParaRPr lang="en-US"/>
          </a:p>
        </p:txBody>
      </p:sp>
    </p:spTree>
    <p:extLst>
      <p:ext uri="{BB962C8B-B14F-4D97-AF65-F5344CB8AC3E}">
        <p14:creationId xmlns:p14="http://schemas.microsoft.com/office/powerpoint/2010/main" val="101192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3E030-092F-494C-98C2-99D4418D8EA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44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endParaRPr lang="en-US">
              <a:cs typeface="Calibri"/>
            </a:endParaRP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4ABB17FC-EB18-4194-B042-5163DCDEE2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059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419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902CB-B375-85EC-2ED6-8C7E52EF6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B4342-D908-72A1-731E-396DB85B8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DE7FC-E3E5-8D65-C778-6B1FB847FF57}"/>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483E14D8-7E6E-D694-5396-BEB413BFE9DC}"/>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888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33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7434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1CEC-C0B9-27C0-B764-71CCE57BA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EFDB1-C34F-C5C6-B4CD-1BEB16E6E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09F28-F229-5041-DE94-C3AEBE2051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7EC25-7F5F-FBBC-11A4-407404213827}"/>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363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0E0D9-1103-6A72-7E6D-0BA720D07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764FB-330E-E0D4-A0C0-4A8944A62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C18B3-E70E-81EF-3D77-837B2FB998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C25F73-5C8A-69BC-E99C-E52DA197E097}"/>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605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0D240-078B-639E-1DE8-FEE4074A2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88027-5C51-8B26-B059-DD7047C09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428DB-95DB-09F2-CAC0-BB030DE447EE}"/>
              </a:ext>
            </a:extLst>
          </p:cNvPr>
          <p:cNvSpPr>
            <a:spLocks noGrp="1"/>
          </p:cNvSpPr>
          <p:nvPr>
            <p:ph type="body" idx="1"/>
          </p:nvPr>
        </p:nvSpPr>
        <p:spPr/>
        <p:txBody>
          <a:bodyPr/>
          <a:lstStyle/>
          <a:p>
            <a:endParaRPr lang="en-US" sz="1050" dirty="0"/>
          </a:p>
          <a:p>
            <a:endParaRPr lang="en-US" sz="1050">
              <a:latin typeface="Calibri"/>
              <a:ea typeface="Calibri"/>
              <a:cs typeface="Calibri"/>
            </a:endParaRP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556735BF-5D4C-9663-2E93-84A2DA68EFCF}"/>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3016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F6604-1D0B-D145-AD19-33FA794F5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68530-03B1-59C2-B1CF-2D9319643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CBFAC-7F96-6900-726D-3E396D9C7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9874FF-68C1-C086-4362-19D6445C7FB0}"/>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9921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88B1F-BD25-8F3A-47E5-664DC5A7B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4272F-BB07-5176-8A0B-97054561D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3D87D-40E5-907A-9A32-AAF4DE29EC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D9A3FB-6073-505B-FF95-B655D675B020}"/>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735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3E030-092F-494C-98C2-99D4418D8EA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403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B85C5-8F60-E95F-D16A-33F0CC265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9A9A9-9CBE-C040-B70E-5E8134D94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D3149-1212-11E5-127A-3BED80C79125}"/>
              </a:ext>
            </a:extLst>
          </p:cNvPr>
          <p:cNvSpPr>
            <a:spLocks noGrp="1"/>
          </p:cNvSpPr>
          <p:nvPr>
            <p:ph type="body" idx="1"/>
          </p:nvPr>
        </p:nvSpPr>
        <p:spPr/>
        <p:txBody>
          <a:bodyPr/>
          <a:lstStyle/>
          <a:p>
            <a:pPr marL="0" indent="0">
              <a:lnSpc>
                <a:spcPct val="120000"/>
              </a:lnSpc>
              <a:spcBef>
                <a:spcPts val="500"/>
              </a:spcBef>
              <a:buFont typeface="Arial"/>
              <a:buNone/>
            </a:pPr>
            <a:endParaRPr lang="en-US" dirty="0"/>
          </a:p>
        </p:txBody>
      </p:sp>
      <p:sp>
        <p:nvSpPr>
          <p:cNvPr id="4" name="Slide Number Placeholder 3">
            <a:extLst>
              <a:ext uri="{FF2B5EF4-FFF2-40B4-BE49-F238E27FC236}">
                <a16:creationId xmlns:a16="http://schemas.microsoft.com/office/drawing/2014/main" id="{C17A41D2-D7E1-B08D-18DA-60B8BA483EC0}"/>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9278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6E58A-60C9-F3BA-DFC1-3E3EC495B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03010-ECE6-D80C-A2A0-71747F815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82E9D-E1B0-6855-52BC-FAC548B8D7B4}"/>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07E1D18B-3797-E1F7-9614-52D81A717A78}"/>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0306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04AD4-21A1-920E-F65B-A4DE2C497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E01EA-4745-CB22-929D-BA1191F4EF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2A239-34C4-6472-2ED4-ABF3F8DE0899}"/>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A535B0F-98A6-C5B2-878F-237CA07A92CC}"/>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6696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5228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36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4707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2C3A6-F3A8-48C6-0DB3-D9097AC73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652E8-EAEC-4469-AC58-B3617B995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56F52-FFFC-368D-D124-5FF54D031EF4}"/>
              </a:ext>
            </a:extLst>
          </p:cNvPr>
          <p:cNvSpPr>
            <a:spLocks noGrp="1"/>
          </p:cNvSpPr>
          <p:nvPr>
            <p:ph type="body" idx="1"/>
          </p:nvPr>
        </p:nvSpPr>
        <p:spPr/>
        <p:txBody>
          <a:bodyPr/>
          <a:lstStyle/>
          <a:p>
            <a:endParaRPr lang="en-US" b="1" dirty="0"/>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CBDE4399-6470-34E8-7A98-FCF134C0EB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8819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C5BE0-4A33-EF61-535A-10AE1014E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BF31D-1F51-CD2D-389E-11FBDE546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F8F44-D7F0-8921-5ACC-D24A946190B6}"/>
              </a:ext>
            </a:extLst>
          </p:cNvPr>
          <p:cNvSpPr>
            <a:spLocks noGrp="1"/>
          </p:cNvSpPr>
          <p:nvPr>
            <p:ph type="body" idx="1"/>
          </p:nvPr>
        </p:nvSpPr>
        <p:spPr/>
        <p:txBody>
          <a:bodyPr/>
          <a:lstStyle/>
          <a:p>
            <a:endParaRPr lang="en-US" b="1"/>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413528CD-DAAB-2C8B-7BC2-DAC3D03705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0757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53DAD-F2CD-4BA3-FE32-441CBE16E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1CE3E-7736-950C-AEFE-1447A1D7E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77E99-E643-64AD-043E-184E0B54EE9D}"/>
              </a:ext>
            </a:extLst>
          </p:cNvPr>
          <p:cNvSpPr>
            <a:spLocks noGrp="1"/>
          </p:cNvSpPr>
          <p:nvPr>
            <p:ph type="body" idx="1"/>
          </p:nvPr>
        </p:nvSpPr>
        <p:spPr/>
        <p:txBody>
          <a:bodyPr/>
          <a:lstStyle/>
          <a:p>
            <a:endParaRPr lang="en-US" b="1"/>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4DE2E066-F0EA-DAC8-AA82-BF97DDBDCE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073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54A6-5738-445D-9C57-486B02858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AF2D3-C559-C584-5695-4E7F63EA4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66C11-161C-A3F4-C916-8FA7DAAD1A18}"/>
              </a:ext>
            </a:extLst>
          </p:cNvPr>
          <p:cNvSpPr>
            <a:spLocks noGrp="1"/>
          </p:cNvSpPr>
          <p:nvPr>
            <p:ph type="body" idx="1"/>
          </p:nvPr>
        </p:nvSpPr>
        <p:spPr/>
        <p:txBody>
          <a:bodyPr/>
          <a:lstStyle/>
          <a:p>
            <a:endParaRPr lang="en-US" dirty="0"/>
          </a:p>
          <a:p>
            <a:endParaRPr lang="en-US" dirty="0"/>
          </a:p>
          <a:p>
            <a:endParaRPr lang="en-US" dirty="0">
              <a:ea typeface="Calibri"/>
              <a:cs typeface="Calibri"/>
            </a:endParaRPr>
          </a:p>
          <a:p>
            <a:endParaRPr lang="en-US" b="1" dirty="0">
              <a:latin typeface="Calibri"/>
              <a:ea typeface="Calibri"/>
              <a:cs typeface="Calibri"/>
            </a:endParaRPr>
          </a:p>
        </p:txBody>
      </p:sp>
      <p:sp>
        <p:nvSpPr>
          <p:cNvPr id="4" name="Slide Number Placeholder 3">
            <a:extLst>
              <a:ext uri="{FF2B5EF4-FFF2-40B4-BE49-F238E27FC236}">
                <a16:creationId xmlns:a16="http://schemas.microsoft.com/office/drawing/2014/main" id="{AF2B2F25-38EE-CEFB-CD93-38E0D542CD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414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3E030-092F-494C-98C2-99D4418D8E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807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1863-F1F2-478E-F46B-21D807D82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A0E99-AFCB-E8E0-D3DB-D2A3C417E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3FB94-85B7-C989-15D7-CC68D32496E1}"/>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84E7C0A0-790B-3EE2-0CF4-15DEBB74CA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3355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2233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4B7B4-1DCA-432B-D4CE-636DBEE30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5649E-D0C1-1040-CF0D-2CD7D7156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CC81B-7A48-91DA-E2BF-528BBEB2D179}"/>
              </a:ext>
            </a:extLst>
          </p:cNvPr>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a:extLst>
              <a:ext uri="{FF2B5EF4-FFF2-40B4-BE49-F238E27FC236}">
                <a16:creationId xmlns:a16="http://schemas.microsoft.com/office/drawing/2014/main" id="{4AF82FDB-5D72-3563-B7FE-AC3D582FEB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8616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7B325-87A9-582B-8EB9-2F4B3D5D61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C5943-82E1-0CA9-0C33-0ABB872B3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2211E-F7E5-94F1-97FB-4F5399F69FC9}"/>
              </a:ext>
            </a:extLst>
          </p:cNvPr>
          <p:cNvSpPr>
            <a:spLocks noGrp="1"/>
          </p:cNvSpPr>
          <p:nvPr>
            <p:ph type="body" idx="1"/>
          </p:nvPr>
        </p:nvSpPr>
        <p:spPr/>
        <p:txBody>
          <a:bodyPr/>
          <a:lstStyle/>
          <a:p>
            <a:endParaRPr lang="en-US" b="1"/>
          </a:p>
          <a:p>
            <a:endParaRPr lang="en-US" b="1">
              <a:latin typeface="Calibri"/>
              <a:ea typeface="Calibri"/>
              <a:cs typeface="Calibri"/>
            </a:endParaRPr>
          </a:p>
        </p:txBody>
      </p:sp>
      <p:sp>
        <p:nvSpPr>
          <p:cNvPr id="4" name="Slide Number Placeholder 3">
            <a:extLst>
              <a:ext uri="{FF2B5EF4-FFF2-40B4-BE49-F238E27FC236}">
                <a16:creationId xmlns:a16="http://schemas.microsoft.com/office/drawing/2014/main" id="{F4CFD899-5FCA-4BE6-1652-54EC72242B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0054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A3E8F-33BE-3547-DCE4-709DEBB67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0E162-F588-E9E5-529F-CA7656A05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ED2FB-E7DD-D99A-C916-4B61A9DB0CD7}"/>
              </a:ext>
            </a:extLst>
          </p:cNvPr>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a:extLst>
              <a:ext uri="{FF2B5EF4-FFF2-40B4-BE49-F238E27FC236}">
                <a16:creationId xmlns:a16="http://schemas.microsoft.com/office/drawing/2014/main" id="{EF647CC4-3737-A880-E8B9-F3D71AA140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5447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C09F6-48E8-8A21-2C63-1B3D219C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4193A-622F-6230-2C48-CE6DFD27C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AF576-5905-7656-D986-12810B6DC2CF}"/>
              </a:ext>
            </a:extLst>
          </p:cNvPr>
          <p:cNvSpPr>
            <a:spLocks noGrp="1"/>
          </p:cNvSpPr>
          <p:nvPr>
            <p:ph type="body" idx="1"/>
          </p:nvPr>
        </p:nvSpPr>
        <p:spPr/>
        <p:txBody>
          <a:bodyPr/>
          <a:lstStyle/>
          <a:p>
            <a:endParaRPr lang="en-US" b="1"/>
          </a:p>
          <a:p>
            <a:endParaRPr lang="en-US" b="1">
              <a:latin typeface="Calibri"/>
              <a:ea typeface="Calibri"/>
              <a:cs typeface="Calibri"/>
            </a:endParaRPr>
          </a:p>
        </p:txBody>
      </p:sp>
      <p:sp>
        <p:nvSpPr>
          <p:cNvPr id="4" name="Slide Number Placeholder 3">
            <a:extLst>
              <a:ext uri="{FF2B5EF4-FFF2-40B4-BE49-F238E27FC236}">
                <a16:creationId xmlns:a16="http://schemas.microsoft.com/office/drawing/2014/main" id="{D5151E4C-CBC4-3E33-8AB9-DA5F3F89B1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9732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2805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965" indent="-227965">
              <a:lnSpc>
                <a:spcPct val="120000"/>
              </a:lnSpc>
              <a:spcBef>
                <a:spcPts val="1000"/>
              </a:spcBef>
              <a:buFont typeface="Arial"/>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24D14-5D00-4E63-8174-CF7D83300EB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91273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ADCA9-7C48-4E04-969E-8D240A00D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7283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764"/>
              </a:spcBef>
              <a:buFont typeface="Arial"/>
              <a:buNone/>
            </a:pPr>
            <a:endParaRPr lang="en-US" sz="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33E030-092F-494C-98C2-99D4418D8EA6}"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896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3E030-092F-494C-98C2-99D4418D8EA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978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1133E030-092F-494C-98C2-99D4418D8EA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559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ADCA9-7C48-4E04-969E-8D240A00D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5509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C9DFF-D73E-09DC-050A-F48301DE4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6DFAF-2339-0CC1-F73E-F1F59722A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6BCCD-8199-8A2E-E959-C02BC0E931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00CC8E-71CC-87B8-9770-97A1717EFA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ADCA9-7C48-4E04-969E-8D240A00D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0966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ADCA9-7C48-4E04-969E-8D240A00D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151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27AEB-0DCE-5B31-3E71-3317FE54C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EC9E0-4652-21B6-21F8-08830E4C9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37035-1353-3E67-0222-7683B9F7E4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FE3D5C-306D-1730-BAC6-B9EB5FDA7B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ADCA9-7C48-4E04-969E-8D240A00D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3496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1D70C-37A7-6994-6EAA-D47C624E1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9EC30-7F6C-BD01-3921-38E7F6EF8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E3E80-C0DC-11C1-5CBE-E59BEE1F93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040D7E-EC8B-5307-2FD5-AD6C8CC86A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ADCA9-7C48-4E04-969E-8D240A00D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4418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6AE86-FB8E-DEFB-BDD6-DA0600310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329A1-BADB-D997-9CB8-26D81EF68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9BFCE-5CA7-3201-78F2-CF7EE302D0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8389A5-FC17-4077-EA28-0197020633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ADCA9-7C48-4E04-969E-8D240A00D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65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485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3E030-092F-494C-98C2-99D4418D8E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68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700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3FC73AF-6942-49DE-BEE4-1A839789E97C}"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735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848D26D-DC6C-452D-8971-31519A01712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819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81" y="802299"/>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189" indent="0" algn="ctr">
              <a:buNone/>
              <a:defRPr sz="18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7D0382-5CF0-304B-8D8B-4691089B5D01}" type="datetimeFigureOut">
              <a:rPr lang="en-US" smtClean="0"/>
              <a:t>2/28/2025</a:t>
            </a:fld>
            <a:endParaRPr lang="en-US"/>
          </a:p>
        </p:txBody>
      </p:sp>
      <p:sp>
        <p:nvSpPr>
          <p:cNvPr id="5" name="Footer Placeholder 4"/>
          <p:cNvSpPr>
            <a:spLocks noGrp="1"/>
          </p:cNvSpPr>
          <p:nvPr>
            <p:ph type="ftr" sz="quarter" idx="11"/>
          </p:nvPr>
        </p:nvSpPr>
        <p:spPr>
          <a:xfrm>
            <a:off x="2416501" y="329309"/>
            <a:ext cx="4973915" cy="309201"/>
          </a:xfrm>
        </p:spPr>
        <p:txBody>
          <a:bodyPr/>
          <a:lstStyle/>
          <a:p>
            <a:endParaRPr lang="en-US"/>
          </a:p>
        </p:txBody>
      </p:sp>
      <p:sp>
        <p:nvSpPr>
          <p:cNvPr id="6" name="Slide Number Placeholder 5"/>
          <p:cNvSpPr>
            <a:spLocks noGrp="1"/>
          </p:cNvSpPr>
          <p:nvPr>
            <p:ph type="sldNum" sz="quarter" idx="12"/>
          </p:nvPr>
        </p:nvSpPr>
        <p:spPr>
          <a:xfrm>
            <a:off x="1437665" y="798973"/>
            <a:ext cx="811019" cy="503579"/>
          </a:xfrm>
        </p:spPr>
        <p:txBody>
          <a:bodyPr/>
          <a:lstStyle/>
          <a:p>
            <a:fld id="{8B413F46-D339-EC4F-BFED-CA0317A499A3}" type="slidenum">
              <a:rPr lang="en-US" smtClean="0"/>
              <a:t>‹#›</a:t>
            </a:fld>
            <a:endParaRPr lang="en-US"/>
          </a:p>
        </p:txBody>
      </p:sp>
    </p:spTree>
    <p:extLst>
      <p:ext uri="{BB962C8B-B14F-4D97-AF65-F5344CB8AC3E}">
        <p14:creationId xmlns:p14="http://schemas.microsoft.com/office/powerpoint/2010/main" val="270980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90"/>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9"/>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7D0382-5CF0-304B-8D8B-4691089B5D01}"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13F46-D339-EC4F-BFED-CA0317A499A3}" type="slidenum">
              <a:rPr lang="en-US" smtClean="0"/>
              <a:t>‹#›</a:t>
            </a:fld>
            <a:endParaRPr lang="en-US"/>
          </a:p>
        </p:txBody>
      </p:sp>
      <p:cxnSp>
        <p:nvCxnSpPr>
          <p:cNvPr id="35" name="Straight Connector 34"/>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445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65"/>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50"/>
            <a:ext cx="4645152" cy="801943"/>
          </a:xfrm>
        </p:spPr>
        <p:txBody>
          <a:bodyPr anchor="b">
            <a:normAutofit/>
          </a:bodyPr>
          <a:lstStyle>
            <a:lvl1pPr marL="0" indent="0">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70"/>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3" y="2023004"/>
            <a:ext cx="4645152" cy="802237"/>
          </a:xfrm>
        </p:spPr>
        <p:txBody>
          <a:bodyPr anchor="b">
            <a:normAutofit/>
          </a:bodyPr>
          <a:lstStyle>
            <a:lvl1pPr marL="0" indent="0">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3" y="2821492"/>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7D0382-5CF0-304B-8D8B-4691089B5D01}"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13F46-D339-EC4F-BFED-CA0317A499A3}" type="slidenum">
              <a:rPr lang="en-US" smtClean="0"/>
              <a:t>‹#›</a:t>
            </a:fld>
            <a:endParaRPr lang="en-US"/>
          </a:p>
        </p:txBody>
      </p:sp>
      <p:cxnSp>
        <p:nvCxnSpPr>
          <p:cNvPr id="29" name="Straight Connector 28"/>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773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D0382-5CF0-304B-8D8B-4691089B5D01}"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13F46-D339-EC4F-BFED-CA0317A499A3}" type="slidenum">
              <a:rPr lang="en-US" smtClean="0"/>
              <a:t>‹#›</a:t>
            </a:fld>
            <a:endParaRPr lang="en-US"/>
          </a:p>
        </p:txBody>
      </p:sp>
      <p:cxnSp>
        <p:nvCxnSpPr>
          <p:cNvPr id="25" name="Straight Connector 24"/>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002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D0382-5CF0-304B-8D8B-4691089B5D01}"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13F46-D339-EC4F-BFED-CA0317A499A3}" type="slidenum">
              <a:rPr lang="en-US" smtClean="0"/>
              <a:t>‹#›</a:t>
            </a:fld>
            <a:endParaRPr lang="en-US"/>
          </a:p>
        </p:txBody>
      </p:sp>
    </p:spTree>
    <p:extLst>
      <p:ext uri="{BB962C8B-B14F-4D97-AF65-F5344CB8AC3E}">
        <p14:creationId xmlns:p14="http://schemas.microsoft.com/office/powerpoint/2010/main" val="3879422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2"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3"/>
            <a:ext cx="6012471" cy="465882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2" y="3205492"/>
            <a:ext cx="3275013" cy="2248181"/>
          </a:xfrm>
        </p:spPr>
        <p:txBody>
          <a:bodyPr/>
          <a:lstStyle>
            <a:lvl1pPr marL="0" indent="0" algn="l">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D0382-5CF0-304B-8D8B-4691089B5D01}"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13F46-D339-EC4F-BFED-CA0317A499A3}" type="slidenum">
              <a:rPr lang="en-US" smtClean="0"/>
              <a:t>‹#›</a:t>
            </a:fld>
            <a:endParaRPr lang="en-US"/>
          </a:p>
        </p:txBody>
      </p:sp>
      <p:cxnSp>
        <p:nvCxnSpPr>
          <p:cNvPr id="17" name="Straight Connector 16"/>
          <p:cNvCxnSpPr/>
          <p:nvPr/>
        </p:nvCxnSpPr>
        <p:spPr>
          <a:xfrm>
            <a:off x="1448280" y="3205491"/>
            <a:ext cx="32694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8580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1207" y="1129513"/>
            <a:ext cx="5532328" cy="1830584"/>
          </a:xfrm>
        </p:spPr>
        <p:txBody>
          <a:bodyPr anchor="b">
            <a:normAutofit/>
          </a:bodyPr>
          <a:lstStyle>
            <a:lvl1pPr>
              <a:defRPr sz="3200"/>
            </a:lvl1pPr>
          </a:lstStyle>
          <a:p>
            <a:r>
              <a:rPr lang="en-US"/>
              <a:t>Click to edit Master title style</a:t>
            </a:r>
          </a:p>
        </p:txBody>
      </p:sp>
      <p:sp>
        <p:nvSpPr>
          <p:cNvPr id="4" name="Text Placeholder 3"/>
          <p:cNvSpPr>
            <a:spLocks noGrp="1"/>
          </p:cNvSpPr>
          <p:nvPr>
            <p:ph type="body" sz="half" idx="2"/>
          </p:nvPr>
        </p:nvSpPr>
        <p:spPr>
          <a:xfrm>
            <a:off x="1450330" y="3145993"/>
            <a:ext cx="5524404" cy="2003743"/>
          </a:xfrm>
        </p:spPr>
        <p:txBody>
          <a:bodyPr>
            <a:normAutofit/>
          </a:bodyPr>
          <a:lstStyle>
            <a:lvl1pPr marL="0" indent="0" algn="l">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3" y="5469857"/>
            <a:ext cx="5527351" cy="320123"/>
          </a:xfrm>
        </p:spPr>
        <p:txBody>
          <a:bodyPr/>
          <a:lstStyle>
            <a:lvl1pPr algn="l">
              <a:defRPr/>
            </a:lvl1pPr>
          </a:lstStyle>
          <a:p>
            <a:fld id="{C07D0382-5CF0-304B-8D8B-4691089B5D01}" type="datetimeFigureOut">
              <a:rPr lang="en-US" smtClean="0"/>
              <a:t>2/28/2025</a:t>
            </a:fld>
            <a:endParaRPr lang="en-US"/>
          </a:p>
        </p:txBody>
      </p:sp>
      <p:sp>
        <p:nvSpPr>
          <p:cNvPr id="6" name="Footer Placeholder 5"/>
          <p:cNvSpPr>
            <a:spLocks noGrp="1"/>
          </p:cNvSpPr>
          <p:nvPr>
            <p:ph type="ftr" sz="quarter" idx="11"/>
          </p:nvPr>
        </p:nvSpPr>
        <p:spPr>
          <a:xfrm>
            <a:off x="1447383" y="318641"/>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B413F46-D339-EC4F-BFED-CA0317A499A3}" type="slidenum">
              <a:rPr lang="en-US" smtClean="0"/>
              <a:t>‹#›</a:t>
            </a:fld>
            <a:endParaRPr lang="en-US"/>
          </a:p>
        </p:txBody>
      </p:sp>
      <p:cxnSp>
        <p:nvCxnSpPr>
          <p:cNvPr id="31" name="Straight Connector 30"/>
          <p:cNvCxnSpPr/>
          <p:nvPr/>
        </p:nvCxnSpPr>
        <p:spPr>
          <a:xfrm>
            <a:off x="1447383"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1460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D0382-5CF0-304B-8D8B-4691089B5D0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3F46-D339-EC4F-BFED-CA0317A499A3}" type="slidenum">
              <a:rPr lang="en-US" smtClean="0"/>
              <a:t>‹#›</a:t>
            </a:fld>
            <a:endParaRPr lang="en-US"/>
          </a:p>
        </p:txBody>
      </p:sp>
    </p:spTree>
    <p:extLst>
      <p:ext uri="{BB962C8B-B14F-4D97-AF65-F5344CB8AC3E}">
        <p14:creationId xmlns:p14="http://schemas.microsoft.com/office/powerpoint/2010/main" val="2389286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D0382-5CF0-304B-8D8B-4691089B5D0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3F46-D339-EC4F-BFED-CA0317A499A3}" type="slidenum">
              <a:rPr lang="en-US" smtClean="0"/>
              <a:t>‹#›</a:t>
            </a:fld>
            <a:endParaRPr lang="en-US"/>
          </a:p>
        </p:txBody>
      </p:sp>
      <p:cxnSp>
        <p:nvCxnSpPr>
          <p:cNvPr id="26" name="Straight Connector 25"/>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670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4"/>
            <a:ext cx="1615743"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3" y="798974"/>
            <a:ext cx="782883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D0382-5CF0-304B-8D8B-4691089B5D0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3F46-D339-EC4F-BFED-CA0317A499A3}" type="slidenum">
              <a:rPr lang="en-US" smtClean="0"/>
              <a:t>‹#›</a:t>
            </a:fld>
            <a:endParaRPr lang="en-US"/>
          </a:p>
        </p:txBody>
      </p:sp>
      <p:cxnSp>
        <p:nvCxnSpPr>
          <p:cNvPr id="15" name="Straight Connector 14"/>
          <p:cNvCxnSpPr/>
          <p:nvPr/>
        </p:nvCxnSpPr>
        <p:spPr>
          <a:xfrm>
            <a:off x="9439111"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5295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2800" b="0" i="0" u="none" strike="noStrike" kern="1200" cap="none" spc="0" normalizeH="0" baseline="0" noProof="0">
                <a:ln>
                  <a:noFill/>
                </a:ln>
                <a:solidFill>
                  <a:srgbClr val="0071BC"/>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2800" b="0" i="0" u="none" strike="noStrike" kern="1200" cap="none" spc="0" normalizeH="0" baseline="0" noProof="0">
              <a:ln>
                <a:noFill/>
              </a:ln>
              <a:solidFill>
                <a:srgbClr val="0071BC"/>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724889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D0382-5CF0-304B-8D8B-4691089B5D0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3F46-D339-EC4F-BFED-CA0317A499A3}" type="slidenum">
              <a:rPr lang="en-US" smtClean="0"/>
              <a:t>‹#›</a:t>
            </a:fld>
            <a:endParaRPr lang="en-US"/>
          </a:p>
        </p:txBody>
      </p:sp>
    </p:spTree>
    <p:extLst>
      <p:ext uri="{BB962C8B-B14F-4D97-AF65-F5344CB8AC3E}">
        <p14:creationId xmlns:p14="http://schemas.microsoft.com/office/powerpoint/2010/main" val="86759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5" cy="1887951"/>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7"/>
            <a:ext cx="8630447" cy="1012929"/>
          </a:xfrm>
        </p:spPr>
        <p:txBody>
          <a:bodyPr tIns="91440">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D0382-5CF0-304B-8D8B-4691089B5D0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3F46-D339-EC4F-BFED-CA0317A499A3}" type="slidenum">
              <a:rPr lang="en-US" smtClean="0"/>
              <a:t>‹#›</a:t>
            </a:fld>
            <a:endParaRPr lang="en-US"/>
          </a:p>
        </p:txBody>
      </p:sp>
    </p:spTree>
    <p:extLst>
      <p:ext uri="{BB962C8B-B14F-4D97-AF65-F5344CB8AC3E}">
        <p14:creationId xmlns:p14="http://schemas.microsoft.com/office/powerpoint/2010/main" val="178085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90"/>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9"/>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7D0382-5CF0-304B-8D8B-4691089B5D01}"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13F46-D339-EC4F-BFED-CA0317A499A3}" type="slidenum">
              <a:rPr lang="en-US" smtClean="0"/>
              <a:t>‹#›</a:t>
            </a:fld>
            <a:endParaRPr lang="en-US"/>
          </a:p>
        </p:txBody>
      </p:sp>
    </p:spTree>
    <p:extLst>
      <p:ext uri="{BB962C8B-B14F-4D97-AF65-F5344CB8AC3E}">
        <p14:creationId xmlns:p14="http://schemas.microsoft.com/office/powerpoint/2010/main" val="69254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65"/>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50"/>
            <a:ext cx="4645152" cy="801943"/>
          </a:xfrm>
        </p:spPr>
        <p:txBody>
          <a:bodyPr anchor="b">
            <a:normAutofit/>
          </a:bodyPr>
          <a:lstStyle>
            <a:lvl1pPr marL="0" indent="0">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70"/>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3" y="2023004"/>
            <a:ext cx="4645152" cy="802237"/>
          </a:xfrm>
        </p:spPr>
        <p:txBody>
          <a:bodyPr anchor="b">
            <a:normAutofit/>
          </a:bodyPr>
          <a:lstStyle>
            <a:lvl1pPr marL="0" indent="0">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3" y="2821492"/>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7D0382-5CF0-304B-8D8B-4691089B5D01}"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13F46-D339-EC4F-BFED-CA0317A499A3}" type="slidenum">
              <a:rPr lang="en-US" smtClean="0"/>
              <a:t>‹#›</a:t>
            </a:fld>
            <a:endParaRPr lang="en-US"/>
          </a:p>
        </p:txBody>
      </p:sp>
    </p:spTree>
    <p:extLst>
      <p:ext uri="{BB962C8B-B14F-4D97-AF65-F5344CB8AC3E}">
        <p14:creationId xmlns:p14="http://schemas.microsoft.com/office/powerpoint/2010/main" val="65797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D0382-5CF0-304B-8D8B-4691089B5D01}"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13F46-D339-EC4F-BFED-CA0317A499A3}" type="slidenum">
              <a:rPr lang="en-US" smtClean="0"/>
              <a:t>‹#›</a:t>
            </a:fld>
            <a:endParaRPr lang="en-US"/>
          </a:p>
        </p:txBody>
      </p:sp>
    </p:spTree>
    <p:extLst>
      <p:ext uri="{BB962C8B-B14F-4D97-AF65-F5344CB8AC3E}">
        <p14:creationId xmlns:p14="http://schemas.microsoft.com/office/powerpoint/2010/main" val="401674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81" y="802299"/>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189" indent="0" algn="ctr">
              <a:buNone/>
              <a:defRPr sz="18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7D0382-5CF0-304B-8D8B-4691089B5D01}" type="datetimeFigureOut">
              <a:rPr lang="en-US" smtClean="0"/>
              <a:t>2/28/2025</a:t>
            </a:fld>
            <a:endParaRPr lang="en-US"/>
          </a:p>
        </p:txBody>
      </p:sp>
      <p:sp>
        <p:nvSpPr>
          <p:cNvPr id="5" name="Footer Placeholder 4"/>
          <p:cNvSpPr>
            <a:spLocks noGrp="1"/>
          </p:cNvSpPr>
          <p:nvPr>
            <p:ph type="ftr" sz="quarter" idx="11"/>
          </p:nvPr>
        </p:nvSpPr>
        <p:spPr>
          <a:xfrm>
            <a:off x="2416501" y="329309"/>
            <a:ext cx="4973915" cy="309201"/>
          </a:xfrm>
        </p:spPr>
        <p:txBody>
          <a:bodyPr/>
          <a:lstStyle/>
          <a:p>
            <a:endParaRPr lang="en-US"/>
          </a:p>
        </p:txBody>
      </p:sp>
      <p:sp>
        <p:nvSpPr>
          <p:cNvPr id="6" name="Slide Number Placeholder 5"/>
          <p:cNvSpPr>
            <a:spLocks noGrp="1"/>
          </p:cNvSpPr>
          <p:nvPr>
            <p:ph type="sldNum" sz="quarter" idx="12"/>
          </p:nvPr>
        </p:nvSpPr>
        <p:spPr>
          <a:xfrm>
            <a:off x="1437665" y="798973"/>
            <a:ext cx="811019" cy="503579"/>
          </a:xfrm>
        </p:spPr>
        <p:txBody>
          <a:bodyPr/>
          <a:lstStyle/>
          <a:p>
            <a:fld id="{8B413F46-D339-EC4F-BFED-CA0317A499A3}" type="slidenum">
              <a:rPr lang="en-US" smtClean="0"/>
              <a:t>‹#›</a:t>
            </a:fld>
            <a:endParaRPr lang="en-US"/>
          </a:p>
        </p:txBody>
      </p:sp>
      <p:cxnSp>
        <p:nvCxnSpPr>
          <p:cNvPr id="15" name="Straight Connector 14"/>
          <p:cNvCxnSpPr/>
          <p:nvPr/>
        </p:nvCxnSpPr>
        <p:spPr>
          <a:xfrm>
            <a:off x="2417780" y="3528543"/>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367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D0382-5CF0-304B-8D8B-4691089B5D0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3F46-D339-EC4F-BFED-CA0317A499A3}" type="slidenum">
              <a:rPr lang="en-US" smtClean="0"/>
              <a:t>‹#›</a:t>
            </a:fld>
            <a:endParaRPr lang="en-US"/>
          </a:p>
        </p:txBody>
      </p:sp>
      <p:cxnSp>
        <p:nvCxnSpPr>
          <p:cNvPr id="33" name="Straight Connector 32"/>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009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5" cy="1887951"/>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7"/>
            <a:ext cx="8630447" cy="1012929"/>
          </a:xfrm>
        </p:spPr>
        <p:txBody>
          <a:bodyPr tIns="91440">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D0382-5CF0-304B-8D8B-4691089B5D0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13F46-D339-EC4F-BFED-CA0317A499A3}" type="slidenum">
              <a:rPr lang="en-US" smtClean="0"/>
              <a:t>‹#›</a:t>
            </a:fld>
            <a:endParaRPr lang="en-US"/>
          </a:p>
        </p:txBody>
      </p:sp>
      <p:cxnSp>
        <p:nvCxnSpPr>
          <p:cNvPr id="15" name="Straight Connector 14"/>
          <p:cNvCxnSpPr/>
          <p:nvPr/>
        </p:nvCxnSpPr>
        <p:spPr>
          <a:xfrm>
            <a:off x="1454239" y="3804985"/>
            <a:ext cx="863044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862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80" y="804520"/>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80"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9" y="330372"/>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07D0382-5CF0-304B-8D8B-4691089B5D01}" type="datetimeFigureOut">
              <a:rPr lang="en-US" smtClean="0"/>
              <a:t>2/28/2025</a:t>
            </a:fld>
            <a:endParaRPr lang="en-US"/>
          </a:p>
        </p:txBody>
      </p:sp>
      <p:sp>
        <p:nvSpPr>
          <p:cNvPr id="5" name="Footer Placeholder 4"/>
          <p:cNvSpPr>
            <a:spLocks noGrp="1"/>
          </p:cNvSpPr>
          <p:nvPr>
            <p:ph type="ftr" sz="quarter" idx="3"/>
          </p:nvPr>
        </p:nvSpPr>
        <p:spPr>
          <a:xfrm>
            <a:off x="1451579" y="329309"/>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1" y="798973"/>
            <a:ext cx="811019" cy="503579"/>
          </a:xfrm>
          <a:prstGeom prst="rect">
            <a:avLst/>
          </a:prstGeom>
        </p:spPr>
        <p:txBody>
          <a:bodyPr vert="horz" lIns="91440" tIns="45720" rIns="91440" bIns="45720" rtlCol="0" anchor="t"/>
          <a:lstStyle>
            <a:lvl1pPr algn="r">
              <a:defRPr sz="2800">
                <a:solidFill>
                  <a:schemeClr val="accent1"/>
                </a:solidFill>
              </a:defRPr>
            </a:lvl1pPr>
          </a:lstStyle>
          <a:p>
            <a:fld id="{8B413F46-D339-EC4F-BFED-CA0317A499A3}" type="slidenum">
              <a:rPr lang="en-US" smtClean="0"/>
              <a:t>‹#›</a:t>
            </a:fld>
            <a:endParaRPr lang="en-US"/>
          </a:p>
        </p:txBody>
      </p:sp>
      <p:pic>
        <p:nvPicPr>
          <p:cNvPr id="7" name="Picture 6">
            <a:extLst>
              <a:ext uri="{FF2B5EF4-FFF2-40B4-BE49-F238E27FC236}">
                <a16:creationId xmlns:a16="http://schemas.microsoft.com/office/drawing/2014/main" id="{6F21FC47-E823-687E-FB65-8A8214F98F7B}"/>
              </a:ex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8007445" y="6150531"/>
            <a:ext cx="1807767" cy="608508"/>
          </a:xfrm>
          <a:prstGeom prst="rect">
            <a:avLst/>
          </a:prstGeom>
        </p:spPr>
      </p:pic>
    </p:spTree>
    <p:extLst>
      <p:ext uri="{BB962C8B-B14F-4D97-AF65-F5344CB8AC3E}">
        <p14:creationId xmlns:p14="http://schemas.microsoft.com/office/powerpoint/2010/main" val="50422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377"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ri-inc.org/media/1552/nri_back_to_school_toolkit_staff_administrator.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ollegeguide.nami.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ha.ohio.gov/get-help/treatment-services/coordinated-specialty-care-for-first-episode-psychosis/providers-by-county/providers-by-count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ri-inc.org/media/1576/nri_supporting_student_success_higher_education.pdf" TargetMode="External"/><Relationship Id="rId2" Type="http://schemas.openxmlformats.org/officeDocument/2006/relationships/hyperlink" Target="https://www.nri-inc.org/media/1552/nri_back_to_school_toolkit_staff_administrator.pdf" TargetMode="External"/><Relationship Id="rId1" Type="http://schemas.openxmlformats.org/officeDocument/2006/relationships/slideLayout" Target="../slideLayouts/slideLayout2.xml"/><Relationship Id="rId5" Type="http://schemas.openxmlformats.org/officeDocument/2006/relationships/hyperlink" Target="https://strong365.org/community/psychosis" TargetMode="External"/><Relationship Id="rId4" Type="http://schemas.openxmlformats.org/officeDocument/2006/relationships/hyperlink" Target="https://collegeguide.nami.org/"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samhsa.gov/technical-assistance/esmi-tta/providers/identification-screening-assessmen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psychosisscreening.org/uploads/1/2/3/9/123971055/prime_screen--revised.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erc.wustl.edu/Content/pdfs/WERCAP%20Screen%202022.pdf" TargetMode="External"/><Relationship Id="rId5" Type="http://schemas.openxmlformats.org/officeDocument/2006/relationships/hyperlink" Target="https://easacommunity.org/wp-content/uploads/2023/09/PQ-B_InstructionsforOutreach.pdf" TargetMode="External"/><Relationship Id="rId4" Type="http://schemas.openxmlformats.org/officeDocument/2006/relationships/hyperlink" Target="https://view.officeapps.live.com/op/view.aspx?src=https%3A%2F%2Floewylab.ucsf.edu%2Fsites%2Fg%2Ffiles%2Ftkssra7031%2Ff%2Fwysiwyg%2FPQ-B%2520English.docx&amp;wdOrigin=BROWSELIN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orygen.org.au/Training/Resources/Psychosis/Manuals/CAARMS" TargetMode="External"/><Relationship Id="rId2" Type="http://schemas.openxmlformats.org/officeDocument/2006/relationships/hyperlink" Target="https://campuspress.yale.edu/napls/other-resourc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bestcenter@neomed.edu"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hyperlink" Target="https://socecho.org/soc-echo"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iecho.org/public/program/PRGM1713974538045ODNZAWZZNR"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bestcenter@neomed.edu" TargetMode="External"/><Relationship Id="rId7"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publicdomainpictures.net/view-image.php?image=176655&amp;picture=&amp;jazyk=RU"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d.stanford.edu/psychiatry/patient_care/inspire/2022communityday.html"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mhttcnetwork.org/products_and_resources/clinical-high-risk-for-psychosis-screening-assessment-and-treatment/"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hyperlink" Target="https://bpb-us-w2.wpmucdn.com/campuspress.yale.edu/dist/3/240/files/2020/06/Mini-SIPS-version-1-0-041920.pd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hyperlink" Target="https://werc.wustl.edu/Content/pdfs/WERCAP%20Screen%202022.pdf" TargetMode="Externa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hyperlink" Target="https://easacommunity.org/wp-content/uploads/2023/09/SIPS_5-5_0325141-correct.pdf"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A726-992F-3444-BFFA-D7DDEA9751B2}"/>
              </a:ext>
            </a:extLst>
          </p:cNvPr>
          <p:cNvSpPr>
            <a:spLocks noGrp="1"/>
          </p:cNvSpPr>
          <p:nvPr>
            <p:ph type="ctrTitle"/>
          </p:nvPr>
        </p:nvSpPr>
        <p:spPr>
          <a:xfrm>
            <a:off x="2417781" y="1263941"/>
            <a:ext cx="8637073" cy="2796331"/>
          </a:xfrm>
        </p:spPr>
        <p:txBody>
          <a:bodyPr>
            <a:noAutofit/>
          </a:bodyPr>
          <a:lstStyle/>
          <a:p>
            <a:r>
              <a:rPr lang="en-US" sz="4250" dirty="0"/>
              <a:t>Clinical High Risk for Psychosis: </a:t>
            </a:r>
            <a:br>
              <a:rPr lang="en-US" sz="4250" dirty="0"/>
            </a:br>
            <a:r>
              <a:rPr lang="en-US" sz="3200" dirty="0"/>
              <a:t>considerations for colleges </a:t>
            </a:r>
            <a:br>
              <a:rPr lang="en-US" sz="3200" dirty="0"/>
            </a:br>
            <a:r>
              <a:rPr lang="en-US" sz="3200" dirty="0"/>
              <a:t>and universities</a:t>
            </a:r>
            <a:br>
              <a:rPr lang="en-US" sz="4250" dirty="0"/>
            </a:br>
            <a:endParaRPr lang="en-US" sz="4267"/>
          </a:p>
        </p:txBody>
      </p:sp>
      <p:sp>
        <p:nvSpPr>
          <p:cNvPr id="3" name="Subtitle 2">
            <a:extLst>
              <a:ext uri="{FF2B5EF4-FFF2-40B4-BE49-F238E27FC236}">
                <a16:creationId xmlns:a16="http://schemas.microsoft.com/office/drawing/2014/main" id="{827CB984-92ED-EE44-9201-0460EE414299}"/>
              </a:ext>
            </a:extLst>
          </p:cNvPr>
          <p:cNvSpPr>
            <a:spLocks noGrp="1"/>
          </p:cNvSpPr>
          <p:nvPr>
            <p:ph type="subTitle" idx="1"/>
          </p:nvPr>
        </p:nvSpPr>
        <p:spPr>
          <a:xfrm>
            <a:off x="2417781" y="3795017"/>
            <a:ext cx="9302479" cy="2663123"/>
          </a:xfrm>
        </p:spPr>
        <p:txBody>
          <a:bodyPr vert="horz" lIns="121920" tIns="121920" rIns="121920" bIns="121920" rtlCol="0" anchor="t">
            <a:normAutofit/>
          </a:bodyPr>
          <a:lstStyle/>
          <a:p>
            <a:r>
              <a:rPr lang="en-US"/>
              <a:t>Ohio Program for campus safety and mental health </a:t>
            </a:r>
            <a:br>
              <a:rPr lang="en-US"/>
            </a:br>
            <a:r>
              <a:rPr lang="en-US"/>
              <a:t>3.4.25</a:t>
            </a:r>
            <a:br>
              <a:rPr lang="en-US"/>
            </a:br>
            <a:endParaRPr lang="en-US"/>
          </a:p>
          <a:p>
            <a:r>
              <a:rPr lang="en-US" b="1"/>
              <a:t>Presenters: </a:t>
            </a:r>
            <a:r>
              <a:rPr lang="en-US"/>
              <a:t>            </a:t>
            </a:r>
            <a:r>
              <a:rPr lang="en-US" b="1"/>
              <a:t> </a:t>
            </a:r>
            <a:endParaRPr lang="en-US"/>
          </a:p>
          <a:p>
            <a:r>
              <a:rPr lang="en-US"/>
              <a:t>Danelle Hupp, Ph.D.   Harry </a:t>
            </a:r>
            <a:r>
              <a:rPr lang="en-US" err="1"/>
              <a:t>sivec</a:t>
            </a:r>
            <a:r>
              <a:rPr lang="en-US"/>
              <a:t>, </a:t>
            </a:r>
            <a:r>
              <a:rPr lang="en-US" err="1"/>
              <a:t>ph.d</a:t>
            </a:r>
            <a:r>
              <a:rPr lang="en-US"/>
              <a:t>    Deb </a:t>
            </a:r>
            <a:r>
              <a:rPr lang="en-US" err="1"/>
              <a:t>hrouda</a:t>
            </a:r>
            <a:r>
              <a:rPr lang="en-US"/>
              <a:t>, </a:t>
            </a:r>
            <a:r>
              <a:rPr lang="en-US" err="1"/>
              <a:t>ph.d.</a:t>
            </a:r>
            <a:endParaRPr lang="en-US"/>
          </a:p>
          <a:p>
            <a:endParaRPr lang="en-US"/>
          </a:p>
          <a:p>
            <a:endParaRPr lang="en-US">
              <a:solidFill>
                <a:srgbClr val="0070C0"/>
              </a:solidFill>
            </a:endParaRPr>
          </a:p>
        </p:txBody>
      </p:sp>
    </p:spTree>
    <p:extLst>
      <p:ext uri="{BB962C8B-B14F-4D97-AF65-F5344CB8AC3E}">
        <p14:creationId xmlns:p14="http://schemas.microsoft.com/office/powerpoint/2010/main" val="235494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7A9F677F-40CA-85FF-E6C0-711D15B42CFA}"/>
              </a:ext>
            </a:extLst>
          </p:cNvPr>
          <p:cNvPicPr>
            <a:picLocks noChangeAspect="1"/>
          </p:cNvPicPr>
          <p:nvPr/>
        </p:nvPicPr>
        <p:blipFill>
          <a:blip r:embed="rId3"/>
          <a:stretch>
            <a:fillRect/>
          </a:stretch>
        </p:blipFill>
        <p:spPr>
          <a:xfrm>
            <a:off x="1618226" y="234616"/>
            <a:ext cx="8955548" cy="5556360"/>
          </a:xfrm>
          <a:prstGeom prst="rect">
            <a:avLst/>
          </a:prstGeom>
        </p:spPr>
      </p:pic>
      <p:sp>
        <p:nvSpPr>
          <p:cNvPr id="5" name="Left Brace 4">
            <a:extLst>
              <a:ext uri="{FF2B5EF4-FFF2-40B4-BE49-F238E27FC236}">
                <a16:creationId xmlns:a16="http://schemas.microsoft.com/office/drawing/2014/main" id="{DEE63CF4-38C3-615B-497B-FE73908FDD94}"/>
              </a:ext>
            </a:extLst>
          </p:cNvPr>
          <p:cNvSpPr/>
          <p:nvPr/>
        </p:nvSpPr>
        <p:spPr>
          <a:xfrm rot="5400000">
            <a:off x="3775675" y="733031"/>
            <a:ext cx="571157" cy="151027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93A3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85739F2C-0C84-E47C-58E9-F035D3414253}"/>
              </a:ext>
            </a:extLst>
          </p:cNvPr>
          <p:cNvSpPr txBox="1"/>
          <p:nvPr/>
        </p:nvSpPr>
        <p:spPr>
          <a:xfrm>
            <a:off x="2842053" y="822975"/>
            <a:ext cx="2438400" cy="420564"/>
          </a:xfrm>
          <a:prstGeom prst="rect">
            <a:avLst/>
          </a:prstGeom>
          <a:noFill/>
        </p:spPr>
        <p:txBody>
          <a:bodyPr wrap="square" lIns="91440" tIns="45720" rIns="91440" bIns="4572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393A39"/>
                </a:solidFill>
                <a:effectLst/>
                <a:uLnTx/>
                <a:uFillTx/>
                <a:latin typeface="Calibri"/>
                <a:ea typeface="Calibri"/>
                <a:cs typeface="Calibri"/>
              </a:rPr>
              <a:t>CHR-P</a:t>
            </a:r>
            <a:endParaRPr kumimoji="0" lang="en-US" sz="2133" b="1" i="0" u="none" strike="noStrike" kern="1200" cap="none" spc="0" normalizeH="0" baseline="0" noProof="0">
              <a:ln>
                <a:noFill/>
              </a:ln>
              <a:solidFill>
                <a:srgbClr val="393A39"/>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685B74E2-24D7-B865-4FB7-A32817F9E555}"/>
              </a:ext>
            </a:extLst>
          </p:cNvPr>
          <p:cNvSpPr txBox="1"/>
          <p:nvPr/>
        </p:nvSpPr>
        <p:spPr>
          <a:xfrm>
            <a:off x="10476728" y="184334"/>
            <a:ext cx="6703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a:ln>
                  <a:noFill/>
                </a:ln>
                <a:solidFill>
                  <a:srgbClr val="393A39"/>
                </a:solidFill>
                <a:effectLst/>
                <a:uLnTx/>
                <a:uFillTx/>
                <a:latin typeface="Gill Sans MT" panose="020B0502020104020203"/>
                <a:ea typeface="+mn-ea"/>
                <a:cs typeface="+mn-cs"/>
              </a:rPr>
              <a:t>19</a:t>
            </a:r>
            <a:endParaRPr kumimoji="0" lang="en-US" sz="2800" b="0" i="0" u="none" strike="noStrike" kern="1200" cap="none" spc="0" normalizeH="0" baseline="0" noProof="0">
              <a:ln>
                <a:noFill/>
              </a:ln>
              <a:solidFill>
                <a:srgbClr val="393A39"/>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2187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C9A4-7F43-2BB0-6942-232A5942CA72}"/>
              </a:ext>
            </a:extLst>
          </p:cNvPr>
          <p:cNvSpPr>
            <a:spLocks noGrp="1"/>
          </p:cNvSpPr>
          <p:nvPr>
            <p:ph type="title"/>
          </p:nvPr>
        </p:nvSpPr>
        <p:spPr>
          <a:xfrm>
            <a:off x="1770541" y="1353564"/>
            <a:ext cx="8643155" cy="1887951"/>
          </a:xfrm>
        </p:spPr>
        <p:txBody>
          <a:bodyPr/>
          <a:lstStyle/>
          <a:p>
            <a:pPr algn="ctr"/>
            <a:r>
              <a:rPr lang="en-US"/>
              <a:t>Identifying CHR-p groups </a:t>
            </a:r>
          </a:p>
        </p:txBody>
      </p:sp>
    </p:spTree>
    <p:extLst>
      <p:ext uri="{BB962C8B-B14F-4D97-AF65-F5344CB8AC3E}">
        <p14:creationId xmlns:p14="http://schemas.microsoft.com/office/powerpoint/2010/main" val="392300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BD03-5913-85AA-3BC2-A0F7E648E800}"/>
              </a:ext>
            </a:extLst>
          </p:cNvPr>
          <p:cNvSpPr>
            <a:spLocks noGrp="1"/>
          </p:cNvSpPr>
          <p:nvPr>
            <p:ph type="title"/>
          </p:nvPr>
        </p:nvSpPr>
        <p:spPr/>
        <p:txBody>
          <a:bodyPr>
            <a:normAutofit/>
          </a:bodyPr>
          <a:lstStyle/>
          <a:p>
            <a:r>
              <a:rPr lang="en-US">
                <a:solidFill>
                  <a:schemeClr val="tx1">
                    <a:lumMod val="49000"/>
                  </a:schemeClr>
                </a:solidFill>
              </a:rPr>
              <a:t>the college years:  an opportunity</a:t>
            </a:r>
          </a:p>
        </p:txBody>
      </p:sp>
      <p:sp>
        <p:nvSpPr>
          <p:cNvPr id="3" name="Content Placeholder 2">
            <a:extLst>
              <a:ext uri="{FF2B5EF4-FFF2-40B4-BE49-F238E27FC236}">
                <a16:creationId xmlns:a16="http://schemas.microsoft.com/office/drawing/2014/main" id="{DEA4576F-D833-1E7F-3084-28CC753C6DEE}"/>
              </a:ext>
            </a:extLst>
          </p:cNvPr>
          <p:cNvSpPr>
            <a:spLocks noGrp="1"/>
          </p:cNvSpPr>
          <p:nvPr>
            <p:ph idx="1"/>
          </p:nvPr>
        </p:nvSpPr>
        <p:spPr>
          <a:xfrm>
            <a:off x="1451580" y="1843204"/>
            <a:ext cx="10178369" cy="4385140"/>
          </a:xfrm>
        </p:spPr>
        <p:txBody>
          <a:bodyPr>
            <a:normAutofit/>
          </a:bodyPr>
          <a:lstStyle/>
          <a:p>
            <a:pPr marL="227965" indent="-227965"/>
            <a:r>
              <a:rPr lang="en-US" sz="2500" dirty="0">
                <a:solidFill>
                  <a:schemeClr val="tx1">
                    <a:lumMod val="49000"/>
                  </a:schemeClr>
                </a:solidFill>
              </a:rPr>
              <a:t>Psychosis onset tends to occur in late teens and early adult years</a:t>
            </a:r>
          </a:p>
          <a:p>
            <a:pPr marL="227965" indent="-227965"/>
            <a:r>
              <a:rPr lang="en-US" sz="2500" dirty="0">
                <a:solidFill>
                  <a:schemeClr val="tx1">
                    <a:lumMod val="49000"/>
                  </a:schemeClr>
                </a:solidFill>
              </a:rPr>
              <a:t>Majority of individuals with psychosis experienced positive symptoms of psychosis 2-3 years prior to developing full psychosis</a:t>
            </a:r>
            <a:r>
              <a:rPr lang="en-US" sz="2500" baseline="30000" dirty="0">
                <a:solidFill>
                  <a:schemeClr val="tx1">
                    <a:lumMod val="49000"/>
                  </a:schemeClr>
                </a:solidFill>
              </a:rPr>
              <a:t>20</a:t>
            </a:r>
            <a:endParaRPr lang="en-US" sz="2500" dirty="0">
              <a:solidFill>
                <a:schemeClr val="tx1">
                  <a:lumMod val="49000"/>
                </a:schemeClr>
              </a:solidFill>
            </a:endParaRPr>
          </a:p>
          <a:p>
            <a:pPr marL="227965" indent="-227965"/>
            <a:r>
              <a:rPr lang="en-US" sz="2500" dirty="0">
                <a:solidFill>
                  <a:schemeClr val="tx1">
                    <a:lumMod val="49000"/>
                  </a:schemeClr>
                </a:solidFill>
              </a:rPr>
              <a:t>Half of individuals in U.S. who are 18-24 years old attend college</a:t>
            </a:r>
            <a:r>
              <a:rPr lang="en-US" sz="2500" baseline="30000" dirty="0">
                <a:solidFill>
                  <a:schemeClr val="tx1">
                    <a:lumMod val="49000"/>
                  </a:schemeClr>
                </a:solidFill>
              </a:rPr>
              <a:t>20</a:t>
            </a:r>
          </a:p>
          <a:p>
            <a:pPr marL="227965" indent="-227965"/>
            <a:r>
              <a:rPr lang="en-US" sz="2500" dirty="0">
                <a:solidFill>
                  <a:schemeClr val="tx1">
                    <a:lumMod val="49000"/>
                  </a:schemeClr>
                </a:solidFill>
              </a:rPr>
              <a:t>College settings host the largest groups of individuals within the age range that is optimal time for identifying early predictors of future psychosis</a:t>
            </a:r>
            <a:r>
              <a:rPr lang="en-US" sz="2500" baseline="30000" dirty="0">
                <a:solidFill>
                  <a:schemeClr val="tx1">
                    <a:lumMod val="49000"/>
                  </a:schemeClr>
                </a:solidFill>
              </a:rPr>
              <a:t>20</a:t>
            </a:r>
            <a:endParaRPr lang="en-US" sz="2500" dirty="0">
              <a:solidFill>
                <a:schemeClr val="tx1">
                  <a:lumMod val="49000"/>
                </a:schemeClr>
              </a:solidFill>
            </a:endParaRPr>
          </a:p>
          <a:p>
            <a:pPr marL="685165" lvl="1" indent="-227965">
              <a:buFont typeface="Courier New" panose="020B0604020202020204" pitchFamily="34" charset="0"/>
              <a:buChar char="o"/>
            </a:pPr>
            <a:r>
              <a:rPr lang="en-US" sz="2300" dirty="0">
                <a:solidFill>
                  <a:schemeClr val="tx1">
                    <a:lumMod val="49000"/>
                  </a:schemeClr>
                </a:solidFill>
              </a:rPr>
              <a:t>Highlights the importance of screening and referring to appropriate services</a:t>
            </a:r>
          </a:p>
          <a:p>
            <a:pPr marL="227965" indent="-227965"/>
            <a:endParaRPr lang="en-US" sz="2400" baseline="30000">
              <a:solidFill>
                <a:srgbClr val="1C1C1C"/>
              </a:solidFill>
            </a:endParaRPr>
          </a:p>
          <a:p>
            <a:pPr marL="227965" indent="-227965"/>
            <a:endParaRPr lang="en-US" sz="2400">
              <a:solidFill>
                <a:srgbClr val="1C1C1C"/>
              </a:solidFill>
            </a:endParaRPr>
          </a:p>
          <a:p>
            <a:pPr marL="227965" indent="-227965"/>
            <a:endParaRPr lang="en-US" sz="2400"/>
          </a:p>
          <a:p>
            <a:pPr marL="227965" indent="-227965"/>
            <a:endParaRPr lang="en-US" sz="2400"/>
          </a:p>
          <a:p>
            <a:pPr marL="227965" indent="-227965"/>
            <a:endParaRPr lang="en-US" sz="2400"/>
          </a:p>
          <a:p>
            <a:pPr marL="227965" indent="-227965"/>
            <a:endParaRPr lang="en-US"/>
          </a:p>
        </p:txBody>
      </p:sp>
    </p:spTree>
    <p:extLst>
      <p:ext uri="{BB962C8B-B14F-4D97-AF65-F5344CB8AC3E}">
        <p14:creationId xmlns:p14="http://schemas.microsoft.com/office/powerpoint/2010/main" val="11469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12AD-7A3F-27CA-F372-AB448173B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50709-FCB8-8333-8234-0098FEAA3040}"/>
              </a:ext>
            </a:extLst>
          </p:cNvPr>
          <p:cNvSpPr>
            <a:spLocks noGrp="1"/>
          </p:cNvSpPr>
          <p:nvPr>
            <p:ph type="title"/>
          </p:nvPr>
        </p:nvSpPr>
        <p:spPr>
          <a:xfrm>
            <a:off x="1451580" y="663287"/>
            <a:ext cx="9603275" cy="1049235"/>
          </a:xfrm>
        </p:spPr>
        <p:txBody>
          <a:bodyPr/>
          <a:lstStyle/>
          <a:p>
            <a:r>
              <a:rPr lang="en-US">
                <a:solidFill>
                  <a:schemeClr val="tx1">
                    <a:lumMod val="49000"/>
                  </a:schemeClr>
                </a:solidFill>
              </a:rPr>
              <a:t>College: Factors contributing to risk </a:t>
            </a:r>
          </a:p>
        </p:txBody>
      </p:sp>
      <p:sp>
        <p:nvSpPr>
          <p:cNvPr id="3" name="Content Placeholder 2">
            <a:extLst>
              <a:ext uri="{FF2B5EF4-FFF2-40B4-BE49-F238E27FC236}">
                <a16:creationId xmlns:a16="http://schemas.microsoft.com/office/drawing/2014/main" id="{9D90554B-5115-77EA-AEAD-975B13ADC211}"/>
              </a:ext>
            </a:extLst>
          </p:cNvPr>
          <p:cNvSpPr>
            <a:spLocks noGrp="1"/>
          </p:cNvSpPr>
          <p:nvPr>
            <p:ph idx="1"/>
          </p:nvPr>
        </p:nvSpPr>
        <p:spPr>
          <a:xfrm>
            <a:off x="1451580" y="1570175"/>
            <a:ext cx="10422784" cy="4492705"/>
          </a:xfrm>
        </p:spPr>
        <p:txBody>
          <a:bodyPr>
            <a:normAutofit/>
          </a:bodyPr>
          <a:lstStyle/>
          <a:p>
            <a:pPr marL="227965" indent="-227965"/>
            <a:r>
              <a:rPr lang="en-US" sz="2600" dirty="0">
                <a:solidFill>
                  <a:srgbClr val="393A39"/>
                </a:solidFill>
              </a:rPr>
              <a:t>At</a:t>
            </a:r>
            <a:r>
              <a:rPr lang="en-US" sz="2600" dirty="0"/>
              <a:t> a common age where symptoms of early psychosis begin to appear</a:t>
            </a:r>
            <a:endParaRPr lang="en-US" dirty="0"/>
          </a:p>
          <a:p>
            <a:pPr marL="227965" indent="-227965"/>
            <a:r>
              <a:rPr lang="en-US" sz="2600" b="1" dirty="0"/>
              <a:t>Stress-vulnerability model of psychosis</a:t>
            </a:r>
          </a:p>
          <a:p>
            <a:pPr marL="685165" lvl="1" indent="-227965">
              <a:buFont typeface="Courier New" panose="020B0604020202020204" pitchFamily="34" charset="0"/>
              <a:buChar char="o"/>
            </a:pPr>
            <a:r>
              <a:rPr lang="en-US" sz="2400" b="1" dirty="0"/>
              <a:t>Vulnerability factors</a:t>
            </a:r>
            <a:r>
              <a:rPr lang="en-US" sz="2400" dirty="0"/>
              <a:t> (familial risk; early trauma experiences)</a:t>
            </a:r>
          </a:p>
          <a:p>
            <a:pPr marL="685165" lvl="1" indent="-227965">
              <a:buFont typeface="Courier New" panose="020B0604020202020204" pitchFamily="34" charset="0"/>
              <a:buChar char="o"/>
            </a:pPr>
            <a:r>
              <a:rPr lang="en-US" sz="2400" dirty="0"/>
              <a:t>Numerous </a:t>
            </a:r>
            <a:r>
              <a:rPr lang="en-US" sz="2400" b="1" dirty="0"/>
              <a:t>common stressors</a:t>
            </a:r>
            <a:r>
              <a:rPr lang="en-US" sz="2400" dirty="0"/>
              <a:t> that students face during the college years </a:t>
            </a:r>
          </a:p>
          <a:p>
            <a:pPr marL="1142365" lvl="2" indent="-227965">
              <a:buFont typeface="Wingdings" panose="020B0604020202020204" pitchFamily="34" charset="0"/>
              <a:buChar char="§"/>
            </a:pPr>
            <a:r>
              <a:rPr lang="en-US" sz="2300" dirty="0"/>
              <a:t>New experiences: first serious romantic relationship, exploring identity/sexuality, new (or no) routine, limited (or no) supervision, moving away from home, etc.</a:t>
            </a:r>
          </a:p>
          <a:p>
            <a:pPr marL="1142365" lvl="2" indent="-227965">
              <a:buFont typeface="Wingdings" panose="020B0604020202020204" pitchFamily="34" charset="0"/>
              <a:buChar char="§"/>
            </a:pPr>
            <a:r>
              <a:rPr lang="en-US" sz="2300" dirty="0"/>
              <a:t>New or increased substance use (alcohol, cannabis, stimulants) </a:t>
            </a:r>
          </a:p>
          <a:p>
            <a:pPr marL="685165" lvl="1" indent="-227965">
              <a:buFont typeface="Courier New" panose="020B0604020202020204" pitchFamily="34" charset="0"/>
              <a:buChar char="o"/>
            </a:pPr>
            <a:endParaRPr lang="en-US" b="1">
              <a:solidFill>
                <a:srgbClr val="393A39"/>
              </a:solidFill>
              <a:highlight>
                <a:srgbClr val="FFFF00"/>
              </a:highlight>
            </a:endParaRPr>
          </a:p>
          <a:p>
            <a:pPr marL="227965" indent="-227965"/>
            <a:endParaRPr lang="en-US">
              <a:solidFill>
                <a:srgbClr val="FF0000"/>
              </a:solidFill>
            </a:endParaRPr>
          </a:p>
        </p:txBody>
      </p:sp>
    </p:spTree>
    <p:extLst>
      <p:ext uri="{BB962C8B-B14F-4D97-AF65-F5344CB8AC3E}">
        <p14:creationId xmlns:p14="http://schemas.microsoft.com/office/powerpoint/2010/main" val="216761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6EFB-B707-2C7A-7579-F5A1F7DD542B}"/>
              </a:ext>
            </a:extLst>
          </p:cNvPr>
          <p:cNvSpPr>
            <a:spLocks noGrp="1"/>
          </p:cNvSpPr>
          <p:nvPr>
            <p:ph type="title"/>
          </p:nvPr>
        </p:nvSpPr>
        <p:spPr>
          <a:xfrm>
            <a:off x="1451580" y="689501"/>
            <a:ext cx="9603275" cy="1049235"/>
          </a:xfrm>
        </p:spPr>
        <p:txBody>
          <a:bodyPr/>
          <a:lstStyle/>
          <a:p>
            <a:r>
              <a:rPr lang="en-US"/>
              <a:t>The Cannabis-Psychosis association</a:t>
            </a:r>
            <a:r>
              <a:rPr lang="en-US" baseline="30000"/>
              <a:t>37</a:t>
            </a:r>
            <a:r>
              <a:rPr lang="en-US"/>
              <a:t> </a:t>
            </a:r>
          </a:p>
        </p:txBody>
      </p:sp>
      <p:sp>
        <p:nvSpPr>
          <p:cNvPr id="3" name="Content Placeholder 2">
            <a:extLst>
              <a:ext uri="{FF2B5EF4-FFF2-40B4-BE49-F238E27FC236}">
                <a16:creationId xmlns:a16="http://schemas.microsoft.com/office/drawing/2014/main" id="{767A0F6E-BF08-0410-C9E0-5E07C1AC8CE0}"/>
              </a:ext>
            </a:extLst>
          </p:cNvPr>
          <p:cNvSpPr>
            <a:spLocks noGrp="1"/>
          </p:cNvSpPr>
          <p:nvPr>
            <p:ph idx="1"/>
          </p:nvPr>
        </p:nvSpPr>
        <p:spPr>
          <a:xfrm>
            <a:off x="1451580" y="1656298"/>
            <a:ext cx="10307765" cy="3853179"/>
          </a:xfrm>
        </p:spPr>
        <p:txBody>
          <a:bodyPr vert="horz" lIns="91440" tIns="45720" rIns="91440" bIns="45720" rtlCol="0" anchor="t">
            <a:noAutofit/>
          </a:bodyPr>
          <a:lstStyle/>
          <a:p>
            <a:pPr marL="342900" indent="-342900"/>
            <a:r>
              <a:rPr lang="en-US" sz="2600" dirty="0">
                <a:solidFill>
                  <a:srgbClr val="333333"/>
                </a:solidFill>
                <a:latin typeface="Gill Sans MT"/>
                <a:cs typeface="Segoe UI"/>
              </a:rPr>
              <a:t>Marijuana is a common drug of choice on college campuses</a:t>
            </a:r>
            <a:endParaRPr lang="en-US" sz="2600" baseline="30000" dirty="0">
              <a:solidFill>
                <a:srgbClr val="333333"/>
              </a:solidFill>
              <a:latin typeface="Gill Sans MT"/>
              <a:cs typeface="Segoe UI"/>
            </a:endParaRPr>
          </a:p>
          <a:p>
            <a:pPr marL="342900" indent="-342900"/>
            <a:r>
              <a:rPr lang="en-US" sz="2600" dirty="0">
                <a:solidFill>
                  <a:srgbClr val="333333"/>
                </a:solidFill>
                <a:latin typeface="Gill Sans MT"/>
                <a:cs typeface="Segoe UI"/>
              </a:rPr>
              <a:t>A great deal of research suggests that use of cannabis during teen years (&lt;15-18) is associated with increased risk of developing a psychosis disorder</a:t>
            </a:r>
            <a:r>
              <a:rPr lang="en-US" sz="2600" baseline="30000" dirty="0">
                <a:solidFill>
                  <a:srgbClr val="333333"/>
                </a:solidFill>
                <a:latin typeface="Gill Sans MT"/>
                <a:cs typeface="Segoe UI"/>
              </a:rPr>
              <a:t>34</a:t>
            </a:r>
            <a:r>
              <a:rPr lang="en-US" sz="2600" dirty="0">
                <a:solidFill>
                  <a:srgbClr val="333333"/>
                </a:solidFill>
                <a:latin typeface="Gill Sans MT"/>
                <a:cs typeface="Segoe UI"/>
              </a:rPr>
              <a:t> </a:t>
            </a:r>
            <a:endParaRPr lang="en-US" sz="2600">
              <a:solidFill>
                <a:srgbClr val="393A39"/>
              </a:solidFill>
              <a:latin typeface="Gill Sans MT"/>
              <a:cs typeface="Segoe UI"/>
            </a:endParaRPr>
          </a:p>
          <a:p>
            <a:pPr marL="342900" indent="-342900"/>
            <a:r>
              <a:rPr lang="en-US" sz="2600" dirty="0">
                <a:solidFill>
                  <a:srgbClr val="333333"/>
                </a:solidFill>
                <a:latin typeface="Gill Sans MT"/>
                <a:cs typeface="Segoe UI"/>
              </a:rPr>
              <a:t>Psychosis risk increases with greater frequency of use, especially with high potency cannabis (risk of developing psychosis is dose-related)</a:t>
            </a:r>
            <a:r>
              <a:rPr lang="en-US" sz="2600" baseline="30000" dirty="0">
                <a:solidFill>
                  <a:srgbClr val="333333"/>
                </a:solidFill>
                <a:latin typeface="Gill Sans MT"/>
                <a:cs typeface="Segoe UI"/>
              </a:rPr>
              <a:t>35,36</a:t>
            </a:r>
            <a:endParaRPr lang="en-US" sz="2600" dirty="0">
              <a:solidFill>
                <a:srgbClr val="333333"/>
              </a:solidFill>
              <a:latin typeface="Gill Sans MT"/>
              <a:cs typeface="Segoe UI"/>
            </a:endParaRPr>
          </a:p>
          <a:p>
            <a:pPr marL="342900" indent="-342900"/>
            <a:r>
              <a:rPr lang="en-US" sz="2600" dirty="0">
                <a:solidFill>
                  <a:srgbClr val="333333"/>
                </a:solidFill>
                <a:latin typeface="Gill Sans MT"/>
                <a:cs typeface="Segoe UI"/>
              </a:rPr>
              <a:t>Combined with other risk factors, use of substances is a significant variable to consider in psychosis risk </a:t>
            </a:r>
          </a:p>
        </p:txBody>
      </p:sp>
    </p:spTree>
    <p:extLst>
      <p:ext uri="{BB962C8B-B14F-4D97-AF65-F5344CB8AC3E}">
        <p14:creationId xmlns:p14="http://schemas.microsoft.com/office/powerpoint/2010/main" val="405271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369F-E27E-CB7D-7395-ACFE9118B9BB}"/>
              </a:ext>
            </a:extLst>
          </p:cNvPr>
          <p:cNvSpPr>
            <a:spLocks noGrp="1"/>
          </p:cNvSpPr>
          <p:nvPr>
            <p:ph type="title"/>
          </p:nvPr>
        </p:nvSpPr>
        <p:spPr>
          <a:xfrm>
            <a:off x="2072466" y="1712998"/>
            <a:ext cx="8643155" cy="1887951"/>
          </a:xfrm>
        </p:spPr>
        <p:txBody>
          <a:bodyPr/>
          <a:lstStyle/>
          <a:p>
            <a:r>
              <a:rPr lang="en-US"/>
              <a:t>What are the signs to look for? </a:t>
            </a:r>
          </a:p>
        </p:txBody>
      </p:sp>
    </p:spTree>
    <p:extLst>
      <p:ext uri="{BB962C8B-B14F-4D97-AF65-F5344CB8AC3E}">
        <p14:creationId xmlns:p14="http://schemas.microsoft.com/office/powerpoint/2010/main" val="176071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E91C-282D-A94D-6CE8-8EB48304F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402A6-C791-302B-4732-50CEDC41F0CE}"/>
              </a:ext>
            </a:extLst>
          </p:cNvPr>
          <p:cNvSpPr>
            <a:spLocks noGrp="1"/>
          </p:cNvSpPr>
          <p:nvPr>
            <p:ph type="title"/>
          </p:nvPr>
        </p:nvSpPr>
        <p:spPr/>
        <p:txBody>
          <a:bodyPr/>
          <a:lstStyle/>
          <a:p>
            <a:r>
              <a:rPr lang="en-US">
                <a:solidFill>
                  <a:schemeClr val="tx1">
                    <a:lumMod val="49000"/>
                  </a:schemeClr>
                </a:solidFill>
              </a:rPr>
              <a:t>Early warning signs/indicators</a:t>
            </a:r>
            <a:endParaRPr lang="en-US">
              <a:solidFill>
                <a:schemeClr val="tx1">
                  <a:lumMod val="49000"/>
                </a:schemeClr>
              </a:solidFill>
              <a:highlight>
                <a:srgbClr val="00FFFF"/>
              </a:highlight>
            </a:endParaRPr>
          </a:p>
        </p:txBody>
      </p:sp>
      <p:sp>
        <p:nvSpPr>
          <p:cNvPr id="3" name="Content Placeholder 2">
            <a:extLst>
              <a:ext uri="{FF2B5EF4-FFF2-40B4-BE49-F238E27FC236}">
                <a16:creationId xmlns:a16="http://schemas.microsoft.com/office/drawing/2014/main" id="{DFF814EB-9A58-4F31-6FE9-22686E7A1EFF}"/>
              </a:ext>
            </a:extLst>
          </p:cNvPr>
          <p:cNvSpPr>
            <a:spLocks noGrp="1"/>
          </p:cNvSpPr>
          <p:nvPr>
            <p:ph idx="1"/>
          </p:nvPr>
        </p:nvSpPr>
        <p:spPr>
          <a:xfrm>
            <a:off x="1451580" y="1708725"/>
            <a:ext cx="10422784" cy="4385140"/>
          </a:xfrm>
        </p:spPr>
        <p:txBody>
          <a:bodyPr>
            <a:normAutofit/>
          </a:bodyPr>
          <a:lstStyle/>
          <a:p>
            <a:pPr marL="227965" indent="-227965"/>
            <a:r>
              <a:rPr lang="en-US" sz="2800" dirty="0">
                <a:solidFill>
                  <a:schemeClr val="tx1">
                    <a:lumMod val="49000"/>
                  </a:schemeClr>
                </a:solidFill>
              </a:rPr>
              <a:t>Early warning signs are non-specific:</a:t>
            </a:r>
            <a:r>
              <a:rPr lang="en-US" sz="2800" baseline="30000" dirty="0">
                <a:solidFill>
                  <a:schemeClr val="tx1">
                    <a:lumMod val="49000"/>
                  </a:schemeClr>
                </a:solidFill>
              </a:rPr>
              <a:t>9,14,19</a:t>
            </a:r>
            <a:r>
              <a:rPr lang="en-US" sz="2800" dirty="0">
                <a:solidFill>
                  <a:schemeClr val="tx1">
                    <a:lumMod val="49000"/>
                  </a:schemeClr>
                </a:solidFill>
              </a:rPr>
              <a:t> </a:t>
            </a:r>
          </a:p>
          <a:p>
            <a:pPr marL="685165" lvl="1" indent="-227965">
              <a:buFont typeface="Courier New" panose="020B0604020202020204" pitchFamily="34" charset="0"/>
              <a:buChar char="o"/>
            </a:pPr>
            <a:r>
              <a:rPr lang="en-US" sz="2400" dirty="0">
                <a:solidFill>
                  <a:schemeClr val="tx1">
                    <a:lumMod val="49000"/>
                  </a:schemeClr>
                </a:solidFill>
                <a:latin typeface="Gill Sans MT" panose="020B0502020104020203"/>
                <a:cs typeface="Courier New"/>
              </a:rPr>
              <a:t>Feel</a:t>
            </a:r>
            <a:r>
              <a:rPr lang="en-US" sz="2400" dirty="0">
                <a:solidFill>
                  <a:schemeClr val="tx1">
                    <a:lumMod val="49000"/>
                  </a:schemeClr>
                </a:solidFill>
              </a:rPr>
              <a:t> as though something is “off” / “not quite right”</a:t>
            </a: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Trouble communicating clearly; difficulty putting words and sentences together clearly </a:t>
            </a: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Confusion; difficulty thinking clearly or concentrating; disorganized thoughts </a:t>
            </a:r>
            <a:endParaRPr lang="en-US" sz="2400" dirty="0">
              <a:solidFill>
                <a:schemeClr val="tx1">
                  <a:lumMod val="49000"/>
                </a:schemeClr>
              </a:solidFill>
            </a:endParaRPr>
          </a:p>
          <a:p>
            <a:pPr marL="685165" lvl="1" indent="-227965">
              <a:buFont typeface="Courier New" panose="020B0604020202020204" pitchFamily="34" charset="0"/>
              <a:buChar char="o"/>
            </a:pPr>
            <a:r>
              <a:rPr lang="en-US" sz="2400" dirty="0">
                <a:solidFill>
                  <a:schemeClr val="tx1">
                    <a:lumMod val="49000"/>
                  </a:schemeClr>
                </a:solidFill>
              </a:rPr>
              <a:t>Worsening in functioning; difficulties with work or school</a:t>
            </a: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Lessening interest in, and withdrawal from, interests/hobbies, activities, friends/family, people in general</a:t>
            </a:r>
          </a:p>
          <a:p>
            <a:pPr marL="685165" lvl="1" indent="-227965">
              <a:buFont typeface="Courier New" panose="020B0604020202020204" pitchFamily="34" charset="0"/>
              <a:buChar char="o"/>
            </a:pPr>
            <a:endParaRPr lang="en-US" sz="2400" dirty="0">
              <a:solidFill>
                <a:schemeClr val="tx1">
                  <a:lumMod val="49000"/>
                </a:schemeClr>
              </a:solidFill>
              <a:cs typeface="Courier New"/>
            </a:endParaRPr>
          </a:p>
          <a:p>
            <a:pPr marL="685165" lvl="1" indent="-227965">
              <a:buFont typeface="Courier New" panose="020B0604020202020204" pitchFamily="34" charset="0"/>
              <a:buChar char="o"/>
            </a:pPr>
            <a:endParaRPr lang="en-US" sz="1500" dirty="0">
              <a:solidFill>
                <a:schemeClr val="tx1">
                  <a:lumMod val="49000"/>
                </a:schemeClr>
              </a:solidFill>
              <a:cs typeface="Courier New"/>
            </a:endParaRPr>
          </a:p>
          <a:p>
            <a:pPr marL="227965" indent="-227965"/>
            <a:endParaRPr lang="en-US" sz="2400"/>
          </a:p>
          <a:p>
            <a:pPr marL="227965" indent="-227965"/>
            <a:endParaRPr lang="en-US"/>
          </a:p>
        </p:txBody>
      </p:sp>
    </p:spTree>
    <p:extLst>
      <p:ext uri="{BB962C8B-B14F-4D97-AF65-F5344CB8AC3E}">
        <p14:creationId xmlns:p14="http://schemas.microsoft.com/office/powerpoint/2010/main" val="308189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6CA83-E3E0-1AD6-C4B3-29BDD1A267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FC9B0-AA85-6F61-46B4-7405EC296748}"/>
              </a:ext>
            </a:extLst>
          </p:cNvPr>
          <p:cNvSpPr>
            <a:spLocks noGrp="1"/>
          </p:cNvSpPr>
          <p:nvPr>
            <p:ph type="title"/>
          </p:nvPr>
        </p:nvSpPr>
        <p:spPr/>
        <p:txBody>
          <a:bodyPr/>
          <a:lstStyle/>
          <a:p>
            <a:r>
              <a:rPr lang="en-US">
                <a:solidFill>
                  <a:schemeClr val="tx1">
                    <a:lumMod val="49000"/>
                  </a:schemeClr>
                </a:solidFill>
              </a:rPr>
              <a:t>Early warning signs/indicators</a:t>
            </a:r>
            <a:endParaRPr lang="en-US">
              <a:solidFill>
                <a:schemeClr val="tx1">
                  <a:lumMod val="49000"/>
                </a:schemeClr>
              </a:solidFill>
              <a:highlight>
                <a:srgbClr val="00FFFF"/>
              </a:highlight>
            </a:endParaRPr>
          </a:p>
        </p:txBody>
      </p:sp>
      <p:sp>
        <p:nvSpPr>
          <p:cNvPr id="3" name="Content Placeholder 2">
            <a:extLst>
              <a:ext uri="{FF2B5EF4-FFF2-40B4-BE49-F238E27FC236}">
                <a16:creationId xmlns:a16="http://schemas.microsoft.com/office/drawing/2014/main" id="{69D5BC8E-F9E6-05F2-16DF-566EBDDFC9F2}"/>
              </a:ext>
            </a:extLst>
          </p:cNvPr>
          <p:cNvSpPr>
            <a:spLocks noGrp="1"/>
          </p:cNvSpPr>
          <p:nvPr>
            <p:ph idx="1"/>
          </p:nvPr>
        </p:nvSpPr>
        <p:spPr>
          <a:xfrm>
            <a:off x="1451580" y="1708725"/>
            <a:ext cx="10422784" cy="4298876"/>
          </a:xfrm>
        </p:spPr>
        <p:txBody>
          <a:bodyPr>
            <a:normAutofit/>
          </a:bodyPr>
          <a:lstStyle/>
          <a:p>
            <a:pPr marL="227965" indent="-227965"/>
            <a:r>
              <a:rPr lang="en-US" sz="2800" dirty="0">
                <a:solidFill>
                  <a:schemeClr val="tx1">
                    <a:lumMod val="49000"/>
                  </a:schemeClr>
                </a:solidFill>
              </a:rPr>
              <a:t>Early warning signs are non-specific:</a:t>
            </a:r>
            <a:r>
              <a:rPr lang="en-US" sz="2800" baseline="30000" dirty="0">
                <a:solidFill>
                  <a:schemeClr val="tx1">
                    <a:lumMod val="49000"/>
                  </a:schemeClr>
                </a:solidFill>
              </a:rPr>
              <a:t>9,14,19</a:t>
            </a:r>
            <a:r>
              <a:rPr lang="en-US" sz="2800" dirty="0">
                <a:solidFill>
                  <a:schemeClr val="tx1">
                    <a:lumMod val="49000"/>
                  </a:schemeClr>
                </a:solidFill>
              </a:rPr>
              <a:t> </a:t>
            </a: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Poor personal hygiene/self-care</a:t>
            </a: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Change in sleep habits</a:t>
            </a:r>
            <a:endParaRPr lang="en-US" sz="2400" dirty="0">
              <a:solidFill>
                <a:schemeClr val="tx1">
                  <a:lumMod val="49000"/>
                </a:schemeClr>
              </a:solidFill>
            </a:endParaRP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Fearful</a:t>
            </a:r>
            <a:r>
              <a:rPr lang="en-US" sz="2400" dirty="0">
                <a:solidFill>
                  <a:schemeClr val="tx1">
                    <a:lumMod val="49000"/>
                  </a:schemeClr>
                </a:solidFill>
              </a:rPr>
              <a:t> without cause</a:t>
            </a: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Emotional outbursts for no apparent reason</a:t>
            </a: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Odd thinking or behavior; hearing strange things</a:t>
            </a: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Baseline functioning begins to fail/deteriorate</a:t>
            </a:r>
          </a:p>
          <a:p>
            <a:pPr marL="685165" lvl="1" indent="-227965">
              <a:buFont typeface="Courier New" panose="020B0604020202020204" pitchFamily="34" charset="0"/>
              <a:buChar char="o"/>
            </a:pPr>
            <a:r>
              <a:rPr lang="en-US" sz="2400" dirty="0">
                <a:solidFill>
                  <a:schemeClr val="tx1">
                    <a:lumMod val="49000"/>
                  </a:schemeClr>
                </a:solidFill>
                <a:latin typeface="Gill Sans MT"/>
                <a:cs typeface="Courier New"/>
              </a:rPr>
              <a:t>Others start to notice/observe changes, likely beginning to have concerns</a:t>
            </a:r>
            <a:endParaRPr lang="en-US" sz="2400" dirty="0">
              <a:solidFill>
                <a:schemeClr val="tx1">
                  <a:lumMod val="49000"/>
                </a:schemeClr>
              </a:solidFill>
            </a:endParaRPr>
          </a:p>
          <a:p>
            <a:pPr marL="227965" indent="-227965"/>
            <a:endParaRPr lang="en-US" sz="2400"/>
          </a:p>
          <a:p>
            <a:pPr marL="227965" indent="-227965"/>
            <a:endParaRPr lang="en-US"/>
          </a:p>
        </p:txBody>
      </p:sp>
    </p:spTree>
    <p:extLst>
      <p:ext uri="{BB962C8B-B14F-4D97-AF65-F5344CB8AC3E}">
        <p14:creationId xmlns:p14="http://schemas.microsoft.com/office/powerpoint/2010/main" val="163781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1A859-341C-A4B7-8A57-D79CDC53A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CFD64-3A49-8FAE-6BAE-CFBC31A230B5}"/>
              </a:ext>
            </a:extLst>
          </p:cNvPr>
          <p:cNvSpPr>
            <a:spLocks noGrp="1"/>
          </p:cNvSpPr>
          <p:nvPr>
            <p:ph type="title"/>
          </p:nvPr>
        </p:nvSpPr>
        <p:spPr>
          <a:xfrm>
            <a:off x="1451580" y="401955"/>
            <a:ext cx="9603275" cy="1049235"/>
          </a:xfrm>
        </p:spPr>
        <p:txBody>
          <a:bodyPr/>
          <a:lstStyle/>
          <a:p>
            <a:r>
              <a:rPr lang="en-US">
                <a:solidFill>
                  <a:schemeClr val="tx1">
                    <a:lumMod val="49000"/>
                  </a:schemeClr>
                </a:solidFill>
              </a:rPr>
              <a:t>common comorbidities</a:t>
            </a:r>
            <a:endParaRPr lang="en-US">
              <a:solidFill>
                <a:schemeClr val="tx1">
                  <a:lumMod val="49000"/>
                </a:schemeClr>
              </a:solidFill>
              <a:highlight>
                <a:srgbClr val="00FFFF"/>
              </a:highlight>
            </a:endParaRPr>
          </a:p>
          <a:p>
            <a:endParaRPr lang="en-US"/>
          </a:p>
        </p:txBody>
      </p:sp>
      <p:sp>
        <p:nvSpPr>
          <p:cNvPr id="3" name="Content Placeholder 2">
            <a:extLst>
              <a:ext uri="{FF2B5EF4-FFF2-40B4-BE49-F238E27FC236}">
                <a16:creationId xmlns:a16="http://schemas.microsoft.com/office/drawing/2014/main" id="{D747960D-4915-9C9F-F883-D01471B81785}"/>
              </a:ext>
            </a:extLst>
          </p:cNvPr>
          <p:cNvSpPr>
            <a:spLocks noGrp="1"/>
          </p:cNvSpPr>
          <p:nvPr>
            <p:ph idx="1"/>
          </p:nvPr>
        </p:nvSpPr>
        <p:spPr>
          <a:xfrm>
            <a:off x="1451580" y="1301118"/>
            <a:ext cx="10336520" cy="4265554"/>
          </a:xfrm>
        </p:spPr>
        <p:txBody>
          <a:bodyPr vert="horz" lIns="91440" tIns="45720" rIns="91440" bIns="45720" rtlCol="0" anchor="t">
            <a:noAutofit/>
          </a:bodyPr>
          <a:lstStyle/>
          <a:p>
            <a:pPr marL="227965" indent="-227965">
              <a:buFont typeface="Symbol" panose="02070309020205020404" pitchFamily="49" charset="0"/>
              <a:buChar char=""/>
            </a:pPr>
            <a:r>
              <a:rPr lang="en-US" sz="2800" dirty="0">
                <a:solidFill>
                  <a:schemeClr val="tx1">
                    <a:lumMod val="49000"/>
                  </a:schemeClr>
                </a:solidFill>
                <a:latin typeface="+mj-lt"/>
                <a:ea typeface="Calibri"/>
                <a:cs typeface="Times New Roman"/>
              </a:rPr>
              <a:t>Individuals at CHR-P often present to mental health services for other concerns</a:t>
            </a:r>
            <a:endParaRPr lang="en-US" sz="2800" dirty="0">
              <a:solidFill>
                <a:schemeClr val="tx1">
                  <a:lumMod val="49000"/>
                </a:schemeClr>
              </a:solidFill>
            </a:endParaRPr>
          </a:p>
          <a:p>
            <a:pPr marL="227965" indent="-227965">
              <a:buFont typeface="Symbol" panose="02070309020205020404" pitchFamily="49" charset="0"/>
              <a:buChar char=""/>
            </a:pPr>
            <a:r>
              <a:rPr lang="en-US" sz="2800" dirty="0">
                <a:solidFill>
                  <a:schemeClr val="tx1">
                    <a:lumMod val="49000"/>
                  </a:schemeClr>
                </a:solidFill>
                <a:latin typeface="+mj-lt"/>
                <a:ea typeface="Calibri"/>
                <a:cs typeface="Times New Roman"/>
              </a:rPr>
              <a:t>At baseline, more than 70% of CHR-P population had at least 1 diagnosable disorder</a:t>
            </a:r>
            <a:r>
              <a:rPr lang="en-US" sz="2800" baseline="30000" dirty="0">
                <a:solidFill>
                  <a:schemeClr val="tx1">
                    <a:lumMod val="49000"/>
                  </a:schemeClr>
                </a:solidFill>
                <a:latin typeface="+mj-lt"/>
                <a:ea typeface="Calibri"/>
                <a:cs typeface="Times New Roman"/>
              </a:rPr>
              <a:t>4</a:t>
            </a:r>
            <a:endParaRPr lang="en-US" sz="2800" dirty="0">
              <a:solidFill>
                <a:schemeClr val="tx1">
                  <a:lumMod val="49000"/>
                </a:schemeClr>
              </a:solidFill>
              <a:latin typeface="+mj-lt"/>
              <a:ea typeface="Calibri"/>
              <a:cs typeface="Times New Roman"/>
            </a:endParaRPr>
          </a:p>
          <a:p>
            <a:pPr marL="685165" lvl="1" indent="-227965">
              <a:buFont typeface="Courier New" panose="02070309020205020404" pitchFamily="49" charset="0"/>
              <a:buChar char="o"/>
            </a:pPr>
            <a:r>
              <a:rPr lang="en-US" sz="2800" dirty="0">
                <a:solidFill>
                  <a:schemeClr val="tx1">
                    <a:lumMod val="49000"/>
                  </a:schemeClr>
                </a:solidFill>
                <a:latin typeface="+mj-lt"/>
                <a:ea typeface="Calibri"/>
                <a:cs typeface="Times New Roman"/>
              </a:rPr>
              <a:t>Most common comorbid diagnoses</a:t>
            </a:r>
            <a:r>
              <a:rPr lang="en-US" sz="2800" baseline="30000" dirty="0">
                <a:solidFill>
                  <a:schemeClr val="tx1">
                    <a:lumMod val="49000"/>
                  </a:schemeClr>
                </a:solidFill>
                <a:latin typeface="+mj-lt"/>
                <a:ea typeface="Calibri"/>
                <a:cs typeface="Times New Roman"/>
              </a:rPr>
              <a:t>7</a:t>
            </a:r>
            <a:r>
              <a:rPr lang="en-US" sz="2800" dirty="0">
                <a:solidFill>
                  <a:schemeClr val="tx1">
                    <a:lumMod val="49000"/>
                  </a:schemeClr>
                </a:solidFill>
                <a:latin typeface="+mj-lt"/>
                <a:ea typeface="Calibri"/>
                <a:cs typeface="Times New Roman"/>
              </a:rPr>
              <a:t> (and reasons for seeking help</a:t>
            </a:r>
            <a:r>
              <a:rPr lang="en-US" sz="2800" baseline="30000" dirty="0">
                <a:solidFill>
                  <a:schemeClr val="tx1">
                    <a:lumMod val="49000"/>
                  </a:schemeClr>
                </a:solidFill>
                <a:latin typeface="+mj-lt"/>
                <a:ea typeface="Calibri"/>
                <a:cs typeface="Times New Roman"/>
              </a:rPr>
              <a:t>20</a:t>
            </a:r>
            <a:r>
              <a:rPr lang="en-US" sz="2800" dirty="0">
                <a:solidFill>
                  <a:schemeClr val="tx1">
                    <a:lumMod val="49000"/>
                  </a:schemeClr>
                </a:solidFill>
                <a:latin typeface="+mj-lt"/>
                <a:ea typeface="Calibri"/>
                <a:cs typeface="Times New Roman"/>
              </a:rPr>
              <a:t>): </a:t>
            </a:r>
            <a:r>
              <a:rPr lang="en-US" sz="2800" b="1" dirty="0">
                <a:solidFill>
                  <a:schemeClr val="tx1">
                    <a:lumMod val="49000"/>
                  </a:schemeClr>
                </a:solidFill>
                <a:latin typeface="+mj-lt"/>
                <a:ea typeface="Calibri"/>
                <a:cs typeface="Times New Roman"/>
              </a:rPr>
              <a:t>anxiety and depressive disorders</a:t>
            </a:r>
            <a:r>
              <a:rPr lang="en-US" sz="2800" baseline="30000" dirty="0">
                <a:solidFill>
                  <a:schemeClr val="tx1">
                    <a:lumMod val="49000"/>
                  </a:schemeClr>
                </a:solidFill>
                <a:latin typeface="+mj-lt"/>
                <a:ea typeface="Calibri"/>
                <a:cs typeface="Times New Roman"/>
              </a:rPr>
              <a:t>7,20 </a:t>
            </a:r>
            <a:r>
              <a:rPr lang="en-US" sz="2800" dirty="0">
                <a:solidFill>
                  <a:schemeClr val="tx1">
                    <a:lumMod val="49000"/>
                  </a:schemeClr>
                </a:solidFill>
                <a:latin typeface="+mj-lt"/>
                <a:ea typeface="Calibri"/>
                <a:cs typeface="Times New Roman"/>
              </a:rPr>
              <a:t>and social phobia</a:t>
            </a:r>
            <a:r>
              <a:rPr lang="en-US" sz="2800" baseline="30000" dirty="0">
                <a:solidFill>
                  <a:schemeClr val="tx1">
                    <a:lumMod val="49000"/>
                  </a:schemeClr>
                </a:solidFill>
                <a:latin typeface="+mj-lt"/>
                <a:ea typeface="Calibri"/>
                <a:cs typeface="Times New Roman"/>
              </a:rPr>
              <a:t>4 (as cited in 12)</a:t>
            </a:r>
            <a:endParaRPr lang="en-US" sz="2800" dirty="0">
              <a:solidFill>
                <a:schemeClr val="tx1">
                  <a:lumMod val="49000"/>
                </a:schemeClr>
              </a:solidFill>
              <a:latin typeface="+mj-lt"/>
              <a:ea typeface="Calibri"/>
              <a:cs typeface="Times New Roman"/>
            </a:endParaRPr>
          </a:p>
          <a:p>
            <a:pPr marL="685165" lvl="1" indent="-227965">
              <a:buFont typeface="Courier New" panose="02070309020205020404" pitchFamily="49" charset="0"/>
              <a:buChar char="o"/>
            </a:pPr>
            <a:r>
              <a:rPr lang="en-US" sz="2800" dirty="0">
                <a:solidFill>
                  <a:schemeClr val="tx1">
                    <a:lumMod val="49000"/>
                  </a:schemeClr>
                </a:solidFill>
                <a:latin typeface="+mj-lt"/>
                <a:ea typeface="Calibri"/>
                <a:cs typeface="Times New Roman"/>
              </a:rPr>
              <a:t>Many CHR-P individuals have 2-3 comorbid diagnoses</a:t>
            </a:r>
            <a:r>
              <a:rPr lang="en-US" sz="2800" baseline="30000" dirty="0">
                <a:solidFill>
                  <a:schemeClr val="tx1">
                    <a:lumMod val="49000"/>
                  </a:schemeClr>
                </a:solidFill>
                <a:latin typeface="+mj-lt"/>
                <a:ea typeface="Calibri"/>
                <a:cs typeface="Times New Roman"/>
              </a:rPr>
              <a:t>7</a:t>
            </a:r>
            <a:r>
              <a:rPr lang="en-US" sz="2800" dirty="0">
                <a:solidFill>
                  <a:schemeClr val="tx1">
                    <a:lumMod val="49000"/>
                  </a:schemeClr>
                </a:solidFill>
                <a:latin typeface="+mj-lt"/>
                <a:ea typeface="Calibri"/>
                <a:cs typeface="Times New Roman"/>
              </a:rPr>
              <a:t> </a:t>
            </a:r>
            <a:endParaRPr lang="en-US" sz="2800" dirty="0">
              <a:solidFill>
                <a:schemeClr val="tx1">
                  <a:lumMod val="49000"/>
                </a:schemeClr>
              </a:solidFill>
            </a:endParaRPr>
          </a:p>
          <a:p>
            <a:pPr marL="685165" lvl="1" indent="-227965">
              <a:buFont typeface="Courier New" panose="02070309020205020404" pitchFamily="49" charset="0"/>
              <a:buChar char="o"/>
            </a:pPr>
            <a:endParaRPr lang="en-US" sz="2000">
              <a:latin typeface="+mj-lt"/>
              <a:ea typeface="Calibri"/>
              <a:cs typeface="Times New Roman"/>
            </a:endParaRPr>
          </a:p>
          <a:p>
            <a:pPr marL="342900" indent="-342900">
              <a:lnSpc>
                <a:spcPct val="107000"/>
              </a:lnSpc>
              <a:spcBef>
                <a:spcPts val="0"/>
              </a:spcBef>
              <a:buFont typeface="Symbol" panose="05050102010706020507" pitchFamily="18" charset="2"/>
              <a:buChar char=""/>
            </a:pPr>
            <a:endParaRPr lang="en-US" sz="1800">
              <a:latin typeface="+mj-lt"/>
            </a:endParaRPr>
          </a:p>
        </p:txBody>
      </p:sp>
    </p:spTree>
    <p:extLst>
      <p:ext uri="{BB962C8B-B14F-4D97-AF65-F5344CB8AC3E}">
        <p14:creationId xmlns:p14="http://schemas.microsoft.com/office/powerpoint/2010/main" val="287642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7A206-7034-96B5-12B7-422137D34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962FE-7D1F-F3BF-0CE0-8E046D2CAB2C}"/>
              </a:ext>
            </a:extLst>
          </p:cNvPr>
          <p:cNvSpPr>
            <a:spLocks noGrp="1"/>
          </p:cNvSpPr>
          <p:nvPr>
            <p:ph type="title"/>
          </p:nvPr>
        </p:nvSpPr>
        <p:spPr/>
        <p:txBody>
          <a:bodyPr/>
          <a:lstStyle/>
          <a:p>
            <a:r>
              <a:rPr lang="en-US">
                <a:solidFill>
                  <a:schemeClr val="tx1">
                    <a:lumMod val="49000"/>
                  </a:schemeClr>
                </a:solidFill>
              </a:rPr>
              <a:t>Screening Tools </a:t>
            </a:r>
          </a:p>
        </p:txBody>
      </p:sp>
      <p:sp>
        <p:nvSpPr>
          <p:cNvPr id="3" name="Content Placeholder 2">
            <a:extLst>
              <a:ext uri="{FF2B5EF4-FFF2-40B4-BE49-F238E27FC236}">
                <a16:creationId xmlns:a16="http://schemas.microsoft.com/office/drawing/2014/main" id="{2D511B6B-CB4B-96F6-53BC-54573953AB02}"/>
              </a:ext>
            </a:extLst>
          </p:cNvPr>
          <p:cNvSpPr>
            <a:spLocks noGrp="1"/>
          </p:cNvSpPr>
          <p:nvPr>
            <p:ph idx="1"/>
          </p:nvPr>
        </p:nvSpPr>
        <p:spPr>
          <a:xfrm>
            <a:off x="1451580" y="1550538"/>
            <a:ext cx="10309869" cy="4467942"/>
          </a:xfrm>
        </p:spPr>
        <p:txBody>
          <a:bodyPr>
            <a:normAutofit/>
          </a:bodyPr>
          <a:lstStyle/>
          <a:p>
            <a:pPr marL="227965" indent="-227965"/>
            <a:r>
              <a:rPr lang="en-US" sz="2400">
                <a:solidFill>
                  <a:schemeClr val="bg2">
                    <a:lumMod val="10000"/>
                  </a:schemeClr>
                </a:solidFill>
              </a:rPr>
              <a:t>Screening tools for psychosis can be used to identify students in need of further assessment/follow-up </a:t>
            </a:r>
          </a:p>
          <a:p>
            <a:pPr marL="227965" indent="-227965"/>
            <a:r>
              <a:rPr lang="en-US" sz="2400">
                <a:solidFill>
                  <a:schemeClr val="bg2">
                    <a:lumMod val="10000"/>
                  </a:schemeClr>
                </a:solidFill>
              </a:rPr>
              <a:t>In a university counseling center setting, psychosis-risk screening is warranted – and crucial – for a fairly large portion of students seeking MH services</a:t>
            </a:r>
            <a:r>
              <a:rPr lang="en-US" sz="2400" baseline="30000">
                <a:solidFill>
                  <a:schemeClr val="bg2">
                    <a:lumMod val="10000"/>
                  </a:schemeClr>
                </a:solidFill>
              </a:rPr>
              <a:t>20</a:t>
            </a:r>
          </a:p>
          <a:p>
            <a:pPr marL="685165" lvl="1" indent="-227965">
              <a:buFont typeface="Courier New" panose="020B0604020202020204" pitchFamily="34" charset="0"/>
              <a:buChar char="o"/>
            </a:pPr>
            <a:r>
              <a:rPr lang="en-US" sz="2300" dirty="0">
                <a:solidFill>
                  <a:schemeClr val="bg2">
                    <a:lumMod val="10000"/>
                  </a:schemeClr>
                </a:solidFill>
              </a:rPr>
              <a:t>Roughly one-fourth of help seeking students screened positive in one study </a:t>
            </a:r>
          </a:p>
          <a:p>
            <a:pPr marL="685165" lvl="1" indent="-227965">
              <a:buFont typeface="Courier New" panose="020B0604020202020204" pitchFamily="34" charset="0"/>
              <a:buChar char="o"/>
            </a:pPr>
            <a:r>
              <a:rPr lang="en-US" sz="2300" dirty="0">
                <a:solidFill>
                  <a:schemeClr val="bg2">
                    <a:lumMod val="10000"/>
                  </a:schemeClr>
                </a:solidFill>
              </a:rPr>
              <a:t>Relatively large proportion may be experiencing distress and interference/ disruption because of psychotic-like experiences</a:t>
            </a:r>
            <a:r>
              <a:rPr lang="en-US" sz="2300" baseline="30000" dirty="0">
                <a:solidFill>
                  <a:schemeClr val="bg2">
                    <a:lumMod val="10000"/>
                  </a:schemeClr>
                </a:solidFill>
              </a:rPr>
              <a:t>20</a:t>
            </a:r>
            <a:endParaRPr lang="en-US" sz="2300" dirty="0">
              <a:solidFill>
                <a:schemeClr val="bg2">
                  <a:lumMod val="10000"/>
                </a:schemeClr>
              </a:solidFill>
            </a:endParaRPr>
          </a:p>
          <a:p>
            <a:pPr marL="227965" indent="-227965"/>
            <a:r>
              <a:rPr lang="en-US" sz="2400">
                <a:solidFill>
                  <a:schemeClr val="bg2">
                    <a:lumMod val="10000"/>
                  </a:schemeClr>
                </a:solidFill>
              </a:rPr>
              <a:t>Cast a wider net – consider routine, self-report screening measures</a:t>
            </a:r>
            <a:endParaRPr lang="en-US">
              <a:solidFill>
                <a:schemeClr val="bg2">
                  <a:lumMod val="10000"/>
                </a:schemeClr>
              </a:solidFill>
            </a:endParaRPr>
          </a:p>
          <a:p>
            <a:pPr marL="227965" indent="-227965"/>
            <a:endParaRPr lang="en-US" sz="2400" baseline="30000"/>
          </a:p>
          <a:p>
            <a:pPr marL="227965" indent="-227965"/>
            <a:endParaRPr lang="en-US">
              <a:highlight>
                <a:srgbClr val="FFFF00"/>
              </a:highlight>
            </a:endParaRPr>
          </a:p>
        </p:txBody>
      </p:sp>
    </p:spTree>
    <p:extLst>
      <p:ext uri="{BB962C8B-B14F-4D97-AF65-F5344CB8AC3E}">
        <p14:creationId xmlns:p14="http://schemas.microsoft.com/office/powerpoint/2010/main" val="334985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0A41-DDC7-DE46-9F6A-4054ED11CC94}"/>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5F7ADE45-32C3-A548-9077-788E8A23E697}"/>
              </a:ext>
            </a:extLst>
          </p:cNvPr>
          <p:cNvSpPr>
            <a:spLocks noGrp="1"/>
          </p:cNvSpPr>
          <p:nvPr>
            <p:ph idx="1"/>
          </p:nvPr>
        </p:nvSpPr>
        <p:spPr>
          <a:xfrm>
            <a:off x="1451580" y="2015732"/>
            <a:ext cx="10021837" cy="3450613"/>
          </a:xfrm>
        </p:spPr>
        <p:txBody>
          <a:bodyPr>
            <a:normAutofit/>
          </a:bodyPr>
          <a:lstStyle/>
          <a:p>
            <a:pPr marL="0" marR="0" indent="-227965"/>
            <a:r>
              <a:rPr lang="en-US" sz="2400" kern="100">
                <a:effectLst/>
                <a:ea typeface="Aptos" panose="020B0004020202020204" pitchFamily="34" charset="0"/>
                <a:cs typeface="Times New Roman"/>
              </a:rPr>
              <a:t>Describe Clinical High Risk for Psychosis (CHR-P)</a:t>
            </a:r>
            <a:endParaRPr lang="en-US">
              <a:cs typeface="Times New Roman"/>
            </a:endParaRPr>
          </a:p>
          <a:p>
            <a:pPr marL="0" indent="-227965"/>
            <a:r>
              <a:rPr lang="en-US" sz="2400" kern="100">
                <a:effectLst/>
                <a:ea typeface="Aptos" panose="020B0004020202020204" pitchFamily="34" charset="0"/>
                <a:cs typeface="Times New Roman"/>
              </a:rPr>
              <a:t>Discuss the role of colleges and universities in early identification and</a:t>
            </a:r>
            <a:br>
              <a:rPr lang="en-US" sz="2400" kern="100">
                <a:ea typeface="Aptos" panose="020B0004020202020204" pitchFamily="34" charset="0"/>
                <a:cs typeface="Times New Roman"/>
              </a:rPr>
            </a:br>
            <a:r>
              <a:rPr lang="en-US" sz="2400" kern="100">
                <a:ea typeface="Aptos" panose="020B0004020202020204" pitchFamily="34" charset="0"/>
                <a:cs typeface="Times New Roman"/>
              </a:rPr>
              <a:t>   </a:t>
            </a:r>
            <a:r>
              <a:rPr lang="en-US" sz="2400" kern="100">
                <a:effectLst/>
                <a:ea typeface="Aptos" panose="020B0004020202020204" pitchFamily="34" charset="0"/>
                <a:cs typeface="Times New Roman"/>
              </a:rPr>
              <a:t>support</a:t>
            </a:r>
          </a:p>
          <a:p>
            <a:pPr marL="0" marR="0" indent="-227965"/>
            <a:r>
              <a:rPr lang="en-US" sz="2400" kern="100">
                <a:effectLst/>
                <a:ea typeface="Aptos" panose="020B0004020202020204" pitchFamily="34" charset="0"/>
                <a:cs typeface="Times New Roman"/>
              </a:rPr>
              <a:t>Identify sources of partnership and referral</a:t>
            </a:r>
          </a:p>
        </p:txBody>
      </p:sp>
    </p:spTree>
    <p:extLst>
      <p:ext uri="{BB962C8B-B14F-4D97-AF65-F5344CB8AC3E}">
        <p14:creationId xmlns:p14="http://schemas.microsoft.com/office/powerpoint/2010/main" val="1381714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40C0D-A95C-6B4D-0C90-76CF0277F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09C72-2A8A-539E-DABF-E353B38B5BF3}"/>
              </a:ext>
            </a:extLst>
          </p:cNvPr>
          <p:cNvSpPr>
            <a:spLocks noGrp="1"/>
          </p:cNvSpPr>
          <p:nvPr>
            <p:ph type="title"/>
          </p:nvPr>
        </p:nvSpPr>
        <p:spPr>
          <a:xfrm>
            <a:off x="1451580" y="620589"/>
            <a:ext cx="9603275" cy="1049235"/>
          </a:xfrm>
        </p:spPr>
        <p:txBody>
          <a:bodyPr/>
          <a:lstStyle/>
          <a:p>
            <a:r>
              <a:rPr lang="en-US">
                <a:solidFill>
                  <a:schemeClr val="tx1">
                    <a:lumMod val="49000"/>
                  </a:schemeClr>
                </a:solidFill>
              </a:rPr>
              <a:t>Simple screener</a:t>
            </a:r>
          </a:p>
        </p:txBody>
      </p:sp>
      <p:sp>
        <p:nvSpPr>
          <p:cNvPr id="3" name="Content Placeholder 2">
            <a:extLst>
              <a:ext uri="{FF2B5EF4-FFF2-40B4-BE49-F238E27FC236}">
                <a16:creationId xmlns:a16="http://schemas.microsoft.com/office/drawing/2014/main" id="{C7298949-6265-9C18-B927-23C32674C76A}"/>
              </a:ext>
            </a:extLst>
          </p:cNvPr>
          <p:cNvSpPr>
            <a:spLocks noGrp="1"/>
          </p:cNvSpPr>
          <p:nvPr>
            <p:ph idx="1"/>
          </p:nvPr>
        </p:nvSpPr>
        <p:spPr>
          <a:xfrm>
            <a:off x="1445245" y="1521647"/>
            <a:ext cx="10435699" cy="4759010"/>
          </a:xfrm>
        </p:spPr>
        <p:txBody>
          <a:bodyPr>
            <a:normAutofit/>
          </a:bodyPr>
          <a:lstStyle/>
          <a:p>
            <a:pPr marL="227965" indent="-227965"/>
            <a:r>
              <a:rPr lang="en-US" sz="2600" dirty="0"/>
              <a:t>2-item, yes/no screen: piloted in a college counseling center</a:t>
            </a:r>
            <a:r>
              <a:rPr lang="en-US" sz="2600" baseline="30000" dirty="0"/>
              <a:t>8</a:t>
            </a:r>
            <a:endParaRPr lang="en-US" dirty="0"/>
          </a:p>
          <a:p>
            <a:pPr marL="685165" lvl="1" indent="-227965">
              <a:buFont typeface="Courier New" panose="020B0604020202020204" pitchFamily="34" charset="0"/>
              <a:buChar char="o"/>
            </a:pPr>
            <a:r>
              <a:rPr lang="en-US" sz="2400" dirty="0"/>
              <a:t>"Do you see things that others can't or don't see?</a:t>
            </a:r>
            <a:r>
              <a:rPr lang="en-US" sz="2400" baseline="30000" dirty="0"/>
              <a:t>17</a:t>
            </a:r>
          </a:p>
          <a:p>
            <a:pPr marL="685165" lvl="1" indent="-227965">
              <a:buFont typeface="Courier New" panose="020B0604020202020204" pitchFamily="34" charset="0"/>
              <a:buChar char="o"/>
            </a:pPr>
            <a:r>
              <a:rPr lang="en-US" sz="2400" b="1" dirty="0"/>
              <a:t>AND one</a:t>
            </a:r>
            <a:r>
              <a:rPr lang="en-US" sz="2400" dirty="0"/>
              <a:t> of the following:</a:t>
            </a:r>
          </a:p>
          <a:p>
            <a:pPr marL="1142365" lvl="2" indent="-227965">
              <a:buFont typeface="Wingdings" panose="020B0604020202020204" pitchFamily="34" charset="0"/>
              <a:buChar char="§"/>
            </a:pPr>
            <a:r>
              <a:rPr lang="en-US" sz="2300" dirty="0"/>
              <a:t>*"Have you ever felt that someone was playing with your mind?"</a:t>
            </a:r>
            <a:r>
              <a:rPr lang="en-US" sz="2300" baseline="30000" dirty="0"/>
              <a:t>17</a:t>
            </a:r>
          </a:p>
          <a:p>
            <a:pPr marL="1142365" lvl="2" indent="-227965">
              <a:buFont typeface="Wingdings" panose="020B0604020202020204" pitchFamily="34" charset="0"/>
              <a:buChar char="§"/>
            </a:pPr>
            <a:r>
              <a:rPr lang="en-US" sz="2300" dirty="0"/>
              <a:t>"Do you ever hear the voice of someone talking that other people cannot hear?"</a:t>
            </a:r>
            <a:r>
              <a:rPr lang="en-US" sz="2300" baseline="30000" dirty="0"/>
              <a:t>17</a:t>
            </a:r>
          </a:p>
          <a:p>
            <a:pPr marL="1142365" lvl="2" indent="-227965">
              <a:buFont typeface="Wingdings" panose="020B0604020202020204" pitchFamily="34" charset="0"/>
              <a:buChar char="§"/>
            </a:pPr>
            <a:r>
              <a:rPr lang="en-US" sz="2300" dirty="0"/>
              <a:t>"Do familiar surroundings sometimes seem unreal to you?"</a:t>
            </a:r>
            <a:r>
              <a:rPr lang="en-US" sz="2300" baseline="30000" dirty="0"/>
              <a:t>17</a:t>
            </a:r>
          </a:p>
          <a:p>
            <a:pPr marL="1142365" lvl="2" indent="-227965">
              <a:buFont typeface="Wingdings" panose="020B0604020202020204" pitchFamily="34" charset="0"/>
              <a:buChar char="§"/>
            </a:pPr>
            <a:r>
              <a:rPr lang="en-US" sz="2300" dirty="0"/>
              <a:t>"Have you seen things that other people can't see or don't seem to see?"</a:t>
            </a:r>
            <a:r>
              <a:rPr lang="en-US" sz="2300" baseline="30000" dirty="0"/>
              <a:t>3,17</a:t>
            </a:r>
          </a:p>
          <a:p>
            <a:pPr marL="0" indent="0">
              <a:buNone/>
            </a:pPr>
            <a:r>
              <a:rPr lang="en-US" dirty="0"/>
              <a:t>     </a:t>
            </a:r>
            <a:r>
              <a:rPr lang="en-US" b="1" dirty="0"/>
              <a:t>    </a:t>
            </a:r>
            <a:endParaRPr lang="en-US" b="1" dirty="0">
              <a:solidFill>
                <a:srgbClr val="FF0000"/>
              </a:solidFill>
            </a:endParaRPr>
          </a:p>
          <a:p>
            <a:pPr marL="227965" indent="-227965"/>
            <a:endParaRPr lang="en-US">
              <a:highlight>
                <a:srgbClr val="FFFF00"/>
              </a:highlight>
            </a:endParaRPr>
          </a:p>
        </p:txBody>
      </p:sp>
    </p:spTree>
    <p:extLst>
      <p:ext uri="{BB962C8B-B14F-4D97-AF65-F5344CB8AC3E}">
        <p14:creationId xmlns:p14="http://schemas.microsoft.com/office/powerpoint/2010/main" val="426511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635A0-D247-7036-6E0F-27AAAF609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B6E6D-83EC-5240-E9B8-B1DAF910DCE3}"/>
              </a:ext>
            </a:extLst>
          </p:cNvPr>
          <p:cNvSpPr>
            <a:spLocks noGrp="1"/>
          </p:cNvSpPr>
          <p:nvPr>
            <p:ph type="title"/>
          </p:nvPr>
        </p:nvSpPr>
        <p:spPr>
          <a:xfrm>
            <a:off x="1451580" y="489210"/>
            <a:ext cx="9603275" cy="1049235"/>
          </a:xfrm>
        </p:spPr>
        <p:txBody>
          <a:bodyPr/>
          <a:lstStyle/>
          <a:p>
            <a:r>
              <a:rPr lang="en-US">
                <a:solidFill>
                  <a:schemeClr val="tx1">
                    <a:lumMod val="49000"/>
                  </a:schemeClr>
                </a:solidFill>
              </a:rPr>
              <a:t>Common screening tools</a:t>
            </a:r>
          </a:p>
        </p:txBody>
      </p:sp>
      <p:sp>
        <p:nvSpPr>
          <p:cNvPr id="3" name="Content Placeholder 2">
            <a:extLst>
              <a:ext uri="{FF2B5EF4-FFF2-40B4-BE49-F238E27FC236}">
                <a16:creationId xmlns:a16="http://schemas.microsoft.com/office/drawing/2014/main" id="{96800C76-CBFC-CDD0-706E-856D0151180C}"/>
              </a:ext>
            </a:extLst>
          </p:cNvPr>
          <p:cNvSpPr>
            <a:spLocks noGrp="1"/>
          </p:cNvSpPr>
          <p:nvPr>
            <p:ph idx="1"/>
          </p:nvPr>
        </p:nvSpPr>
        <p:spPr>
          <a:xfrm>
            <a:off x="1451580" y="1546048"/>
            <a:ext cx="10508528" cy="3666759"/>
          </a:xfrm>
        </p:spPr>
        <p:txBody>
          <a:bodyPr>
            <a:normAutofit/>
          </a:bodyPr>
          <a:lstStyle/>
          <a:p>
            <a:pPr marL="227965" indent="-227965"/>
            <a:r>
              <a:rPr lang="en-US" sz="2800" dirty="0"/>
              <a:t>PRIME Screen – Revised: 12 items</a:t>
            </a:r>
            <a:r>
              <a:rPr lang="en-US" sz="2800" baseline="30000" dirty="0"/>
              <a:t>18</a:t>
            </a:r>
            <a:r>
              <a:rPr lang="en-US" sz="2800" baseline="30000" dirty="0">
                <a:solidFill>
                  <a:srgbClr val="393A39"/>
                </a:solidFill>
              </a:rPr>
              <a:t> </a:t>
            </a:r>
            <a:r>
              <a:rPr lang="en-US" sz="2800" dirty="0">
                <a:solidFill>
                  <a:srgbClr val="FF0000"/>
                </a:solidFill>
              </a:rPr>
              <a:t> </a:t>
            </a:r>
            <a:endParaRPr lang="en-US" sz="2800"/>
          </a:p>
          <a:p>
            <a:pPr marL="227965" indent="-227965"/>
            <a:r>
              <a:rPr lang="en-US" sz="2800" dirty="0"/>
              <a:t>Prodromal Questionnaire – brief version (PQ-B): 21 item</a:t>
            </a:r>
            <a:r>
              <a:rPr lang="en-US" sz="2800" baseline="30000" dirty="0"/>
              <a:t>3</a:t>
            </a:r>
          </a:p>
          <a:p>
            <a:pPr marL="685165" lvl="1" indent="-227965">
              <a:buFont typeface="Courier New" panose="020B0604020202020204" pitchFamily="34" charset="0"/>
              <a:buChar char="o"/>
            </a:pPr>
            <a:r>
              <a:rPr lang="en-US" sz="2600" dirty="0">
                <a:solidFill>
                  <a:srgbClr val="393A39"/>
                </a:solidFill>
              </a:rPr>
              <a:t>Both are brief, self-report instruments</a:t>
            </a:r>
          </a:p>
          <a:p>
            <a:pPr marL="685165" lvl="1" indent="-227965">
              <a:buFont typeface="Courier New" panose="020B0604020202020204" pitchFamily="34" charset="0"/>
              <a:buChar char="o"/>
            </a:pPr>
            <a:r>
              <a:rPr lang="en-US" sz="2600" dirty="0"/>
              <a:t>Can be incorporated more routinely at intake or during screening/ assessment</a:t>
            </a:r>
          </a:p>
          <a:p>
            <a:pPr marL="0" indent="0">
              <a:buNone/>
            </a:pPr>
            <a:r>
              <a:rPr lang="en-US" dirty="0"/>
              <a:t>           </a:t>
            </a:r>
            <a:r>
              <a:rPr lang="en-US" b="1" dirty="0"/>
              <a:t>         </a:t>
            </a:r>
          </a:p>
          <a:p>
            <a:pPr marL="227965" indent="-227965"/>
            <a:endParaRPr lang="en-US">
              <a:highlight>
                <a:srgbClr val="FFFF00"/>
              </a:highlight>
            </a:endParaRPr>
          </a:p>
        </p:txBody>
      </p:sp>
    </p:spTree>
    <p:extLst>
      <p:ext uri="{BB962C8B-B14F-4D97-AF65-F5344CB8AC3E}">
        <p14:creationId xmlns:p14="http://schemas.microsoft.com/office/powerpoint/2010/main" val="1377459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BAAC8-4EF7-6BEE-40E7-532C4CB15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171C5-5581-69DD-6941-D50B2499BC5A}"/>
              </a:ext>
            </a:extLst>
          </p:cNvPr>
          <p:cNvSpPr>
            <a:spLocks noGrp="1"/>
          </p:cNvSpPr>
          <p:nvPr>
            <p:ph type="title"/>
          </p:nvPr>
        </p:nvSpPr>
        <p:spPr>
          <a:xfrm>
            <a:off x="1451580" y="473841"/>
            <a:ext cx="9603275" cy="1049235"/>
          </a:xfrm>
        </p:spPr>
        <p:txBody>
          <a:bodyPr/>
          <a:lstStyle/>
          <a:p>
            <a:r>
              <a:rPr lang="en-US">
                <a:solidFill>
                  <a:schemeClr val="tx1">
                    <a:lumMod val="49000"/>
                  </a:schemeClr>
                </a:solidFill>
              </a:rPr>
              <a:t>Screening to Intervention pathway </a:t>
            </a:r>
          </a:p>
        </p:txBody>
      </p:sp>
      <p:sp>
        <p:nvSpPr>
          <p:cNvPr id="3" name="Content Placeholder 2">
            <a:extLst>
              <a:ext uri="{FF2B5EF4-FFF2-40B4-BE49-F238E27FC236}">
                <a16:creationId xmlns:a16="http://schemas.microsoft.com/office/drawing/2014/main" id="{8310F558-FA91-39D6-B37E-D6CF5436D152}"/>
              </a:ext>
            </a:extLst>
          </p:cNvPr>
          <p:cNvSpPr>
            <a:spLocks noGrp="1"/>
          </p:cNvSpPr>
          <p:nvPr>
            <p:ph idx="1"/>
          </p:nvPr>
        </p:nvSpPr>
        <p:spPr>
          <a:xfrm>
            <a:off x="1451580" y="1517433"/>
            <a:ext cx="10735509" cy="4856925"/>
          </a:xfrm>
        </p:spPr>
        <p:txBody>
          <a:bodyPr>
            <a:normAutofit/>
          </a:bodyPr>
          <a:lstStyle/>
          <a:p>
            <a:pPr marL="227965" indent="-227965"/>
            <a:r>
              <a:rPr lang="en-US" sz="3300" dirty="0">
                <a:solidFill>
                  <a:schemeClr val="tx1">
                    <a:lumMod val="49000"/>
                  </a:schemeClr>
                </a:solidFill>
              </a:rPr>
              <a:t>Quick reference, generally speaking:</a:t>
            </a:r>
            <a:endParaRPr lang="en-US" dirty="0">
              <a:solidFill>
                <a:schemeClr val="tx1">
                  <a:lumMod val="49000"/>
                </a:schemeClr>
              </a:solidFill>
            </a:endParaRPr>
          </a:p>
          <a:p>
            <a:pPr marL="685165" lvl="1" indent="-227965">
              <a:buFont typeface="Courier New" panose="020B0604020202020204" pitchFamily="34" charset="0"/>
              <a:buChar char="o"/>
            </a:pPr>
            <a:r>
              <a:rPr lang="en-US" sz="3000" dirty="0">
                <a:solidFill>
                  <a:schemeClr val="tx1">
                    <a:lumMod val="49000"/>
                  </a:schemeClr>
                </a:solidFill>
              </a:rPr>
              <a:t>Absolute conviction about a belief or idea = psychosis</a:t>
            </a:r>
          </a:p>
          <a:p>
            <a:pPr marL="685165" lvl="1" indent="-227965">
              <a:buFont typeface="Courier New" panose="020B0604020202020204" pitchFamily="34" charset="0"/>
              <a:buChar char="o"/>
            </a:pPr>
            <a:r>
              <a:rPr lang="en-US" sz="3000" dirty="0">
                <a:solidFill>
                  <a:schemeClr val="tx1">
                    <a:lumMod val="49000"/>
                  </a:schemeClr>
                </a:solidFill>
              </a:rPr>
              <a:t>Distress about experiences, can consider alternative explanations of odd experiences, and maintain a level of awareness/insight that something is "off" = CHR-P</a:t>
            </a:r>
          </a:p>
          <a:p>
            <a:pPr marL="227965" indent="-227965"/>
            <a:endParaRPr lang="en-US" sz="3300" dirty="0"/>
          </a:p>
          <a:p>
            <a:pPr marL="1142365" lvl="2" indent="-227965">
              <a:buFont typeface="Wingdings" panose="020B0604020202020204" pitchFamily="34" charset="0"/>
              <a:buChar char="§"/>
            </a:pPr>
            <a:endParaRPr lang="en-US" sz="2800" b="1" dirty="0">
              <a:solidFill>
                <a:srgbClr val="FF0000"/>
              </a:solidFill>
              <a:highlight>
                <a:srgbClr val="FFFF00"/>
              </a:highlight>
            </a:endParaRPr>
          </a:p>
        </p:txBody>
      </p:sp>
    </p:spTree>
    <p:extLst>
      <p:ext uri="{BB962C8B-B14F-4D97-AF65-F5344CB8AC3E}">
        <p14:creationId xmlns:p14="http://schemas.microsoft.com/office/powerpoint/2010/main" val="3656640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B79EC-D71A-2FDD-EE15-3E95B9540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8BAF5-8BF3-2604-1090-09D8CED59EE4}"/>
              </a:ext>
            </a:extLst>
          </p:cNvPr>
          <p:cNvSpPr>
            <a:spLocks noGrp="1"/>
          </p:cNvSpPr>
          <p:nvPr>
            <p:ph type="title"/>
          </p:nvPr>
        </p:nvSpPr>
        <p:spPr>
          <a:xfrm>
            <a:off x="1451580" y="660747"/>
            <a:ext cx="9603275" cy="1049235"/>
          </a:xfrm>
        </p:spPr>
        <p:txBody>
          <a:bodyPr/>
          <a:lstStyle/>
          <a:p>
            <a:r>
              <a:rPr lang="en-US">
                <a:solidFill>
                  <a:schemeClr val="tx1">
                    <a:lumMod val="49000"/>
                  </a:schemeClr>
                </a:solidFill>
              </a:rPr>
              <a:t>Screening to Intervention pathway </a:t>
            </a:r>
          </a:p>
        </p:txBody>
      </p:sp>
      <p:sp>
        <p:nvSpPr>
          <p:cNvPr id="3" name="Content Placeholder 2">
            <a:extLst>
              <a:ext uri="{FF2B5EF4-FFF2-40B4-BE49-F238E27FC236}">
                <a16:creationId xmlns:a16="http://schemas.microsoft.com/office/drawing/2014/main" id="{A2F97C0F-4698-C6CA-8FF5-DF5D2D88BFCE}"/>
              </a:ext>
            </a:extLst>
          </p:cNvPr>
          <p:cNvSpPr>
            <a:spLocks noGrp="1"/>
          </p:cNvSpPr>
          <p:nvPr>
            <p:ph idx="1"/>
          </p:nvPr>
        </p:nvSpPr>
        <p:spPr>
          <a:xfrm>
            <a:off x="1451580" y="1560565"/>
            <a:ext cx="10735509" cy="4813793"/>
          </a:xfrm>
        </p:spPr>
        <p:txBody>
          <a:bodyPr>
            <a:normAutofit lnSpcReduction="10000"/>
          </a:bodyPr>
          <a:lstStyle/>
          <a:p>
            <a:pPr marL="227965" indent="-227965"/>
            <a:r>
              <a:rPr lang="en-US" sz="2800" dirty="0"/>
              <a:t>Positive screening would lead to referral for more thorough evaluation</a:t>
            </a:r>
          </a:p>
          <a:p>
            <a:pPr marL="685165" lvl="1" indent="-227965">
              <a:buFont typeface="Courier New,monospace" panose="020B0604020202020204" pitchFamily="34" charset="0"/>
              <a:buChar char="o"/>
            </a:pPr>
            <a:r>
              <a:rPr lang="en-US" sz="2500" dirty="0"/>
              <a:t>Standardized measures are available to identify risk status</a:t>
            </a:r>
          </a:p>
          <a:p>
            <a:pPr marL="1142365" lvl="2" indent="-227965">
              <a:buFont typeface="Wingdings,Sans-Serif" panose="020B0604020202020204" pitchFamily="34" charset="0"/>
              <a:buChar char="§"/>
            </a:pPr>
            <a:r>
              <a:rPr lang="en-US" sz="2500" dirty="0"/>
              <a:t>Structured Interview of Psychosis Syndromes scale (SIPS)</a:t>
            </a:r>
            <a:r>
              <a:rPr lang="en-US" sz="2500" baseline="30000" dirty="0"/>
              <a:t>38</a:t>
            </a:r>
            <a:r>
              <a:rPr lang="en-US" sz="2500" dirty="0"/>
              <a:t> </a:t>
            </a:r>
          </a:p>
          <a:p>
            <a:pPr marL="227965" indent="-227965"/>
            <a:r>
              <a:rPr lang="en-US" sz="2800" dirty="0"/>
              <a:t>Early intervention only has a chance to work when:</a:t>
            </a:r>
          </a:p>
          <a:p>
            <a:pPr marL="685165" lvl="1" indent="-227965">
              <a:buFont typeface="Courier New" panose="020B0604020202020204" pitchFamily="34" charset="0"/>
              <a:buChar char="o"/>
            </a:pPr>
            <a:r>
              <a:rPr lang="en-US" sz="2500" dirty="0"/>
              <a:t>Individuals at CHR-P are identified</a:t>
            </a:r>
            <a:r>
              <a:rPr lang="en-US" sz="2500" baseline="30000" dirty="0"/>
              <a:t>20</a:t>
            </a:r>
          </a:p>
          <a:p>
            <a:pPr marL="685165" lvl="1" indent="-227965">
              <a:buFont typeface="Courier New" panose="020B0604020202020204" pitchFamily="34" charset="0"/>
              <a:buChar char="o"/>
            </a:pPr>
            <a:r>
              <a:rPr lang="en-US" sz="2500" dirty="0"/>
              <a:t>Appropriate referrals are made</a:t>
            </a:r>
            <a:br>
              <a:rPr lang="en-US" sz="2500" dirty="0"/>
            </a:br>
            <a:endParaRPr lang="en-US" sz="2500" dirty="0">
              <a:solidFill>
                <a:srgbClr val="FF0000"/>
              </a:solidFill>
              <a:highlight>
                <a:srgbClr val="FFFF00"/>
              </a:highlight>
            </a:endParaRPr>
          </a:p>
          <a:p>
            <a:pPr marL="457200" lvl="1" indent="0">
              <a:buNone/>
            </a:pPr>
            <a:r>
              <a:rPr lang="en-US" dirty="0"/>
              <a:t>    </a:t>
            </a:r>
            <a:r>
              <a:rPr lang="en-US" b="1" dirty="0"/>
              <a:t> </a:t>
            </a:r>
            <a:r>
              <a:rPr lang="en-US" sz="3000" b="1" dirty="0">
                <a:solidFill>
                  <a:srgbClr val="FF0000"/>
                </a:solidFill>
              </a:rPr>
              <a:t>Early to screen, early to intervene!</a:t>
            </a:r>
            <a:endParaRPr lang="en-US" sz="3000" dirty="0">
              <a:solidFill>
                <a:srgbClr val="FF0000"/>
              </a:solidFill>
              <a:highlight>
                <a:srgbClr val="FFFF00"/>
              </a:highlight>
            </a:endParaRPr>
          </a:p>
          <a:p>
            <a:pPr marL="0" indent="0">
              <a:buNone/>
            </a:pPr>
            <a:r>
              <a:rPr lang="en-US" b="1" dirty="0">
                <a:solidFill>
                  <a:srgbClr val="FF0000"/>
                </a:solidFill>
              </a:rPr>
              <a:t>        </a:t>
            </a:r>
            <a:endParaRPr lang="en-US" b="1" dirty="0">
              <a:solidFill>
                <a:srgbClr val="FF0000"/>
              </a:solidFill>
              <a:highlight>
                <a:srgbClr val="FFFF00"/>
              </a:highlight>
            </a:endParaRPr>
          </a:p>
          <a:p>
            <a:pPr marL="227965" indent="-227965"/>
            <a:endParaRPr lang="en-US">
              <a:highlight>
                <a:srgbClr val="FFFF00"/>
              </a:highlight>
            </a:endParaRPr>
          </a:p>
        </p:txBody>
      </p:sp>
    </p:spTree>
    <p:extLst>
      <p:ext uri="{BB962C8B-B14F-4D97-AF65-F5344CB8AC3E}">
        <p14:creationId xmlns:p14="http://schemas.microsoft.com/office/powerpoint/2010/main" val="137984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C5AD-0354-8274-A449-2DBD8826D607}"/>
              </a:ext>
            </a:extLst>
          </p:cNvPr>
          <p:cNvSpPr>
            <a:spLocks noGrp="1"/>
          </p:cNvSpPr>
          <p:nvPr>
            <p:ph type="title"/>
          </p:nvPr>
        </p:nvSpPr>
        <p:spPr>
          <a:xfrm>
            <a:off x="1979756" y="2202820"/>
            <a:ext cx="8643155" cy="1887951"/>
          </a:xfrm>
        </p:spPr>
        <p:txBody>
          <a:bodyPr/>
          <a:lstStyle/>
          <a:p>
            <a:pPr algn="ctr"/>
            <a:r>
              <a:rPr lang="en-US" dirty="0"/>
              <a:t>Strategies for helping individuals who experience clinical high risk for psychosis</a:t>
            </a:r>
          </a:p>
        </p:txBody>
      </p:sp>
    </p:spTree>
    <p:extLst>
      <p:ext uri="{BB962C8B-B14F-4D97-AF65-F5344CB8AC3E}">
        <p14:creationId xmlns:p14="http://schemas.microsoft.com/office/powerpoint/2010/main" val="2628004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8BF2-67ED-7E86-63A0-636AC488C245}"/>
              </a:ext>
            </a:extLst>
          </p:cNvPr>
          <p:cNvSpPr>
            <a:spLocks noGrp="1"/>
          </p:cNvSpPr>
          <p:nvPr>
            <p:ph type="title"/>
          </p:nvPr>
        </p:nvSpPr>
        <p:spPr>
          <a:xfrm>
            <a:off x="1451580" y="667110"/>
            <a:ext cx="9603275" cy="1049235"/>
          </a:xfrm>
        </p:spPr>
        <p:txBody>
          <a:bodyPr/>
          <a:lstStyle/>
          <a:p>
            <a:r>
              <a:rPr lang="en-US">
                <a:solidFill>
                  <a:schemeClr val="tx1">
                    <a:lumMod val="49000"/>
                  </a:schemeClr>
                </a:solidFill>
              </a:rPr>
              <a:t>Treatment</a:t>
            </a:r>
            <a:endParaRPr lang="en-US">
              <a:solidFill>
                <a:schemeClr val="tx1">
                  <a:lumMod val="49000"/>
                </a:schemeClr>
              </a:solidFill>
              <a:highlight>
                <a:srgbClr val="00FFFF"/>
              </a:highlight>
            </a:endParaRPr>
          </a:p>
          <a:p>
            <a:endParaRPr lang="en-US"/>
          </a:p>
        </p:txBody>
      </p:sp>
      <p:sp>
        <p:nvSpPr>
          <p:cNvPr id="3" name="Content Placeholder 2">
            <a:extLst>
              <a:ext uri="{FF2B5EF4-FFF2-40B4-BE49-F238E27FC236}">
                <a16:creationId xmlns:a16="http://schemas.microsoft.com/office/drawing/2014/main" id="{3DD14CE0-C7B3-BAA0-DFFE-75573FFCB860}"/>
              </a:ext>
            </a:extLst>
          </p:cNvPr>
          <p:cNvSpPr>
            <a:spLocks noGrp="1"/>
          </p:cNvSpPr>
          <p:nvPr>
            <p:ph idx="1"/>
          </p:nvPr>
        </p:nvSpPr>
        <p:spPr>
          <a:xfrm>
            <a:off x="1451580" y="1443174"/>
            <a:ext cx="10722822" cy="4710420"/>
          </a:xfrm>
        </p:spPr>
        <p:txBody>
          <a:bodyPr vert="horz" lIns="91440" tIns="45720" rIns="91440" bIns="45720" rtlCol="0" anchor="t">
            <a:noAutofit/>
          </a:bodyPr>
          <a:lstStyle/>
          <a:p>
            <a:pPr marL="227965" indent="-227965">
              <a:lnSpc>
                <a:spcPct val="107000"/>
              </a:lnSpc>
              <a:spcBef>
                <a:spcPts val="0"/>
              </a:spcBef>
            </a:pPr>
            <a:r>
              <a:rPr lang="en-US" sz="2600" dirty="0">
                <a:solidFill>
                  <a:schemeClr val="tx1">
                    <a:lumMod val="49000"/>
                  </a:schemeClr>
                </a:solidFill>
                <a:latin typeface="+mj-lt"/>
                <a:ea typeface="Calibri"/>
                <a:cs typeface="Times New Roman"/>
              </a:rPr>
              <a:t>Prevention is powerful!</a:t>
            </a:r>
          </a:p>
          <a:p>
            <a:pPr marL="685165" lvl="1" indent="-227965">
              <a:lnSpc>
                <a:spcPct val="107000"/>
              </a:lnSpc>
              <a:spcBef>
                <a:spcPts val="0"/>
              </a:spcBef>
              <a:buFont typeface="Courier New" panose="020B0604020202020204" pitchFamily="34" charset="0"/>
              <a:buChar char="o"/>
            </a:pPr>
            <a:r>
              <a:rPr lang="en-US" sz="2400" dirty="0">
                <a:solidFill>
                  <a:schemeClr val="tx1">
                    <a:lumMod val="49000"/>
                  </a:schemeClr>
                </a:solidFill>
                <a:latin typeface="+mj-lt"/>
                <a:ea typeface="Calibri"/>
                <a:cs typeface="Times New Roman"/>
              </a:rPr>
              <a:t>Intervention prior to onset of full psychotic symptoms (i.e., CHR-P phase) may reduce or prevent duration of untreated psychosis</a:t>
            </a:r>
            <a:r>
              <a:rPr lang="en-US" sz="2400" baseline="30000" dirty="0">
                <a:solidFill>
                  <a:schemeClr val="tx1">
                    <a:lumMod val="49000"/>
                  </a:schemeClr>
                </a:solidFill>
                <a:latin typeface="+mj-lt"/>
                <a:ea typeface="Calibri"/>
                <a:cs typeface="Times New Roman"/>
              </a:rPr>
              <a:t>20</a:t>
            </a:r>
          </a:p>
          <a:p>
            <a:pPr marL="227965" indent="-227965">
              <a:lnSpc>
                <a:spcPct val="107000"/>
              </a:lnSpc>
              <a:spcBef>
                <a:spcPts val="0"/>
              </a:spcBef>
            </a:pPr>
            <a:r>
              <a:rPr lang="en-US" sz="2600" dirty="0">
                <a:solidFill>
                  <a:schemeClr val="tx1">
                    <a:lumMod val="49000"/>
                  </a:schemeClr>
                </a:solidFill>
                <a:latin typeface="+mj-lt"/>
                <a:ea typeface="Calibri"/>
                <a:cs typeface="Times New Roman"/>
              </a:rPr>
              <a:t>Targeted psychosocial interventions reduce frequency of conversion to psychosis (</a:t>
            </a:r>
            <a:r>
              <a:rPr lang="en-US" sz="2600" dirty="0">
                <a:solidFill>
                  <a:schemeClr val="tx1">
                    <a:lumMod val="49000"/>
                  </a:schemeClr>
                </a:solidFill>
                <a:effectLst/>
                <a:latin typeface="+mj-lt"/>
                <a:ea typeface="Calibri"/>
                <a:cs typeface="Times New Roman"/>
              </a:rPr>
              <a:t>or </a:t>
            </a:r>
            <a:r>
              <a:rPr lang="en-US" sz="2600" dirty="0">
                <a:solidFill>
                  <a:schemeClr val="tx1">
                    <a:lumMod val="49000"/>
                  </a:schemeClr>
                </a:solidFill>
                <a:latin typeface="+mj-lt"/>
                <a:ea typeface="Calibri"/>
                <a:cs typeface="Times New Roman"/>
              </a:rPr>
              <a:t>delay the onset </a:t>
            </a:r>
            <a:r>
              <a:rPr lang="en-US" sz="2600" dirty="0">
                <a:solidFill>
                  <a:schemeClr val="tx1">
                    <a:lumMod val="49000"/>
                  </a:schemeClr>
                </a:solidFill>
                <a:effectLst/>
                <a:latin typeface="+mj-lt"/>
                <a:ea typeface="Calibri"/>
                <a:cs typeface="Times New Roman"/>
              </a:rPr>
              <a:t>of </a:t>
            </a:r>
            <a:r>
              <a:rPr lang="en-US" sz="2600" dirty="0">
                <a:solidFill>
                  <a:schemeClr val="tx1">
                    <a:lumMod val="49000"/>
                  </a:schemeClr>
                </a:solidFill>
                <a:latin typeface="+mj-lt"/>
                <a:ea typeface="Calibri"/>
                <a:cs typeface="Times New Roman"/>
              </a:rPr>
              <a:t>symptoms, with better outcomes)</a:t>
            </a:r>
            <a:r>
              <a:rPr lang="en-US" sz="2600" baseline="30000" dirty="0">
                <a:solidFill>
                  <a:schemeClr val="tx1">
                    <a:lumMod val="49000"/>
                  </a:schemeClr>
                </a:solidFill>
                <a:latin typeface="+mj-lt"/>
                <a:ea typeface="Calibri"/>
                <a:cs typeface="Times New Roman"/>
              </a:rPr>
              <a:t>9</a:t>
            </a:r>
            <a:endParaRPr lang="en-US" sz="2600" dirty="0">
              <a:solidFill>
                <a:schemeClr val="tx1">
                  <a:lumMod val="49000"/>
                </a:schemeClr>
              </a:solidFill>
              <a:latin typeface="+mj-lt"/>
              <a:ea typeface="Calibri"/>
              <a:cs typeface="Times New Roman"/>
            </a:endParaRPr>
          </a:p>
          <a:p>
            <a:pPr marL="227965" indent="-227965">
              <a:lnSpc>
                <a:spcPct val="100000"/>
              </a:lnSpc>
            </a:pPr>
            <a:r>
              <a:rPr lang="en-US" sz="2600" dirty="0">
                <a:solidFill>
                  <a:schemeClr val="tx1">
                    <a:lumMod val="49000"/>
                  </a:schemeClr>
                </a:solidFill>
                <a:ea typeface="Calibri"/>
                <a:cs typeface="Times New Roman"/>
              </a:rPr>
              <a:t>International reviews emphasize access to:</a:t>
            </a:r>
            <a:r>
              <a:rPr lang="en-US" sz="2600" baseline="30000" dirty="0">
                <a:solidFill>
                  <a:schemeClr val="tx1">
                    <a:lumMod val="49000"/>
                  </a:schemeClr>
                </a:solidFill>
                <a:ea typeface="Calibri"/>
                <a:cs typeface="Times New Roman"/>
              </a:rPr>
              <a:t>10,11,11a</a:t>
            </a:r>
            <a:endParaRPr lang="en-US" sz="2600" dirty="0">
              <a:solidFill>
                <a:schemeClr val="tx1">
                  <a:lumMod val="49000"/>
                </a:schemeClr>
              </a:solidFill>
              <a:ea typeface="Calibri"/>
              <a:cs typeface="Times New Roman"/>
            </a:endParaRPr>
          </a:p>
          <a:p>
            <a:pPr marL="685165" lvl="1" indent="-227965">
              <a:lnSpc>
                <a:spcPct val="100000"/>
              </a:lnSpc>
              <a:buFont typeface="Courier New" panose="020B0604020202020204" pitchFamily="34" charset="0"/>
              <a:buChar char="o"/>
            </a:pPr>
            <a:r>
              <a:rPr lang="en-US" sz="2400" dirty="0">
                <a:solidFill>
                  <a:schemeClr val="tx1">
                    <a:lumMod val="49000"/>
                  </a:schemeClr>
                </a:solidFill>
                <a:ea typeface="Calibri"/>
                <a:cs typeface="Times New Roman"/>
              </a:rPr>
              <a:t>Tailored therapy (titrated to need)</a:t>
            </a:r>
            <a:endParaRPr lang="en-US" sz="2400">
              <a:solidFill>
                <a:schemeClr val="tx1">
                  <a:lumMod val="49000"/>
                </a:schemeClr>
              </a:solidFill>
            </a:endParaRPr>
          </a:p>
          <a:p>
            <a:pPr marL="685165" lvl="1" indent="-227965">
              <a:lnSpc>
                <a:spcPct val="100000"/>
              </a:lnSpc>
              <a:buFont typeface="Courier New" panose="020B0604020202020204" pitchFamily="34" charset="0"/>
              <a:buChar char="o"/>
            </a:pPr>
            <a:r>
              <a:rPr lang="en-US" sz="2400" dirty="0">
                <a:solidFill>
                  <a:schemeClr val="tx1">
                    <a:lumMod val="49000"/>
                  </a:schemeClr>
                </a:solidFill>
                <a:ea typeface="Calibri"/>
                <a:cs typeface="Times New Roman"/>
              </a:rPr>
              <a:t>Assessment</a:t>
            </a:r>
            <a:endParaRPr lang="en-US" sz="2400">
              <a:solidFill>
                <a:schemeClr val="tx1">
                  <a:lumMod val="49000"/>
                </a:schemeClr>
              </a:solidFill>
            </a:endParaRPr>
          </a:p>
          <a:p>
            <a:pPr marL="685165" lvl="1" indent="-227965">
              <a:lnSpc>
                <a:spcPct val="100000"/>
              </a:lnSpc>
              <a:buFont typeface="Courier New" panose="020B0604020202020204" pitchFamily="34" charset="0"/>
              <a:buChar char="o"/>
            </a:pPr>
            <a:r>
              <a:rPr lang="en-US" sz="2400" dirty="0">
                <a:solidFill>
                  <a:schemeClr val="tx1">
                    <a:lumMod val="49000"/>
                  </a:schemeClr>
                </a:solidFill>
                <a:ea typeface="Calibri"/>
                <a:cs typeface="Times New Roman"/>
              </a:rPr>
              <a:t>Case/care management </a:t>
            </a:r>
            <a:endParaRPr lang="en-US" sz="2400">
              <a:solidFill>
                <a:schemeClr val="tx1">
                  <a:lumMod val="49000"/>
                </a:schemeClr>
              </a:solidFill>
            </a:endParaRPr>
          </a:p>
          <a:p>
            <a:pPr marL="685165" lvl="1" indent="-227965">
              <a:lnSpc>
                <a:spcPct val="100000"/>
              </a:lnSpc>
              <a:buFont typeface="Courier New" panose="020B0604020202020204" pitchFamily="34" charset="0"/>
              <a:buChar char="o"/>
            </a:pPr>
            <a:r>
              <a:rPr lang="en-US" sz="2400" dirty="0">
                <a:solidFill>
                  <a:schemeClr val="tx1">
                    <a:lumMod val="49000"/>
                  </a:schemeClr>
                </a:solidFill>
                <a:ea typeface="Calibri"/>
                <a:cs typeface="Times New Roman"/>
              </a:rPr>
              <a:t>Close involvement of family and natural supports</a:t>
            </a:r>
            <a:endParaRPr lang="en-US" sz="2400" dirty="0">
              <a:solidFill>
                <a:schemeClr val="tx1">
                  <a:lumMod val="49000"/>
                </a:schemeClr>
              </a:solidFill>
            </a:endParaRPr>
          </a:p>
          <a:p>
            <a:pPr marL="227965" indent="-227965">
              <a:lnSpc>
                <a:spcPct val="107000"/>
              </a:lnSpc>
              <a:spcBef>
                <a:spcPts val="0"/>
              </a:spcBef>
            </a:pPr>
            <a:endParaRPr lang="en-US" sz="2400">
              <a:ea typeface="Calibri"/>
              <a:cs typeface="Times New Roman"/>
            </a:endParaRPr>
          </a:p>
          <a:p>
            <a:pPr marL="685165" lvl="1" indent="-227965">
              <a:buFont typeface="Courier New" panose="02070309020205020404" pitchFamily="49" charset="0"/>
              <a:buChar char="o"/>
            </a:pPr>
            <a:endParaRPr lang="en-US" sz="2000">
              <a:latin typeface="+mj-lt"/>
              <a:ea typeface="Calibri"/>
              <a:cs typeface="Times New Roman"/>
            </a:endParaRPr>
          </a:p>
          <a:p>
            <a:pPr marL="342900" indent="-342900">
              <a:lnSpc>
                <a:spcPct val="107000"/>
              </a:lnSpc>
              <a:spcBef>
                <a:spcPts val="0"/>
              </a:spcBef>
              <a:buFont typeface="Symbol" panose="05050102010706020507" pitchFamily="18" charset="2"/>
              <a:buChar char=""/>
            </a:pPr>
            <a:endParaRPr lang="en-US" sz="1800">
              <a:latin typeface="+mj-lt"/>
            </a:endParaRPr>
          </a:p>
        </p:txBody>
      </p:sp>
    </p:spTree>
    <p:extLst>
      <p:ext uri="{BB962C8B-B14F-4D97-AF65-F5344CB8AC3E}">
        <p14:creationId xmlns:p14="http://schemas.microsoft.com/office/powerpoint/2010/main" val="181164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E0F4-AF3D-6212-03B0-9589FC8359DA}"/>
              </a:ext>
            </a:extLst>
          </p:cNvPr>
          <p:cNvSpPr>
            <a:spLocks noGrp="1"/>
          </p:cNvSpPr>
          <p:nvPr>
            <p:ph type="title"/>
          </p:nvPr>
        </p:nvSpPr>
        <p:spPr/>
        <p:txBody>
          <a:bodyPr/>
          <a:lstStyle/>
          <a:p>
            <a:r>
              <a:rPr lang="en-US">
                <a:solidFill>
                  <a:schemeClr val="tx1">
                    <a:lumMod val="50000"/>
                  </a:schemeClr>
                </a:solidFill>
              </a:rPr>
              <a:t>system collaboration is key!</a:t>
            </a:r>
          </a:p>
        </p:txBody>
      </p:sp>
      <p:sp>
        <p:nvSpPr>
          <p:cNvPr id="3" name="Content Placeholder 2">
            <a:extLst>
              <a:ext uri="{FF2B5EF4-FFF2-40B4-BE49-F238E27FC236}">
                <a16:creationId xmlns:a16="http://schemas.microsoft.com/office/drawing/2014/main" id="{EED803B1-C906-3413-CCC4-B8D9852E61C9}"/>
              </a:ext>
            </a:extLst>
          </p:cNvPr>
          <p:cNvSpPr>
            <a:spLocks noGrp="1"/>
          </p:cNvSpPr>
          <p:nvPr>
            <p:ph idx="1"/>
          </p:nvPr>
        </p:nvSpPr>
        <p:spPr>
          <a:xfrm>
            <a:off x="1451580" y="1800072"/>
            <a:ext cx="10566557" cy="3881933"/>
          </a:xfrm>
        </p:spPr>
        <p:txBody>
          <a:bodyPr vert="horz" lIns="91440" tIns="45720" rIns="91440" bIns="45720" rtlCol="0" anchor="t">
            <a:noAutofit/>
          </a:bodyPr>
          <a:lstStyle/>
          <a:p>
            <a:pPr marL="227965" indent="-227965"/>
            <a:r>
              <a:rPr lang="en-US" sz="2800" dirty="0"/>
              <a:t>Effective identification and referral requires coordination among systems of care:</a:t>
            </a:r>
          </a:p>
          <a:p>
            <a:pPr marL="685165" lvl="1" indent="-227965">
              <a:buFont typeface="Courier New" panose="020B0604020202020204" pitchFamily="34" charset="0"/>
              <a:buChar char="o"/>
            </a:pPr>
            <a:r>
              <a:rPr lang="en-US" sz="2400" dirty="0"/>
              <a:t>School systems</a:t>
            </a:r>
          </a:p>
          <a:p>
            <a:pPr marL="685165" lvl="1" indent="-227965">
              <a:buFont typeface="Courier New" panose="020B0604020202020204" pitchFamily="34" charset="0"/>
              <a:buChar char="o"/>
            </a:pPr>
            <a:r>
              <a:rPr lang="en-US" sz="2400" dirty="0"/>
              <a:t>Colleges/universities</a:t>
            </a:r>
          </a:p>
          <a:p>
            <a:pPr marL="685165" lvl="1" indent="-227965">
              <a:buFont typeface="Courier New" panose="020B0604020202020204" pitchFamily="34" charset="0"/>
              <a:buChar char="o"/>
            </a:pPr>
            <a:r>
              <a:rPr lang="en-US" sz="2400" dirty="0"/>
              <a:t>Faith-based organizations</a:t>
            </a:r>
          </a:p>
          <a:p>
            <a:pPr marL="685165" lvl="1" indent="-227965">
              <a:buFont typeface="Courier New" panose="020B0604020202020204" pitchFamily="34" charset="0"/>
              <a:buChar char="o"/>
            </a:pPr>
            <a:r>
              <a:rPr lang="en-US" sz="2400" dirty="0"/>
              <a:t>988 or other crisis resources</a:t>
            </a:r>
          </a:p>
          <a:p>
            <a:pPr marL="685165" lvl="1" indent="-227965">
              <a:buFont typeface="Courier New" panose="020B0604020202020204" pitchFamily="34" charset="0"/>
              <a:buChar char="o"/>
            </a:pPr>
            <a:endParaRPr lang="en-US" sz="2400" dirty="0">
              <a:solidFill>
                <a:srgbClr val="393A39"/>
              </a:solidFill>
              <a:highlight>
                <a:srgbClr val="FFFF00"/>
              </a:highlight>
            </a:endParaRPr>
          </a:p>
        </p:txBody>
      </p:sp>
      <p:sp>
        <p:nvSpPr>
          <p:cNvPr id="4" name="TextBox 3">
            <a:extLst>
              <a:ext uri="{FF2B5EF4-FFF2-40B4-BE49-F238E27FC236}">
                <a16:creationId xmlns:a16="http://schemas.microsoft.com/office/drawing/2014/main" id="{A1FB8D46-02A7-CB43-00E0-0476839ED8DA}"/>
              </a:ext>
            </a:extLst>
          </p:cNvPr>
          <p:cNvSpPr txBox="1"/>
          <p:nvPr/>
        </p:nvSpPr>
        <p:spPr>
          <a:xfrm>
            <a:off x="6470235" y="2830649"/>
            <a:ext cx="4822334" cy="18271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165" marR="0" lvl="1" indent="-227965" algn="l" defTabSz="914400" rtl="0" eaLnBrk="1" fontAlgn="auto" latinLnBrk="0" hangingPunct="1">
              <a:lnSpc>
                <a:spcPct val="120000"/>
              </a:lnSpc>
              <a:spcBef>
                <a:spcPts val="500"/>
              </a:spcBef>
              <a:spcAft>
                <a:spcPts val="0"/>
              </a:spcAft>
              <a:buClrTx/>
              <a:buSzTx/>
              <a:buFont typeface="Courier New,monospace"/>
              <a:buChar char="o"/>
              <a:tabLst/>
              <a:defRPr/>
            </a:pPr>
            <a:r>
              <a:rPr kumimoji="0" lang="en-US" sz="24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Law enforcement</a:t>
            </a:r>
          </a:p>
          <a:p>
            <a:pPr marL="685165" marR="0" lvl="1" indent="-227965" algn="l" defTabSz="914400" rtl="0" eaLnBrk="1" fontAlgn="auto" latinLnBrk="0" hangingPunct="1">
              <a:lnSpc>
                <a:spcPct val="120000"/>
              </a:lnSpc>
              <a:spcBef>
                <a:spcPts val="500"/>
              </a:spcBef>
              <a:spcAft>
                <a:spcPts val="0"/>
              </a:spcAft>
              <a:buClrTx/>
              <a:buSzTx/>
              <a:buFont typeface="Courier New,monospace"/>
              <a:buChar char="o"/>
              <a:tabLst/>
              <a:defRPr/>
            </a:pPr>
            <a:r>
              <a:rPr kumimoji="0" lang="en-US" sz="24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Primary care/pediatricians</a:t>
            </a:r>
          </a:p>
          <a:p>
            <a:pPr marL="685165" marR="0" lvl="1" indent="-227965" algn="l" defTabSz="914400" rtl="0" eaLnBrk="1" fontAlgn="auto" latinLnBrk="0" hangingPunct="1">
              <a:lnSpc>
                <a:spcPct val="120000"/>
              </a:lnSpc>
              <a:spcBef>
                <a:spcPts val="500"/>
              </a:spcBef>
              <a:spcAft>
                <a:spcPts val="0"/>
              </a:spcAft>
              <a:buClrTx/>
              <a:buSzTx/>
              <a:buFont typeface="Courier New,monospace"/>
              <a:buChar char="o"/>
              <a:tabLst/>
              <a:defRPr/>
            </a:pPr>
            <a:r>
              <a:rPr kumimoji="0" lang="en-US" sz="24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Insurance (Medicaid, </a:t>
            </a:r>
            <a:r>
              <a:rPr kumimoji="0" lang="en-US" sz="2400" b="0" i="0" u="none" strike="noStrike" kern="1200" cap="none" spc="0" normalizeH="0" baseline="0" noProof="0" err="1">
                <a:ln>
                  <a:noFill/>
                </a:ln>
                <a:solidFill>
                  <a:srgbClr val="393A39">
                    <a:lumMod val="49000"/>
                  </a:srgbClr>
                </a:solidFill>
                <a:effectLst/>
                <a:uLnTx/>
                <a:uFillTx/>
                <a:latin typeface="Gill Sans MT" panose="020B0502020104020203"/>
                <a:ea typeface="+mn-ea"/>
                <a:cs typeface="+mn-cs"/>
              </a:rPr>
              <a:t>OhioRISE</a:t>
            </a:r>
            <a:r>
              <a:rPr kumimoji="0" lang="en-US" sz="24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93A39"/>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93951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B002B-9DA2-EF3D-F4CD-161FE461C4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C23E6-7304-1402-CCCC-18E30ACAFD69}"/>
              </a:ext>
            </a:extLst>
          </p:cNvPr>
          <p:cNvSpPr>
            <a:spLocks noGrp="1"/>
          </p:cNvSpPr>
          <p:nvPr>
            <p:ph type="title"/>
          </p:nvPr>
        </p:nvSpPr>
        <p:spPr/>
        <p:txBody>
          <a:bodyPr/>
          <a:lstStyle/>
          <a:p>
            <a:r>
              <a:rPr lang="en-US"/>
              <a:t>Colleges and universities within this system of care</a:t>
            </a:r>
          </a:p>
        </p:txBody>
      </p:sp>
      <p:sp>
        <p:nvSpPr>
          <p:cNvPr id="3" name="Content Placeholder 2">
            <a:extLst>
              <a:ext uri="{FF2B5EF4-FFF2-40B4-BE49-F238E27FC236}">
                <a16:creationId xmlns:a16="http://schemas.microsoft.com/office/drawing/2014/main" id="{6368D9C0-450A-C724-ACF9-587F075EDE20}"/>
              </a:ext>
            </a:extLst>
          </p:cNvPr>
          <p:cNvSpPr>
            <a:spLocks noGrp="1"/>
          </p:cNvSpPr>
          <p:nvPr>
            <p:ph idx="1"/>
          </p:nvPr>
        </p:nvSpPr>
        <p:spPr>
          <a:xfrm>
            <a:off x="1451580" y="1718681"/>
            <a:ext cx="9603275" cy="3789279"/>
          </a:xfrm>
        </p:spPr>
        <p:txBody>
          <a:bodyPr>
            <a:normAutofit/>
          </a:bodyPr>
          <a:lstStyle/>
          <a:p>
            <a:pPr marL="0" indent="0" algn="ctr">
              <a:buNone/>
            </a:pPr>
            <a:endParaRPr lang="en-US" sz="3000"/>
          </a:p>
          <a:p>
            <a:pPr marL="0" indent="0" algn="ctr">
              <a:buNone/>
            </a:pPr>
            <a:endParaRPr lang="en-US" sz="3000"/>
          </a:p>
          <a:p>
            <a:pPr marL="0" indent="0" algn="ctr">
              <a:buNone/>
            </a:pPr>
            <a:r>
              <a:rPr lang="en-US" sz="3000"/>
              <a:t>Colleges and universities can proactively...</a:t>
            </a:r>
            <a:endParaRPr lang="en-US" sz="3000">
              <a:solidFill>
                <a:srgbClr val="FF0000"/>
              </a:solidFill>
            </a:endParaRPr>
          </a:p>
          <a:p>
            <a:pPr marL="685165" lvl="1" indent="-227965">
              <a:buFont typeface="Courier New" panose="020B0604020202020204" pitchFamily="34" charset="0"/>
              <a:buChar char="o"/>
            </a:pPr>
            <a:endParaRPr lang="en-US" sz="2800"/>
          </a:p>
        </p:txBody>
      </p:sp>
    </p:spTree>
    <p:extLst>
      <p:ext uri="{BB962C8B-B14F-4D97-AF65-F5344CB8AC3E}">
        <p14:creationId xmlns:p14="http://schemas.microsoft.com/office/powerpoint/2010/main" val="3393184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6BC43-D7F5-FCBC-4FA6-CD6F5F3AC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0F0B3-B1E5-9C55-D414-CCD2C11DAE74}"/>
              </a:ext>
            </a:extLst>
          </p:cNvPr>
          <p:cNvSpPr>
            <a:spLocks noGrp="1"/>
          </p:cNvSpPr>
          <p:nvPr>
            <p:ph type="title"/>
          </p:nvPr>
        </p:nvSpPr>
        <p:spPr/>
        <p:txBody>
          <a:bodyPr/>
          <a:lstStyle/>
          <a:p>
            <a:r>
              <a:rPr lang="en-US"/>
              <a:t>Increase awareness</a:t>
            </a:r>
          </a:p>
        </p:txBody>
      </p:sp>
      <p:sp>
        <p:nvSpPr>
          <p:cNvPr id="3" name="Content Placeholder 2">
            <a:extLst>
              <a:ext uri="{FF2B5EF4-FFF2-40B4-BE49-F238E27FC236}">
                <a16:creationId xmlns:a16="http://schemas.microsoft.com/office/drawing/2014/main" id="{8FBB7B79-A209-C0ED-A04C-F5AD0B6F6939}"/>
              </a:ext>
            </a:extLst>
          </p:cNvPr>
          <p:cNvSpPr>
            <a:spLocks noGrp="1"/>
          </p:cNvSpPr>
          <p:nvPr>
            <p:ph idx="1"/>
          </p:nvPr>
        </p:nvSpPr>
        <p:spPr>
          <a:xfrm>
            <a:off x="1451580" y="1857581"/>
            <a:ext cx="10365275" cy="4004939"/>
          </a:xfrm>
        </p:spPr>
        <p:txBody>
          <a:bodyPr>
            <a:normAutofit lnSpcReduction="10000"/>
          </a:bodyPr>
          <a:lstStyle/>
          <a:p>
            <a:pPr marL="227965" indent="-227965"/>
            <a:r>
              <a:rPr lang="en-US" sz="3000" dirty="0"/>
              <a:t>Increase awareness of CHR-P and early psychosis</a:t>
            </a:r>
            <a:endParaRPr lang="en-US" sz="3000" dirty="0">
              <a:solidFill>
                <a:srgbClr val="FF0000"/>
              </a:solidFill>
            </a:endParaRPr>
          </a:p>
          <a:p>
            <a:pPr marL="685165" lvl="1" indent="-227965">
              <a:buFont typeface="Courier New" panose="020B0604020202020204" pitchFamily="34" charset="0"/>
              <a:buChar char="o"/>
            </a:pPr>
            <a:r>
              <a:rPr lang="en-US" sz="2700" dirty="0"/>
              <a:t>Awareness-raising and anti-stigma campaigns </a:t>
            </a:r>
            <a:r>
              <a:rPr lang="en-US" sz="2700" b="1" dirty="0"/>
              <a:t>educating </a:t>
            </a:r>
            <a:r>
              <a:rPr lang="en-US" sz="2700" dirty="0"/>
              <a:t>students, families, and campus staff about early psychosis and how to get help (for self, child, or friend)</a:t>
            </a:r>
          </a:p>
          <a:p>
            <a:pPr marL="685165" lvl="1" indent="-227965">
              <a:buFont typeface="Courier New" panose="020B0604020202020204" pitchFamily="34" charset="0"/>
              <a:buChar char="o"/>
            </a:pPr>
            <a:r>
              <a:rPr lang="en-US" sz="2700" dirty="0"/>
              <a:t>Highlight the importance of a </a:t>
            </a:r>
            <a:r>
              <a:rPr lang="en-US" sz="2700" b="1" dirty="0"/>
              <a:t>prompt referral</a:t>
            </a:r>
            <a:r>
              <a:rPr lang="en-US" sz="2700" dirty="0"/>
              <a:t> to the college counseling center or local MH agency</a:t>
            </a:r>
          </a:p>
          <a:p>
            <a:pPr marL="685165" lvl="1" indent="-227965">
              <a:buFont typeface="Courier New" panose="020B0604020202020204" pitchFamily="34" charset="0"/>
              <a:buChar char="o"/>
            </a:pPr>
            <a:r>
              <a:rPr lang="en-US" sz="2700" dirty="0"/>
              <a:t>Build up the local </a:t>
            </a:r>
            <a:r>
              <a:rPr lang="en-US" sz="2700" b="1" dirty="0"/>
              <a:t>community's knowledge and response</a:t>
            </a:r>
            <a:r>
              <a:rPr lang="en-US" sz="2700" dirty="0"/>
              <a:t> to young people at CHR-P/experiencing early psychosis</a:t>
            </a:r>
            <a:endParaRPr lang="en-US" sz="2700"/>
          </a:p>
        </p:txBody>
      </p:sp>
    </p:spTree>
    <p:extLst>
      <p:ext uri="{BB962C8B-B14F-4D97-AF65-F5344CB8AC3E}">
        <p14:creationId xmlns:p14="http://schemas.microsoft.com/office/powerpoint/2010/main" val="1467255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D75F4-AB6C-C8C3-DFAE-C86D38B7A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17D0D-CF16-5B2E-CB96-187F83BE6486}"/>
              </a:ext>
            </a:extLst>
          </p:cNvPr>
          <p:cNvSpPr>
            <a:spLocks noGrp="1"/>
          </p:cNvSpPr>
          <p:nvPr>
            <p:ph type="title"/>
          </p:nvPr>
        </p:nvSpPr>
        <p:spPr/>
        <p:txBody>
          <a:bodyPr/>
          <a:lstStyle/>
          <a:p>
            <a:r>
              <a:rPr lang="en-US"/>
              <a:t>Provide training opportunities</a:t>
            </a:r>
          </a:p>
        </p:txBody>
      </p:sp>
      <p:sp>
        <p:nvSpPr>
          <p:cNvPr id="3" name="Content Placeholder 2">
            <a:extLst>
              <a:ext uri="{FF2B5EF4-FFF2-40B4-BE49-F238E27FC236}">
                <a16:creationId xmlns:a16="http://schemas.microsoft.com/office/drawing/2014/main" id="{D8FA9140-07E2-40A6-5BB7-FCE6F789F889}"/>
              </a:ext>
            </a:extLst>
          </p:cNvPr>
          <p:cNvSpPr>
            <a:spLocks noGrp="1"/>
          </p:cNvSpPr>
          <p:nvPr>
            <p:ph idx="1"/>
          </p:nvPr>
        </p:nvSpPr>
        <p:spPr>
          <a:xfrm>
            <a:off x="1451580" y="1843204"/>
            <a:ext cx="10155068" cy="4177467"/>
          </a:xfrm>
        </p:spPr>
        <p:txBody>
          <a:bodyPr>
            <a:normAutofit/>
          </a:bodyPr>
          <a:lstStyle/>
          <a:p>
            <a:pPr marL="227965" indent="-227965"/>
            <a:r>
              <a:rPr lang="en-US" sz="3200" dirty="0"/>
              <a:t>Ensure college/university staff are trained in what to look for and what to do </a:t>
            </a:r>
          </a:p>
          <a:p>
            <a:pPr marL="685165" lvl="1" indent="-227965">
              <a:buFont typeface="Courier New" panose="020B0604020202020204" pitchFamily="34" charset="0"/>
              <a:buChar char="o"/>
            </a:pPr>
            <a:r>
              <a:rPr lang="en-US" sz="2800" dirty="0"/>
              <a:t>Include student counseling center, student health center, resident advisors, faculty, campus/community faith leaders, etc.</a:t>
            </a:r>
          </a:p>
          <a:p>
            <a:pPr marL="685165" lvl="1" indent="-227965">
              <a:buFont typeface="Courier New" panose="020B0604020202020204" pitchFamily="34" charset="0"/>
              <a:buChar char="o"/>
            </a:pPr>
            <a:r>
              <a:rPr lang="en-US" sz="2800" dirty="0"/>
              <a:t>Familiarize clinical staff with brief psychosis-spectrum screening tools – consider including as part of routine intake assessment</a:t>
            </a:r>
            <a:r>
              <a:rPr lang="en-US" sz="2800" baseline="30000" dirty="0"/>
              <a:t>20</a:t>
            </a:r>
            <a:endParaRPr lang="en-US" sz="2800" dirty="0"/>
          </a:p>
          <a:p>
            <a:pPr marL="685165" lvl="1" indent="-227965">
              <a:buFont typeface="Courier New" panose="020B0604020202020204" pitchFamily="34" charset="0"/>
              <a:buChar char="o"/>
            </a:pPr>
            <a:endParaRPr lang="en-US" sz="2800" dirty="0"/>
          </a:p>
          <a:p>
            <a:pPr marL="1599565" lvl="3" indent="-227965">
              <a:buFont typeface="Courier New" panose="020B0604020202020204" pitchFamily="34" charset="0"/>
              <a:buChar char="o"/>
            </a:pPr>
            <a:endParaRPr lang="en-US">
              <a:highlight>
                <a:srgbClr val="FFFF00"/>
              </a:highlight>
            </a:endParaRPr>
          </a:p>
          <a:p>
            <a:pPr marL="1142365" lvl="2" indent="-227965">
              <a:buFont typeface="Wingdings" panose="020B0604020202020204" pitchFamily="34" charset="0"/>
              <a:buChar char="§"/>
            </a:pPr>
            <a:endParaRPr lang="en-US" sz="1300" baseline="30000">
              <a:highlight>
                <a:srgbClr val="FFFF00"/>
              </a:highlight>
            </a:endParaRPr>
          </a:p>
          <a:p>
            <a:pPr marL="1142365" lvl="2" indent="-227965">
              <a:buFont typeface="Wingdings" panose="020B0604020202020204" pitchFamily="34" charset="0"/>
              <a:buChar char="§"/>
            </a:pPr>
            <a:endParaRPr lang="en-US" sz="1300" baseline="30000">
              <a:highlight>
                <a:srgbClr val="FFFF00"/>
              </a:highlight>
            </a:endParaRPr>
          </a:p>
        </p:txBody>
      </p:sp>
    </p:spTree>
    <p:extLst>
      <p:ext uri="{BB962C8B-B14F-4D97-AF65-F5344CB8AC3E}">
        <p14:creationId xmlns:p14="http://schemas.microsoft.com/office/powerpoint/2010/main" val="337013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0A41-DDC7-DE46-9F6A-4054ED11CC94}"/>
              </a:ext>
            </a:extLst>
          </p:cNvPr>
          <p:cNvSpPr>
            <a:spLocks noGrp="1"/>
          </p:cNvSpPr>
          <p:nvPr>
            <p:ph type="title"/>
          </p:nvPr>
        </p:nvSpPr>
        <p:spPr/>
        <p:txBody>
          <a:bodyPr/>
          <a:lstStyle/>
          <a:p>
            <a:r>
              <a:rPr lang="en-US"/>
              <a:t>Who we are: </a:t>
            </a:r>
            <a:br>
              <a:rPr lang="en-US"/>
            </a:br>
            <a:r>
              <a:rPr lang="en-US" sz="2667"/>
              <a:t>B</a:t>
            </a:r>
            <a:r>
              <a:rPr lang="en-US" sz="1867"/>
              <a:t>e</a:t>
            </a:r>
            <a:r>
              <a:rPr lang="en-US" sz="2667"/>
              <a:t>st center</a:t>
            </a:r>
          </a:p>
        </p:txBody>
      </p:sp>
      <p:sp>
        <p:nvSpPr>
          <p:cNvPr id="3" name="Content Placeholder 2">
            <a:extLst>
              <a:ext uri="{FF2B5EF4-FFF2-40B4-BE49-F238E27FC236}">
                <a16:creationId xmlns:a16="http://schemas.microsoft.com/office/drawing/2014/main" id="{5F7ADE45-32C3-A548-9077-788E8A23E697}"/>
              </a:ext>
            </a:extLst>
          </p:cNvPr>
          <p:cNvSpPr>
            <a:spLocks noGrp="1"/>
          </p:cNvSpPr>
          <p:nvPr>
            <p:ph idx="1"/>
          </p:nvPr>
        </p:nvSpPr>
        <p:spPr>
          <a:xfrm>
            <a:off x="1451580" y="2015733"/>
            <a:ext cx="10129747" cy="3810831"/>
          </a:xfrm>
        </p:spPr>
        <p:txBody>
          <a:bodyPr vert="horz" lIns="121920" tIns="60960" rIns="121920" bIns="60960" rtlCol="0" anchor="t">
            <a:noAutofit/>
          </a:bodyPr>
          <a:lstStyle/>
          <a:p>
            <a:pPr marL="227965" indent="-227965"/>
            <a:r>
              <a:rPr lang="en-US" sz="2100"/>
              <a:t>Best Practices in Schizophrenia Treatment (BeST) Center is a Coordinating Center of Excellence in the Department of Psychiatry at Northeast Ohio Medical University. </a:t>
            </a:r>
          </a:p>
          <a:p>
            <a:pPr marL="227965" indent="-227965"/>
            <a:r>
              <a:rPr lang="en-US" sz="2100"/>
              <a:t>Mission is to promote recovery and improve the lives of an many people with schizophrenia-spectrum disorders and other serious mental health conditions – and their loved ones – as possible by accelerating the adoption of evidence-based and promising practices.</a:t>
            </a:r>
          </a:p>
          <a:p>
            <a:pPr marL="227965" indent="-227965"/>
            <a:r>
              <a:rPr lang="en-US" sz="2100"/>
              <a:t>Provide expert training, consultation, and technical assistance to community mental health agencies and hospital systems, including for first episode psychosis, since 2009.</a:t>
            </a:r>
          </a:p>
        </p:txBody>
      </p:sp>
    </p:spTree>
    <p:extLst>
      <p:ext uri="{BB962C8B-B14F-4D97-AF65-F5344CB8AC3E}">
        <p14:creationId xmlns:p14="http://schemas.microsoft.com/office/powerpoint/2010/main" val="3081341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26213-7306-DFD3-6F25-8A1E8BB1A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367190-66B2-C0D7-8B43-5821F1AA993A}"/>
              </a:ext>
            </a:extLst>
          </p:cNvPr>
          <p:cNvSpPr>
            <a:spLocks noGrp="1"/>
          </p:cNvSpPr>
          <p:nvPr>
            <p:ph type="title"/>
          </p:nvPr>
        </p:nvSpPr>
        <p:spPr/>
        <p:txBody>
          <a:bodyPr/>
          <a:lstStyle/>
          <a:p>
            <a:r>
              <a:rPr lang="en-US"/>
              <a:t>Provide training opportunities</a:t>
            </a:r>
          </a:p>
        </p:txBody>
      </p:sp>
      <p:sp>
        <p:nvSpPr>
          <p:cNvPr id="3" name="Content Placeholder 2">
            <a:extLst>
              <a:ext uri="{FF2B5EF4-FFF2-40B4-BE49-F238E27FC236}">
                <a16:creationId xmlns:a16="http://schemas.microsoft.com/office/drawing/2014/main" id="{5D049B78-5806-94C9-B408-D5D0733D4898}"/>
              </a:ext>
            </a:extLst>
          </p:cNvPr>
          <p:cNvSpPr>
            <a:spLocks noGrp="1"/>
          </p:cNvSpPr>
          <p:nvPr>
            <p:ph idx="1"/>
          </p:nvPr>
        </p:nvSpPr>
        <p:spPr>
          <a:xfrm>
            <a:off x="1451580" y="1728681"/>
            <a:ext cx="10548710" cy="3918675"/>
          </a:xfrm>
        </p:spPr>
        <p:txBody>
          <a:bodyPr vert="horz" lIns="91440" tIns="45720" rIns="91440" bIns="45720" rtlCol="0" anchor="t">
            <a:noAutofit/>
          </a:bodyPr>
          <a:lstStyle/>
          <a:p>
            <a:pPr marL="685165" lvl="1" indent="-227965"/>
            <a:r>
              <a:rPr lang="en-US" sz="2800"/>
              <a:t>Assist staff in developing psychosis literacy:</a:t>
            </a:r>
          </a:p>
          <a:p>
            <a:pPr marL="1142365" lvl="2" indent="-227965">
              <a:buFont typeface="Courier New" panose="020B0604020202020204" pitchFamily="34" charset="0"/>
              <a:buChar char="o"/>
            </a:pPr>
            <a:r>
              <a:rPr lang="en-US" sz="2400"/>
              <a:t>Knowledge of CHR-P/psychosis</a:t>
            </a:r>
            <a:r>
              <a:rPr lang="en-US" sz="2400" baseline="30000"/>
              <a:t>21</a:t>
            </a:r>
            <a:endParaRPr lang="en-US" sz="2400"/>
          </a:p>
          <a:p>
            <a:pPr marL="1142365" lvl="2" indent="-227965">
              <a:buFont typeface="Courier New" panose="020B0604020202020204" pitchFamily="34" charset="0"/>
              <a:buChar char="o"/>
            </a:pPr>
            <a:r>
              <a:rPr lang="en-US" sz="2400"/>
              <a:t>Ability to recognize signs/symptoms of early psychosis/psychosis</a:t>
            </a:r>
            <a:r>
              <a:rPr lang="en-US" sz="2400" baseline="30000"/>
              <a:t>21 </a:t>
            </a:r>
            <a:r>
              <a:rPr lang="en-US" sz="2400"/>
              <a:t>to successfully identify students who might benefit from screening (and psychosis services)</a:t>
            </a:r>
          </a:p>
          <a:p>
            <a:pPr marL="1142365" lvl="2" indent="-227965">
              <a:buFont typeface="Courier New" panose="020B0604020202020204" pitchFamily="34" charset="0"/>
              <a:buChar char="o"/>
            </a:pPr>
            <a:r>
              <a:rPr lang="en-US" sz="2400"/>
              <a:t>Awareness of how students can access psychosis-specific services</a:t>
            </a:r>
            <a:r>
              <a:rPr lang="en-US" sz="2400" baseline="30000"/>
              <a:t>21</a:t>
            </a:r>
          </a:p>
          <a:p>
            <a:pPr marL="1142365" lvl="2" indent="-227965">
              <a:buFont typeface="Courier New" panose="020B0604020202020204" pitchFamily="34" charset="0"/>
              <a:buChar char="o"/>
            </a:pPr>
            <a:r>
              <a:rPr lang="en-US" sz="2400"/>
              <a:t>Confidence in providing help (support, resources, referrals) to students at CHR-P/experiencing early psychosis</a:t>
            </a:r>
            <a:r>
              <a:rPr lang="en-US" sz="2400" baseline="30000"/>
              <a:t>21</a:t>
            </a:r>
          </a:p>
          <a:p>
            <a:pPr marL="1142365" lvl="2" indent="-227965">
              <a:buFont typeface="Courier New" panose="020B0604020202020204" pitchFamily="34" charset="0"/>
              <a:buChar char="o"/>
            </a:pPr>
            <a:endParaRPr lang="en-US" sz="1300" baseline="30000">
              <a:highlight>
                <a:srgbClr val="FFFF00"/>
              </a:highlight>
            </a:endParaRPr>
          </a:p>
        </p:txBody>
      </p:sp>
    </p:spTree>
    <p:extLst>
      <p:ext uri="{BB962C8B-B14F-4D97-AF65-F5344CB8AC3E}">
        <p14:creationId xmlns:p14="http://schemas.microsoft.com/office/powerpoint/2010/main" val="74433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7E5B9-E68B-57B2-9486-41D247BD7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AD1C5-2B97-31C6-4921-38883573BA1E}"/>
              </a:ext>
            </a:extLst>
          </p:cNvPr>
          <p:cNvSpPr>
            <a:spLocks noGrp="1"/>
          </p:cNvSpPr>
          <p:nvPr>
            <p:ph type="title"/>
          </p:nvPr>
        </p:nvSpPr>
        <p:spPr>
          <a:xfrm>
            <a:off x="1451580" y="507469"/>
            <a:ext cx="9603275" cy="1049235"/>
          </a:xfrm>
        </p:spPr>
        <p:txBody>
          <a:bodyPr/>
          <a:lstStyle/>
          <a:p>
            <a:r>
              <a:rPr lang="en-US"/>
              <a:t>Develop internal screening PROCESS</a:t>
            </a:r>
          </a:p>
        </p:txBody>
      </p:sp>
      <p:sp>
        <p:nvSpPr>
          <p:cNvPr id="3" name="Content Placeholder 2">
            <a:extLst>
              <a:ext uri="{FF2B5EF4-FFF2-40B4-BE49-F238E27FC236}">
                <a16:creationId xmlns:a16="http://schemas.microsoft.com/office/drawing/2014/main" id="{AB7AA59B-7A4C-8C6E-F8C5-DFA3E16A484F}"/>
              </a:ext>
            </a:extLst>
          </p:cNvPr>
          <p:cNvSpPr>
            <a:spLocks noGrp="1"/>
          </p:cNvSpPr>
          <p:nvPr>
            <p:ph idx="1"/>
          </p:nvPr>
        </p:nvSpPr>
        <p:spPr>
          <a:xfrm>
            <a:off x="1452205" y="1562808"/>
            <a:ext cx="10530702" cy="4398965"/>
          </a:xfrm>
        </p:spPr>
        <p:txBody>
          <a:bodyPr vert="horz" lIns="91440" tIns="45720" rIns="91440" bIns="45720" rtlCol="0" anchor="t">
            <a:noAutofit/>
          </a:bodyPr>
          <a:lstStyle/>
          <a:p>
            <a:pPr marL="227965" indent="-227965"/>
            <a:r>
              <a:rPr lang="en-US" sz="2600" dirty="0"/>
              <a:t>Determine if/when/who to screen for CHR-P </a:t>
            </a:r>
          </a:p>
          <a:p>
            <a:pPr marL="685165" lvl="1" indent="-227965">
              <a:buFont typeface="Courier New,monospace" panose="020B0604020202020204" pitchFamily="34" charset="0"/>
              <a:buChar char="o"/>
            </a:pPr>
            <a:r>
              <a:rPr lang="en-US" sz="2400" dirty="0"/>
              <a:t>Health center and counseling center?</a:t>
            </a:r>
          </a:p>
          <a:p>
            <a:pPr marL="685165" lvl="1" indent="-227965">
              <a:buFont typeface="Courier New,monospace" panose="020B0604020202020204" pitchFamily="34" charset="0"/>
              <a:buChar char="o"/>
            </a:pPr>
            <a:r>
              <a:rPr lang="en-US" sz="2400" dirty="0"/>
              <a:t>Routine/universal screening as part of intake process?</a:t>
            </a:r>
          </a:p>
          <a:p>
            <a:pPr marL="685165" lvl="1" indent="-227965">
              <a:buFont typeface="Courier New,monospace" panose="020B0604020202020204" pitchFamily="34" charset="0"/>
              <a:buChar char="o"/>
            </a:pPr>
            <a:r>
              <a:rPr lang="en-US" sz="2400" dirty="0"/>
              <a:t>Case-specific/when indicated?</a:t>
            </a:r>
          </a:p>
          <a:p>
            <a:pPr marL="1142365" lvl="2" indent="-227965">
              <a:buFont typeface="Wingdings,Sans-Serif" panose="020B0604020202020204" pitchFamily="34" charset="0"/>
              <a:buChar char="§"/>
            </a:pPr>
            <a:r>
              <a:rPr lang="en-US" sz="2400" dirty="0"/>
              <a:t>Familial history?</a:t>
            </a:r>
          </a:p>
          <a:p>
            <a:pPr marL="1142365" lvl="2" indent="-227965">
              <a:buFont typeface="Wingdings,Sans-Serif" panose="020B0604020202020204" pitchFamily="34" charset="0"/>
              <a:buChar char="§"/>
            </a:pPr>
            <a:r>
              <a:rPr lang="en-US" sz="2400" dirty="0"/>
              <a:t>Endorsement of certain symptoms?</a:t>
            </a:r>
          </a:p>
          <a:p>
            <a:pPr marL="227965" indent="-227965"/>
            <a:r>
              <a:rPr lang="en-US" sz="2600" dirty="0"/>
              <a:t>Consider integration of brief screening items or tool for early psychosis into routine practice at health and counseling centers</a:t>
            </a:r>
          </a:p>
        </p:txBody>
      </p:sp>
    </p:spTree>
    <p:extLst>
      <p:ext uri="{BB962C8B-B14F-4D97-AF65-F5344CB8AC3E}">
        <p14:creationId xmlns:p14="http://schemas.microsoft.com/office/powerpoint/2010/main" val="75297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4B98E-50D6-43D0-D6A9-688B546DA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0D9B1-222D-21A9-C62D-1BDF1BA8241B}"/>
              </a:ext>
            </a:extLst>
          </p:cNvPr>
          <p:cNvSpPr>
            <a:spLocks noGrp="1"/>
          </p:cNvSpPr>
          <p:nvPr>
            <p:ph type="title"/>
          </p:nvPr>
        </p:nvSpPr>
        <p:spPr>
          <a:xfrm>
            <a:off x="1451580" y="358822"/>
            <a:ext cx="9603275" cy="1049235"/>
          </a:xfrm>
        </p:spPr>
        <p:txBody>
          <a:bodyPr/>
          <a:lstStyle/>
          <a:p>
            <a:r>
              <a:rPr lang="en-US"/>
              <a:t>Facilitate Connection to services</a:t>
            </a:r>
          </a:p>
        </p:txBody>
      </p:sp>
      <p:sp>
        <p:nvSpPr>
          <p:cNvPr id="3" name="Content Placeholder 2">
            <a:extLst>
              <a:ext uri="{FF2B5EF4-FFF2-40B4-BE49-F238E27FC236}">
                <a16:creationId xmlns:a16="http://schemas.microsoft.com/office/drawing/2014/main" id="{3337480C-B77A-E0C1-FFD7-6A051ABBA004}"/>
              </a:ext>
            </a:extLst>
          </p:cNvPr>
          <p:cNvSpPr>
            <a:spLocks noGrp="1"/>
          </p:cNvSpPr>
          <p:nvPr>
            <p:ph idx="1"/>
          </p:nvPr>
        </p:nvSpPr>
        <p:spPr>
          <a:xfrm>
            <a:off x="1451580" y="1064101"/>
            <a:ext cx="10379386" cy="4968221"/>
          </a:xfrm>
        </p:spPr>
        <p:txBody>
          <a:bodyPr>
            <a:normAutofit lnSpcReduction="10000"/>
          </a:bodyPr>
          <a:lstStyle/>
          <a:p>
            <a:pPr marL="227965" indent="-227965"/>
            <a:r>
              <a:rPr lang="en-US" sz="2600" dirty="0">
                <a:solidFill>
                  <a:srgbClr val="393A39"/>
                </a:solidFill>
              </a:rPr>
              <a:t>Connect students to student </a:t>
            </a:r>
            <a:r>
              <a:rPr lang="en-US" sz="2600" b="1" dirty="0">
                <a:solidFill>
                  <a:srgbClr val="393A39"/>
                </a:solidFill>
              </a:rPr>
              <a:t>support services</a:t>
            </a:r>
            <a:r>
              <a:rPr lang="en-US" sz="2600" dirty="0">
                <a:solidFill>
                  <a:srgbClr val="393A39"/>
                </a:solidFill>
              </a:rPr>
              <a:t> (e.g., accessibility services) for accommodations, if appropriate</a:t>
            </a:r>
            <a:br>
              <a:rPr lang="en-US" sz="2600" dirty="0"/>
            </a:br>
            <a:r>
              <a:rPr lang="en-US" sz="2300" dirty="0">
                <a:solidFill>
                  <a:srgbClr val="393A39"/>
                </a:solidFill>
                <a:hlinkClick r:id="rId3"/>
              </a:rPr>
              <a:t>https://www.nri-inc.org/media/1552/nri_back_to_school_toolkit_staff_administrator.pdf</a:t>
            </a:r>
            <a:endParaRPr lang="en-US" sz="2300" dirty="0"/>
          </a:p>
          <a:p>
            <a:pPr marL="227965" indent="-227965"/>
            <a:r>
              <a:rPr lang="en-US" sz="2600" dirty="0">
                <a:solidFill>
                  <a:srgbClr val="393A39"/>
                </a:solidFill>
              </a:rPr>
              <a:t>The more knowledgeable and prepared, the </a:t>
            </a:r>
            <a:r>
              <a:rPr lang="en-US" sz="2600" b="1" dirty="0">
                <a:solidFill>
                  <a:srgbClr val="393A39"/>
                </a:solidFill>
              </a:rPr>
              <a:t>shorter the pathway to appropriate care </a:t>
            </a:r>
            <a:r>
              <a:rPr lang="en-US" sz="2600" dirty="0">
                <a:solidFill>
                  <a:srgbClr val="393A39"/>
                </a:solidFill>
              </a:rPr>
              <a:t>for students at CHR-P/early psychosis</a:t>
            </a:r>
            <a:endParaRPr lang="en-US" sz="2600" dirty="0"/>
          </a:p>
          <a:p>
            <a:pPr marL="685165" lvl="1" indent="-227965">
              <a:buFont typeface="Courier New" panose="020B0604020202020204" pitchFamily="34" charset="0"/>
              <a:buChar char="o"/>
            </a:pPr>
            <a:r>
              <a:rPr lang="en-US" sz="2400" dirty="0">
                <a:solidFill>
                  <a:srgbClr val="393A39"/>
                </a:solidFill>
              </a:rPr>
              <a:t>Likely that campus MH providers are not the student's first stop in their journey to find appropriate care and support</a:t>
            </a:r>
            <a:endParaRPr lang="en-US" sz="2400" dirty="0"/>
          </a:p>
          <a:p>
            <a:pPr marL="685165" lvl="1" indent="-227965">
              <a:buFont typeface="Courier New" panose="020B0604020202020204" pitchFamily="34" charset="0"/>
              <a:buChar char="o"/>
            </a:pPr>
            <a:r>
              <a:rPr lang="en-US" sz="2400" dirty="0">
                <a:solidFill>
                  <a:srgbClr val="393A39"/>
                </a:solidFill>
              </a:rPr>
              <a:t>If a MH provider is not the student's initial contact, may indicate that they have less trust in MH clinicians/system and more negative thoughts about themselves (if they need MH care)</a:t>
            </a:r>
            <a:r>
              <a:rPr lang="en-US" sz="2400" baseline="30000" dirty="0">
                <a:solidFill>
                  <a:srgbClr val="393A39"/>
                </a:solidFill>
              </a:rPr>
              <a:t>21</a:t>
            </a:r>
          </a:p>
          <a:p>
            <a:pPr marL="227965" indent="-227965"/>
            <a:endParaRPr lang="en-US"/>
          </a:p>
        </p:txBody>
      </p:sp>
    </p:spTree>
    <p:extLst>
      <p:ext uri="{BB962C8B-B14F-4D97-AF65-F5344CB8AC3E}">
        <p14:creationId xmlns:p14="http://schemas.microsoft.com/office/powerpoint/2010/main" val="2184500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8A53-5FDB-F3B6-845C-17D007DE1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E036E-5C73-014A-A061-5E41A47EEE8D}"/>
              </a:ext>
            </a:extLst>
          </p:cNvPr>
          <p:cNvSpPr>
            <a:spLocks noGrp="1"/>
          </p:cNvSpPr>
          <p:nvPr>
            <p:ph type="title"/>
          </p:nvPr>
        </p:nvSpPr>
        <p:spPr/>
        <p:txBody>
          <a:bodyPr/>
          <a:lstStyle/>
          <a:p>
            <a:r>
              <a:rPr lang="en-US"/>
              <a:t>Connect with community resources</a:t>
            </a:r>
          </a:p>
        </p:txBody>
      </p:sp>
      <p:sp>
        <p:nvSpPr>
          <p:cNvPr id="3" name="Content Placeholder 2">
            <a:extLst>
              <a:ext uri="{FF2B5EF4-FFF2-40B4-BE49-F238E27FC236}">
                <a16:creationId xmlns:a16="http://schemas.microsoft.com/office/drawing/2014/main" id="{2D711069-F256-D42C-D389-31070A682CCF}"/>
              </a:ext>
            </a:extLst>
          </p:cNvPr>
          <p:cNvSpPr>
            <a:spLocks noGrp="1"/>
          </p:cNvSpPr>
          <p:nvPr>
            <p:ph idx="1"/>
          </p:nvPr>
        </p:nvSpPr>
        <p:spPr>
          <a:xfrm>
            <a:off x="890863" y="2325342"/>
            <a:ext cx="6335597" cy="3995035"/>
          </a:xfrm>
        </p:spPr>
        <p:txBody>
          <a:bodyPr vert="horz" lIns="91440" tIns="45720" rIns="91440" bIns="45720" rtlCol="0" anchor="t">
            <a:noAutofit/>
          </a:bodyPr>
          <a:lstStyle/>
          <a:p>
            <a:pPr marL="227965" indent="-227965"/>
            <a:r>
              <a:rPr lang="en-US" sz="2600"/>
              <a:t>National Alliance on Mental Illness (NAMI)</a:t>
            </a:r>
            <a:endParaRPr lang="en-US"/>
          </a:p>
          <a:p>
            <a:pPr marL="685165" lvl="1" indent="-227965">
              <a:buFont typeface="Courier New" panose="020B0604020202020204" pitchFamily="34" charset="0"/>
              <a:buChar char="o"/>
            </a:pPr>
            <a:r>
              <a:rPr lang="en-US" sz="2400"/>
              <a:t>NAMI On Campus</a:t>
            </a:r>
          </a:p>
          <a:p>
            <a:pPr marL="685165" lvl="1" indent="-227965">
              <a:buFont typeface="Courier New" panose="020B0604020202020204" pitchFamily="34" charset="0"/>
              <a:buChar char="o"/>
            </a:pPr>
            <a:r>
              <a:rPr lang="en-US" sz="2400"/>
              <a:t>College guide – for students: </a:t>
            </a:r>
            <a:r>
              <a:rPr lang="en-US" sz="2400">
                <a:hlinkClick r:id="rId3"/>
              </a:rPr>
              <a:t>https://collegeguide.nami.org</a:t>
            </a:r>
            <a:r>
              <a:rPr lang="en-US" sz="2400"/>
              <a:t> </a:t>
            </a:r>
          </a:p>
          <a:p>
            <a:pPr marL="227965" indent="-227965"/>
            <a:r>
              <a:rPr lang="en-US" sz="2600"/>
              <a:t>Students with Psychosis</a:t>
            </a:r>
          </a:p>
          <a:p>
            <a:pPr marL="227965" indent="-227965"/>
            <a:r>
              <a:rPr lang="en-US" sz="2600"/>
              <a:t>CURESZ Foundation (campus clubs)</a:t>
            </a:r>
          </a:p>
          <a:p>
            <a:pPr marL="457200" lvl="1" indent="0">
              <a:buNone/>
            </a:pPr>
            <a:endParaRPr lang="en-US" sz="2300"/>
          </a:p>
          <a:p>
            <a:pPr marL="685165" lvl="1" indent="-227965">
              <a:buFont typeface="Courier New" panose="020B0604020202020204" pitchFamily="34" charset="0"/>
              <a:buChar char="o"/>
            </a:pPr>
            <a:endParaRPr lang="en-US" sz="2400"/>
          </a:p>
          <a:p>
            <a:pPr marL="227965" indent="-227965"/>
            <a:endParaRPr lang="en-US" sz="1800">
              <a:highlight>
                <a:srgbClr val="FFFF00"/>
              </a:highlight>
            </a:endParaRPr>
          </a:p>
        </p:txBody>
      </p:sp>
      <p:sp>
        <p:nvSpPr>
          <p:cNvPr id="6" name="Content Placeholder 2">
            <a:extLst>
              <a:ext uri="{FF2B5EF4-FFF2-40B4-BE49-F238E27FC236}">
                <a16:creationId xmlns:a16="http://schemas.microsoft.com/office/drawing/2014/main" id="{0736CA32-1181-2740-9984-704C8B51D072}"/>
              </a:ext>
            </a:extLst>
          </p:cNvPr>
          <p:cNvSpPr txBox="1">
            <a:spLocks/>
          </p:cNvSpPr>
          <p:nvPr/>
        </p:nvSpPr>
        <p:spPr>
          <a:xfrm>
            <a:off x="7416151" y="2300752"/>
            <a:ext cx="5472955" cy="3995035"/>
          </a:xfrm>
          <a:prstGeom prst="rect">
            <a:avLst/>
          </a:prstGeom>
        </p:spPr>
        <p:txBody>
          <a:bodyPr vert="horz" lIns="91440" tIns="45720" rIns="91440" bIns="45720" rtlCol="0" anchor="t">
            <a:noAutofit/>
          </a:bodyPr>
          <a:lstStyle>
            <a:lvl1pPr marL="228594" indent="-228594" algn="l" defTabSz="914377"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7965" marR="0" lvl="0" indent="-227965" algn="l" defTabSz="914377" rtl="0" eaLnBrk="1" fontAlgn="auto" latinLnBrk="0" hangingPunct="1">
              <a:lnSpc>
                <a:spcPct val="120000"/>
              </a:lnSpc>
              <a:spcBef>
                <a:spcPts val="1000"/>
              </a:spcBef>
              <a:spcAft>
                <a:spcPts val="0"/>
              </a:spcAft>
              <a:buClr>
                <a:srgbClr val="0071BC"/>
              </a:buClr>
              <a:buSzPct val="100000"/>
              <a:buFont typeface="Arial" panose="020B0604020202020204" pitchFamily="34" charset="0"/>
              <a:buChar char="•"/>
              <a:tabLst/>
              <a:defRPr/>
            </a:pPr>
            <a:r>
              <a:rPr kumimoji="0" lang="en-US" sz="2800" b="0" i="0" u="none" strike="noStrike" kern="1200" cap="none" spc="0" normalizeH="0" baseline="0" noProof="0">
                <a:ln>
                  <a:noFill/>
                </a:ln>
                <a:solidFill>
                  <a:srgbClr val="393A39"/>
                </a:solidFill>
                <a:effectLst/>
                <a:uLnTx/>
                <a:uFillTx/>
                <a:latin typeface="Gill Sans MT" panose="020B0502020104020203"/>
                <a:ea typeface="+mn-ea"/>
                <a:cs typeface="+mn-cs"/>
              </a:rPr>
              <a:t>Active Minds</a:t>
            </a:r>
            <a:endParaRPr kumimoji="0" lang="en-US" sz="2000" b="0" i="0" u="none" strike="noStrike" kern="1200" cap="none" spc="0" normalizeH="0" baseline="0" noProof="0">
              <a:ln>
                <a:noFill/>
              </a:ln>
              <a:solidFill>
                <a:srgbClr val="393A39"/>
              </a:solidFill>
              <a:effectLst/>
              <a:uLnTx/>
              <a:uFillTx/>
              <a:latin typeface="Gill Sans MT" panose="020B0502020104020203"/>
              <a:ea typeface="+mn-ea"/>
              <a:cs typeface="+mn-cs"/>
            </a:endParaRPr>
          </a:p>
          <a:p>
            <a:pPr marL="227965" marR="0" lvl="0" indent="-227965" algn="l" defTabSz="914377" rtl="0" eaLnBrk="1" fontAlgn="auto" latinLnBrk="0" hangingPunct="1">
              <a:lnSpc>
                <a:spcPct val="120000"/>
              </a:lnSpc>
              <a:spcBef>
                <a:spcPts val="1000"/>
              </a:spcBef>
              <a:spcAft>
                <a:spcPts val="0"/>
              </a:spcAft>
              <a:buClr>
                <a:srgbClr val="0071BC"/>
              </a:buClr>
              <a:buSzPct val="100000"/>
              <a:buFont typeface="Arial" panose="020B0604020202020204" pitchFamily="34" charset="0"/>
              <a:buChar char="•"/>
              <a:tabLst/>
              <a:defRPr/>
            </a:pPr>
            <a:r>
              <a:rPr kumimoji="0" lang="en-US" sz="2800" b="0" i="0" u="none" strike="noStrike" kern="1200" cap="none" spc="0" normalizeH="0" baseline="0" noProof="0">
                <a:ln>
                  <a:noFill/>
                </a:ln>
                <a:solidFill>
                  <a:srgbClr val="393A39"/>
                </a:solidFill>
                <a:effectLst/>
                <a:uLnTx/>
                <a:uFillTx/>
                <a:latin typeface="Gill Sans MT" panose="020B0502020104020203"/>
                <a:ea typeface="+mn-ea"/>
                <a:cs typeface="+mn-cs"/>
              </a:rPr>
              <a:t>The Jed Foundation</a:t>
            </a:r>
          </a:p>
          <a:p>
            <a:pPr marL="227965" marR="0" lvl="0" indent="-227965" algn="l" defTabSz="914377" rtl="0" eaLnBrk="1" fontAlgn="auto" latinLnBrk="0" hangingPunct="1">
              <a:lnSpc>
                <a:spcPct val="120000"/>
              </a:lnSpc>
              <a:spcBef>
                <a:spcPts val="1000"/>
              </a:spcBef>
              <a:spcAft>
                <a:spcPts val="0"/>
              </a:spcAft>
              <a:buClr>
                <a:srgbClr val="0071BC"/>
              </a:buClr>
              <a:buSzPct val="100000"/>
              <a:buFont typeface="Arial" panose="020B0604020202020204" pitchFamily="34" charset="0"/>
              <a:buChar char="•"/>
              <a:tabLst/>
              <a:defRPr/>
            </a:pPr>
            <a:r>
              <a:rPr kumimoji="0" lang="en-US" sz="2800" b="0" i="0" u="none" strike="noStrike" kern="1200" cap="none" spc="0" normalizeH="0" baseline="0" noProof="0">
                <a:ln>
                  <a:noFill/>
                </a:ln>
                <a:solidFill>
                  <a:srgbClr val="393A39"/>
                </a:solidFill>
                <a:effectLst/>
                <a:uLnTx/>
                <a:uFillTx/>
                <a:latin typeface="Gill Sans MT" panose="020B0502020104020203"/>
                <a:ea typeface="+mn-ea"/>
                <a:cs typeface="+mn-cs"/>
              </a:rPr>
              <a:t>The Trevor Project</a:t>
            </a:r>
          </a:p>
          <a:p>
            <a:pPr marL="227965" marR="0" lvl="0" indent="-227965" algn="l" defTabSz="914377" rtl="0" eaLnBrk="1" fontAlgn="auto" latinLnBrk="0" hangingPunct="1">
              <a:lnSpc>
                <a:spcPct val="120000"/>
              </a:lnSpc>
              <a:spcBef>
                <a:spcPts val="1000"/>
              </a:spcBef>
              <a:spcAft>
                <a:spcPts val="0"/>
              </a:spcAft>
              <a:buClr>
                <a:srgbClr val="0071BC"/>
              </a:buClr>
              <a:buSzPct val="100000"/>
              <a:buFont typeface="Arial" panose="020B0604020202020204" pitchFamily="34" charset="0"/>
              <a:buChar char="•"/>
              <a:tabLst/>
              <a:defRPr/>
            </a:pPr>
            <a:r>
              <a:rPr kumimoji="0" lang="en-US" sz="2800" b="0" i="0" u="none" strike="noStrike" kern="1200" cap="none" spc="0" normalizeH="0" baseline="0" noProof="0">
                <a:ln>
                  <a:noFill/>
                </a:ln>
                <a:solidFill>
                  <a:srgbClr val="393A39"/>
                </a:solidFill>
                <a:effectLst/>
                <a:uLnTx/>
                <a:uFillTx/>
                <a:latin typeface="Gill Sans MT" panose="020B0502020104020203"/>
                <a:ea typeface="+mn-ea"/>
                <a:cs typeface="+mn-cs"/>
              </a:rPr>
              <a:t>Bring Change to Mind</a:t>
            </a:r>
          </a:p>
          <a:p>
            <a:pPr marL="227965" marR="0" lvl="0" indent="-227965" algn="l" defTabSz="914377" rtl="0" eaLnBrk="1" fontAlgn="auto" latinLnBrk="0" hangingPunct="1">
              <a:lnSpc>
                <a:spcPct val="120000"/>
              </a:lnSpc>
              <a:spcBef>
                <a:spcPts val="1000"/>
              </a:spcBef>
              <a:spcAft>
                <a:spcPts val="0"/>
              </a:spcAft>
              <a:buClr>
                <a:srgbClr val="0071BC"/>
              </a:buClr>
              <a:buSzPct val="100000"/>
              <a:buFont typeface="Arial" panose="020B0604020202020204" pitchFamily="34" charset="0"/>
              <a:buChar char="•"/>
              <a:tabLst/>
              <a:defRPr/>
            </a:pPr>
            <a:r>
              <a:rPr kumimoji="0" lang="en-US" sz="2800" b="0" i="0" u="none" strike="noStrike" kern="1200" cap="none" spc="0" normalizeH="0" baseline="0" noProof="0">
                <a:ln>
                  <a:noFill/>
                </a:ln>
                <a:solidFill>
                  <a:srgbClr val="393A39"/>
                </a:solidFill>
                <a:effectLst/>
                <a:uLnTx/>
                <a:uFillTx/>
                <a:latin typeface="Gill Sans MT" panose="020B0502020104020203"/>
                <a:ea typeface="+mn-ea"/>
                <a:cs typeface="+mn-cs"/>
              </a:rPr>
              <a:t>The Mental Health Coalition</a:t>
            </a:r>
          </a:p>
          <a:p>
            <a:pPr marL="685165" marR="0" lvl="1" indent="-227965" algn="l" defTabSz="914377" rtl="0" eaLnBrk="1" fontAlgn="auto" latinLnBrk="0" hangingPunct="1">
              <a:lnSpc>
                <a:spcPct val="120000"/>
              </a:lnSpc>
              <a:spcBef>
                <a:spcPts val="500"/>
              </a:spcBef>
              <a:spcAft>
                <a:spcPts val="0"/>
              </a:spcAft>
              <a:buClr>
                <a:srgbClr val="0071BC"/>
              </a:buClr>
              <a:buSzPct val="100000"/>
              <a:buFont typeface="Courier New" panose="020B0604020202020204" pitchFamily="34" charset="0"/>
              <a:buChar char="o"/>
              <a:tabLst/>
              <a:defRPr/>
            </a:pPr>
            <a:endParaRPr kumimoji="0" lang="en-US" sz="2400" b="0" i="0" u="none" strike="noStrike" kern="1200" cap="none" spc="0" normalizeH="0" baseline="0" noProof="0">
              <a:ln>
                <a:noFill/>
              </a:ln>
              <a:solidFill>
                <a:srgbClr val="393A39"/>
              </a:solidFill>
              <a:effectLst/>
              <a:uLnTx/>
              <a:uFillTx/>
              <a:latin typeface="Gill Sans MT" panose="020B0502020104020203"/>
              <a:ea typeface="+mn-ea"/>
              <a:cs typeface="+mn-cs"/>
            </a:endParaRPr>
          </a:p>
          <a:p>
            <a:pPr marL="227965" marR="0" lvl="0" indent="-227965" algn="l" defTabSz="914377" rtl="0" eaLnBrk="1" fontAlgn="auto" latinLnBrk="0" hangingPunct="1">
              <a:lnSpc>
                <a:spcPct val="120000"/>
              </a:lnSpc>
              <a:spcBef>
                <a:spcPts val="1000"/>
              </a:spcBef>
              <a:spcAft>
                <a:spcPts val="0"/>
              </a:spcAft>
              <a:buClr>
                <a:srgbClr val="0071BC"/>
              </a:buClr>
              <a:buSzPct val="100000"/>
              <a:buFont typeface="Arial" panose="020B0604020202020204" pitchFamily="34" charset="0"/>
              <a:buChar char="•"/>
              <a:tabLst/>
              <a:defRPr/>
            </a:pPr>
            <a:endParaRPr kumimoji="0" lang="en-US" sz="1800" b="0" i="0" u="none" strike="noStrike" kern="1200" cap="none" spc="0" normalizeH="0" baseline="0" noProof="0">
              <a:ln>
                <a:noFill/>
              </a:ln>
              <a:solidFill>
                <a:srgbClr val="393A39"/>
              </a:solidFill>
              <a:effectLst/>
              <a:highlight>
                <a:srgbClr val="FFFF00"/>
              </a:highligh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6B66ED53-8B5B-C058-0219-CA806654AFC3}"/>
              </a:ext>
            </a:extLst>
          </p:cNvPr>
          <p:cNvSpPr txBox="1"/>
          <p:nvPr/>
        </p:nvSpPr>
        <p:spPr>
          <a:xfrm>
            <a:off x="2399750" y="1625910"/>
            <a:ext cx="808980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93A39"/>
                </a:solidFill>
                <a:effectLst/>
                <a:uLnTx/>
                <a:uFillTx/>
                <a:latin typeface="Gill Sans MT" panose="020B0502020104020203"/>
                <a:ea typeface="+mn-ea"/>
                <a:cs typeface="+mn-cs"/>
              </a:rPr>
              <a:t>Connect with internal and </a:t>
            </a:r>
            <a:r>
              <a:rPr kumimoji="0" lang="en-US" sz="3000" b="1" i="0" u="none" strike="noStrike" kern="1200" cap="none" spc="0" normalizeH="0" baseline="0" noProof="0">
                <a:ln>
                  <a:noFill/>
                </a:ln>
                <a:solidFill>
                  <a:srgbClr val="393A39"/>
                </a:solidFill>
                <a:effectLst/>
                <a:uLnTx/>
                <a:uFillTx/>
                <a:latin typeface="Gill Sans MT" panose="020B0502020104020203"/>
                <a:ea typeface="+mn-ea"/>
                <a:cs typeface="+mn-cs"/>
              </a:rPr>
              <a:t>external</a:t>
            </a:r>
            <a:r>
              <a:rPr kumimoji="0" lang="en-US" sz="3000" b="0" i="0" u="none" strike="noStrike" kern="1200" cap="none" spc="0" normalizeH="0" baseline="0" noProof="0">
                <a:ln>
                  <a:noFill/>
                </a:ln>
                <a:solidFill>
                  <a:srgbClr val="393A39"/>
                </a:solidFill>
                <a:effectLst/>
                <a:uLnTx/>
                <a:uFillTx/>
                <a:latin typeface="Gill Sans MT" panose="020B0502020104020203"/>
                <a:ea typeface="+mn-ea"/>
                <a:cs typeface="+mn-cs"/>
              </a:rPr>
              <a:t> resources: </a:t>
            </a:r>
          </a:p>
        </p:txBody>
      </p:sp>
    </p:spTree>
    <p:extLst>
      <p:ext uri="{BB962C8B-B14F-4D97-AF65-F5344CB8AC3E}">
        <p14:creationId xmlns:p14="http://schemas.microsoft.com/office/powerpoint/2010/main" val="3078410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83195-C500-7320-B8AA-D19BE599E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74836-8B13-5BC1-4E49-E1A47757996A}"/>
              </a:ext>
            </a:extLst>
          </p:cNvPr>
          <p:cNvSpPr>
            <a:spLocks noGrp="1"/>
          </p:cNvSpPr>
          <p:nvPr>
            <p:ph type="title"/>
          </p:nvPr>
        </p:nvSpPr>
        <p:spPr/>
        <p:txBody>
          <a:bodyPr/>
          <a:lstStyle/>
          <a:p>
            <a:r>
              <a:rPr lang="en-US"/>
              <a:t>Connect with community resources</a:t>
            </a:r>
          </a:p>
        </p:txBody>
      </p:sp>
      <p:sp>
        <p:nvSpPr>
          <p:cNvPr id="3" name="Content Placeholder 2">
            <a:extLst>
              <a:ext uri="{FF2B5EF4-FFF2-40B4-BE49-F238E27FC236}">
                <a16:creationId xmlns:a16="http://schemas.microsoft.com/office/drawing/2014/main" id="{0F65EAD3-A6D6-4602-E1B3-B666FEDB354C}"/>
              </a:ext>
            </a:extLst>
          </p:cNvPr>
          <p:cNvSpPr>
            <a:spLocks noGrp="1"/>
          </p:cNvSpPr>
          <p:nvPr>
            <p:ph idx="1"/>
          </p:nvPr>
        </p:nvSpPr>
        <p:spPr>
          <a:xfrm>
            <a:off x="1451580" y="1685053"/>
            <a:ext cx="10246238" cy="4225073"/>
          </a:xfrm>
        </p:spPr>
        <p:txBody>
          <a:bodyPr>
            <a:normAutofit fontScale="92500"/>
          </a:bodyPr>
          <a:lstStyle/>
          <a:p>
            <a:pPr marL="227965" indent="-227965"/>
            <a:r>
              <a:rPr lang="en-US" sz="3200" dirty="0"/>
              <a:t>Identify community partners</a:t>
            </a:r>
          </a:p>
          <a:p>
            <a:pPr marL="685165" lvl="1" indent="-227965">
              <a:buFont typeface="Courier New" panose="020B0604020202020204" pitchFamily="34" charset="0"/>
              <a:buChar char="o"/>
            </a:pPr>
            <a:r>
              <a:rPr lang="en-US" sz="2600" dirty="0"/>
              <a:t>Accessible external partners in the local community who provide CHR-P/early psychosis services (e.g., accepting new patients; provide assessment, consultation, specialized psychosis services, </a:t>
            </a:r>
            <a:r>
              <a:rPr lang="en-US" sz="2600" b="1" dirty="0"/>
              <a:t>*Coordinated Specialty Care for First Episode Psychosis</a:t>
            </a:r>
            <a:r>
              <a:rPr lang="en-US" sz="2600" dirty="0"/>
              <a:t>)</a:t>
            </a:r>
          </a:p>
          <a:p>
            <a:pPr marL="685165" lvl="1" indent="-227965">
              <a:buFont typeface="Courier New" panose="020B0604020202020204" pitchFamily="34" charset="0"/>
              <a:buChar char="o"/>
            </a:pPr>
            <a:r>
              <a:rPr lang="en-US" sz="2600" dirty="0"/>
              <a:t>Coordinate care to support students while they are in school and, if they take time off, when they return to school with the help of CSC programs </a:t>
            </a:r>
          </a:p>
          <a:p>
            <a:pPr marL="685165" lvl="1" indent="-227965">
              <a:buFont typeface="Courier New" panose="020B0604020202020204" pitchFamily="34" charset="0"/>
              <a:buChar char="o"/>
            </a:pPr>
            <a:r>
              <a:rPr lang="en-US" sz="2600" dirty="0"/>
              <a:t>Make </a:t>
            </a:r>
            <a:r>
              <a:rPr lang="en-US" sz="2600" i="1" dirty="0"/>
              <a:t>prompt </a:t>
            </a:r>
            <a:r>
              <a:rPr lang="en-US" sz="2600" dirty="0"/>
              <a:t>referrals to external services, when appropriate</a:t>
            </a:r>
            <a:endParaRPr lang="en-US" dirty="0"/>
          </a:p>
          <a:p>
            <a:pPr marL="685165" lvl="1" indent="-227965">
              <a:buFont typeface="Courier New" panose="020B0604020202020204" pitchFamily="34" charset="0"/>
              <a:buChar char="o"/>
            </a:pPr>
            <a:endParaRPr lang="en-US" sz="2600">
              <a:highlight>
                <a:srgbClr val="FFFF00"/>
              </a:highlight>
            </a:endParaRPr>
          </a:p>
          <a:p>
            <a:pPr marL="457200" lvl="1" indent="0">
              <a:buNone/>
            </a:pPr>
            <a:endParaRPr lang="en-US" sz="2600"/>
          </a:p>
          <a:p>
            <a:pPr marL="685165" lvl="1" indent="-227965">
              <a:buFont typeface="Courier New" panose="020B0604020202020204" pitchFamily="34" charset="0"/>
              <a:buChar char="o"/>
            </a:pPr>
            <a:endParaRPr lang="en-US" sz="2400"/>
          </a:p>
          <a:p>
            <a:pPr marL="227965" indent="-227965"/>
            <a:endParaRPr lang="en-US" sz="1800">
              <a:highlight>
                <a:srgbClr val="FFFF00"/>
              </a:highlight>
            </a:endParaRPr>
          </a:p>
        </p:txBody>
      </p:sp>
      <p:pic>
        <p:nvPicPr>
          <p:cNvPr id="4" name="Picture 3" descr="A qr code with a black cat&#10;&#10;AI-generated content may be incorrect.">
            <a:extLst>
              <a:ext uri="{FF2B5EF4-FFF2-40B4-BE49-F238E27FC236}">
                <a16:creationId xmlns:a16="http://schemas.microsoft.com/office/drawing/2014/main" id="{0928B748-A7C7-0B57-10EE-6412B3616365}"/>
              </a:ext>
            </a:extLst>
          </p:cNvPr>
          <p:cNvPicPr>
            <a:picLocks noChangeAspect="1"/>
          </p:cNvPicPr>
          <p:nvPr/>
        </p:nvPicPr>
        <p:blipFill>
          <a:blip r:embed="rId3"/>
          <a:stretch>
            <a:fillRect/>
          </a:stretch>
        </p:blipFill>
        <p:spPr>
          <a:xfrm>
            <a:off x="445608" y="2686050"/>
            <a:ext cx="1495425" cy="1485900"/>
          </a:xfrm>
          <a:prstGeom prst="rect">
            <a:avLst/>
          </a:prstGeom>
        </p:spPr>
      </p:pic>
    </p:spTree>
    <p:extLst>
      <p:ext uri="{BB962C8B-B14F-4D97-AF65-F5344CB8AC3E}">
        <p14:creationId xmlns:p14="http://schemas.microsoft.com/office/powerpoint/2010/main" val="1360862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9DC34-104B-D8E7-B29E-2CB3D7DF5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A7DB5-A58A-5ADE-225C-B1CEFCC959D7}"/>
              </a:ext>
            </a:extLst>
          </p:cNvPr>
          <p:cNvSpPr>
            <a:spLocks noGrp="1"/>
          </p:cNvSpPr>
          <p:nvPr>
            <p:ph type="title"/>
          </p:nvPr>
        </p:nvSpPr>
        <p:spPr>
          <a:xfrm>
            <a:off x="1288763" y="428682"/>
            <a:ext cx="9603275" cy="1049235"/>
          </a:xfrm>
        </p:spPr>
        <p:txBody>
          <a:bodyPr/>
          <a:lstStyle/>
          <a:p>
            <a:r>
              <a:rPr lang="en-US"/>
              <a:t>Summary: College and university Staff and administrators</a:t>
            </a:r>
          </a:p>
        </p:txBody>
      </p:sp>
      <p:sp>
        <p:nvSpPr>
          <p:cNvPr id="3" name="Content Placeholder 2">
            <a:extLst>
              <a:ext uri="{FF2B5EF4-FFF2-40B4-BE49-F238E27FC236}">
                <a16:creationId xmlns:a16="http://schemas.microsoft.com/office/drawing/2014/main" id="{997EDC4F-697C-E6BD-4EA1-8B27D3F32D5E}"/>
              </a:ext>
            </a:extLst>
          </p:cNvPr>
          <p:cNvSpPr>
            <a:spLocks noGrp="1"/>
          </p:cNvSpPr>
          <p:nvPr>
            <p:ph idx="1"/>
          </p:nvPr>
        </p:nvSpPr>
        <p:spPr>
          <a:xfrm>
            <a:off x="1292455" y="1710227"/>
            <a:ext cx="10897945" cy="4306190"/>
          </a:xfrm>
        </p:spPr>
        <p:txBody>
          <a:bodyPr vert="horz" lIns="91440" tIns="45720" rIns="91440" bIns="45720" rtlCol="0" anchor="t">
            <a:noAutofit/>
          </a:bodyPr>
          <a:lstStyle/>
          <a:p>
            <a:pPr marL="227965" indent="-227965"/>
            <a:r>
              <a:rPr lang="en-US" sz="3200" dirty="0">
                <a:solidFill>
                  <a:schemeClr val="tx1">
                    <a:lumMod val="49000"/>
                  </a:schemeClr>
                </a:solidFill>
              </a:rPr>
              <a:t>Encouraged to:</a:t>
            </a:r>
          </a:p>
          <a:p>
            <a:pPr marL="685165" lvl="1" indent="-227965">
              <a:buFont typeface="Courier New" panose="020B0604020202020204" pitchFamily="34" charset="0"/>
              <a:buChar char="o"/>
            </a:pPr>
            <a:r>
              <a:rPr lang="en-US" sz="2800" dirty="0">
                <a:solidFill>
                  <a:schemeClr val="tx1">
                    <a:lumMod val="49000"/>
                  </a:schemeClr>
                </a:solidFill>
              </a:rPr>
              <a:t>Seek out or request additional training/consultation opportunities</a:t>
            </a:r>
          </a:p>
          <a:p>
            <a:pPr marL="685165" lvl="1" indent="-227965">
              <a:buFont typeface="Courier New,monospace" panose="020B0604020202020204" pitchFamily="34" charset="0"/>
              <a:buChar char="o"/>
            </a:pPr>
            <a:r>
              <a:rPr lang="en-US" sz="2800" dirty="0">
                <a:solidFill>
                  <a:schemeClr val="tx1">
                    <a:lumMod val="49000"/>
                  </a:schemeClr>
                </a:solidFill>
              </a:rPr>
              <a:t>Get comfortable with language used to discuss CHR-P (and early psychosis) – with students and parents</a:t>
            </a:r>
            <a:endParaRPr lang="en-US" sz="2800">
              <a:solidFill>
                <a:schemeClr val="tx1">
                  <a:lumMod val="49000"/>
                </a:schemeClr>
              </a:solidFill>
            </a:endParaRPr>
          </a:p>
          <a:p>
            <a:pPr marL="1142365" lvl="2" indent="-227965">
              <a:buFont typeface="Wingdings,Sans-Serif" panose="020B0604020202020204" pitchFamily="34" charset="0"/>
              <a:buChar char="§"/>
            </a:pPr>
            <a:endParaRPr lang="en-US" sz="2600">
              <a:solidFill>
                <a:schemeClr val="tx1">
                  <a:lumMod val="49000"/>
                </a:schemeClr>
              </a:solidFill>
            </a:endParaRPr>
          </a:p>
          <a:p>
            <a:pPr marL="1142365" lvl="2" indent="-227965">
              <a:buFont typeface="Wingdings,Sans-Serif" panose="020B0604020202020204" pitchFamily="34" charset="0"/>
              <a:buChar char="§"/>
            </a:pPr>
            <a:endParaRPr lang="en-US" sz="2700" dirty="0"/>
          </a:p>
        </p:txBody>
      </p:sp>
    </p:spTree>
    <p:extLst>
      <p:ext uri="{BB962C8B-B14F-4D97-AF65-F5344CB8AC3E}">
        <p14:creationId xmlns:p14="http://schemas.microsoft.com/office/powerpoint/2010/main" val="632646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F101-9B2E-8762-00B4-9FE059FFA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3F092-CFED-C789-2F97-CA1D13EF1364}"/>
              </a:ext>
            </a:extLst>
          </p:cNvPr>
          <p:cNvSpPr>
            <a:spLocks noGrp="1"/>
          </p:cNvSpPr>
          <p:nvPr>
            <p:ph type="title"/>
          </p:nvPr>
        </p:nvSpPr>
        <p:spPr>
          <a:xfrm>
            <a:off x="1288763" y="658720"/>
            <a:ext cx="10480293" cy="1049235"/>
          </a:xfrm>
        </p:spPr>
        <p:txBody>
          <a:bodyPr/>
          <a:lstStyle/>
          <a:p>
            <a:r>
              <a:rPr lang="en-US" dirty="0"/>
              <a:t>Summary: College and university clinical Staff </a:t>
            </a:r>
          </a:p>
        </p:txBody>
      </p:sp>
      <p:sp>
        <p:nvSpPr>
          <p:cNvPr id="3" name="Content Placeholder 2">
            <a:extLst>
              <a:ext uri="{FF2B5EF4-FFF2-40B4-BE49-F238E27FC236}">
                <a16:creationId xmlns:a16="http://schemas.microsoft.com/office/drawing/2014/main" id="{110697CD-C62E-A75E-F70B-1A917A2F56B8}"/>
              </a:ext>
            </a:extLst>
          </p:cNvPr>
          <p:cNvSpPr>
            <a:spLocks noGrp="1"/>
          </p:cNvSpPr>
          <p:nvPr>
            <p:ph idx="1"/>
          </p:nvPr>
        </p:nvSpPr>
        <p:spPr>
          <a:xfrm>
            <a:off x="1291215" y="1503739"/>
            <a:ext cx="10715254" cy="4555810"/>
          </a:xfrm>
        </p:spPr>
        <p:txBody>
          <a:bodyPr>
            <a:normAutofit lnSpcReduction="10000"/>
          </a:bodyPr>
          <a:lstStyle/>
          <a:p>
            <a:pPr marL="227965" indent="-227965"/>
            <a:r>
              <a:rPr lang="en-US" sz="3200" dirty="0">
                <a:solidFill>
                  <a:schemeClr val="tx1">
                    <a:lumMod val="49000"/>
                  </a:schemeClr>
                </a:solidFill>
              </a:rPr>
              <a:t>Encouraged to:</a:t>
            </a:r>
            <a:endParaRPr lang="en-US" sz="3200">
              <a:solidFill>
                <a:schemeClr val="tx1">
                  <a:lumMod val="49000"/>
                </a:schemeClr>
              </a:solidFill>
            </a:endParaRPr>
          </a:p>
          <a:p>
            <a:pPr marL="685165" lvl="1" indent="-227965">
              <a:lnSpc>
                <a:spcPct val="100000"/>
              </a:lnSpc>
              <a:buFont typeface="Courier New,monospace" panose="020B0604020202020204" pitchFamily="34" charset="0"/>
              <a:buChar char="o"/>
            </a:pPr>
            <a:r>
              <a:rPr lang="en-US" sz="2800" b="1" dirty="0">
                <a:solidFill>
                  <a:schemeClr val="tx1">
                    <a:lumMod val="49000"/>
                  </a:schemeClr>
                </a:solidFill>
              </a:rPr>
              <a:t>Inquire about psychosis-related experiences</a:t>
            </a:r>
            <a:r>
              <a:rPr lang="en-US" sz="2800" dirty="0">
                <a:solidFill>
                  <a:schemeClr val="tx1">
                    <a:lumMod val="49000"/>
                  </a:schemeClr>
                </a:solidFill>
              </a:rPr>
              <a:t> </a:t>
            </a:r>
            <a:r>
              <a:rPr lang="en-US" sz="2800" i="1" dirty="0">
                <a:solidFill>
                  <a:schemeClr val="tx1">
                    <a:lumMod val="49000"/>
                  </a:schemeClr>
                </a:solidFill>
              </a:rPr>
              <a:t>throughout</a:t>
            </a:r>
            <a:r>
              <a:rPr lang="en-US" sz="2800" dirty="0">
                <a:solidFill>
                  <a:schemeClr val="tx1">
                    <a:lumMod val="49000"/>
                  </a:schemeClr>
                </a:solidFill>
              </a:rPr>
              <a:t> treatment</a:t>
            </a:r>
            <a:r>
              <a:rPr lang="en-US" sz="2800" baseline="30000" dirty="0">
                <a:solidFill>
                  <a:schemeClr val="tx1">
                    <a:lumMod val="49000"/>
                  </a:schemeClr>
                </a:solidFill>
              </a:rPr>
              <a:t>20</a:t>
            </a:r>
            <a:r>
              <a:rPr lang="en-US" sz="2800" dirty="0">
                <a:solidFill>
                  <a:schemeClr val="tx1">
                    <a:lumMod val="49000"/>
                  </a:schemeClr>
                </a:solidFill>
              </a:rPr>
              <a:t> </a:t>
            </a:r>
          </a:p>
          <a:p>
            <a:pPr marL="1142365" lvl="2" indent="-227965">
              <a:lnSpc>
                <a:spcPct val="100000"/>
              </a:lnSpc>
              <a:buFont typeface="Wingdings,Sans-Serif" panose="020B0604020202020204" pitchFamily="34" charset="0"/>
              <a:buChar char="§"/>
            </a:pPr>
            <a:r>
              <a:rPr lang="en-US" sz="2500" dirty="0">
                <a:solidFill>
                  <a:schemeClr val="tx1">
                    <a:lumMod val="49000"/>
                  </a:schemeClr>
                </a:solidFill>
              </a:rPr>
              <a:t>Many individuals at CHR-P do not report these experiences unless specifically addressed</a:t>
            </a:r>
            <a:r>
              <a:rPr lang="en-US" sz="2500" baseline="30000" dirty="0">
                <a:solidFill>
                  <a:schemeClr val="tx1">
                    <a:lumMod val="49000"/>
                  </a:schemeClr>
                </a:solidFill>
              </a:rPr>
              <a:t>20</a:t>
            </a:r>
          </a:p>
          <a:p>
            <a:pPr marL="1142365" lvl="2" indent="-227965">
              <a:lnSpc>
                <a:spcPct val="100000"/>
              </a:lnSpc>
              <a:buFont typeface="Wingdings,Sans-Serif" panose="020B0604020202020204" pitchFamily="34" charset="0"/>
              <a:buChar char="§"/>
            </a:pPr>
            <a:r>
              <a:rPr lang="en-US" sz="2500" dirty="0">
                <a:solidFill>
                  <a:schemeClr val="tx1">
                    <a:lumMod val="49000"/>
                  </a:schemeClr>
                </a:solidFill>
              </a:rPr>
              <a:t>Avoid narrow focus on presenting problem</a:t>
            </a:r>
            <a:r>
              <a:rPr lang="en-US" sz="2500" baseline="30000" dirty="0">
                <a:solidFill>
                  <a:schemeClr val="tx1">
                    <a:lumMod val="49000"/>
                  </a:schemeClr>
                </a:solidFill>
              </a:rPr>
              <a:t>20 </a:t>
            </a:r>
            <a:r>
              <a:rPr lang="en-US" sz="2500" dirty="0">
                <a:solidFill>
                  <a:schemeClr val="tx1">
                    <a:lumMod val="49000"/>
                  </a:schemeClr>
                </a:solidFill>
              </a:rPr>
              <a:t>– likely seeking help for another issue</a:t>
            </a:r>
            <a:endParaRPr lang="en-US">
              <a:solidFill>
                <a:schemeClr val="tx1">
                  <a:lumMod val="49000"/>
                </a:schemeClr>
              </a:solidFill>
            </a:endParaRPr>
          </a:p>
          <a:p>
            <a:pPr marL="1142365" lvl="2" indent="-227965">
              <a:buFont typeface="Wingdings,Sans-Serif" panose="020B0604020202020204" pitchFamily="34" charset="0"/>
              <a:buChar char="§"/>
            </a:pPr>
            <a:r>
              <a:rPr lang="en-US" sz="2500" dirty="0">
                <a:solidFill>
                  <a:schemeClr val="tx1">
                    <a:lumMod val="49000"/>
                  </a:schemeClr>
                </a:solidFill>
              </a:rPr>
              <a:t>If a referral to a MH agency is needed, be prepared to provide the rationale for making the referral and discuss options – with students and (potentially) parents</a:t>
            </a:r>
          </a:p>
          <a:p>
            <a:pPr marL="1142365" lvl="2" indent="-227965">
              <a:buFont typeface="Wingdings,Sans-Serif" panose="020B0604020202020204" pitchFamily="34" charset="0"/>
              <a:buChar char="§"/>
            </a:pPr>
            <a:endParaRPr lang="en-US" sz="2000" baseline="30000" dirty="0">
              <a:solidFill>
                <a:schemeClr val="tx1">
                  <a:lumMod val="49000"/>
                </a:schemeClr>
              </a:solidFill>
            </a:endParaRPr>
          </a:p>
        </p:txBody>
      </p:sp>
    </p:spTree>
    <p:extLst>
      <p:ext uri="{BB962C8B-B14F-4D97-AF65-F5344CB8AC3E}">
        <p14:creationId xmlns:p14="http://schemas.microsoft.com/office/powerpoint/2010/main" val="2452946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17054-391F-E8C3-F9E3-51D9E135C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C24AB-2580-03DC-E7AB-0E109AAFB010}"/>
              </a:ext>
            </a:extLst>
          </p:cNvPr>
          <p:cNvSpPr>
            <a:spLocks noGrp="1"/>
          </p:cNvSpPr>
          <p:nvPr>
            <p:ph type="title"/>
          </p:nvPr>
        </p:nvSpPr>
        <p:spPr>
          <a:xfrm>
            <a:off x="1288763" y="428682"/>
            <a:ext cx="10682775" cy="1049235"/>
          </a:xfrm>
        </p:spPr>
        <p:txBody>
          <a:bodyPr/>
          <a:lstStyle/>
          <a:p>
            <a:r>
              <a:rPr lang="en-US" dirty="0"/>
              <a:t>Summary: College and university clinical Staff </a:t>
            </a:r>
          </a:p>
        </p:txBody>
      </p:sp>
      <p:sp>
        <p:nvSpPr>
          <p:cNvPr id="3" name="Content Placeholder 2">
            <a:extLst>
              <a:ext uri="{FF2B5EF4-FFF2-40B4-BE49-F238E27FC236}">
                <a16:creationId xmlns:a16="http://schemas.microsoft.com/office/drawing/2014/main" id="{FDD4EB42-290C-24DB-4741-4E9FB5ECA5BC}"/>
              </a:ext>
            </a:extLst>
          </p:cNvPr>
          <p:cNvSpPr>
            <a:spLocks noGrp="1"/>
          </p:cNvSpPr>
          <p:nvPr>
            <p:ph idx="1"/>
          </p:nvPr>
        </p:nvSpPr>
        <p:spPr>
          <a:xfrm>
            <a:off x="1291215" y="1489122"/>
            <a:ext cx="10702554" cy="4527295"/>
          </a:xfrm>
        </p:spPr>
        <p:txBody>
          <a:bodyPr>
            <a:normAutofit/>
          </a:bodyPr>
          <a:lstStyle/>
          <a:p>
            <a:pPr marL="227965" indent="-227965"/>
            <a:r>
              <a:rPr lang="en-US" sz="3200" dirty="0">
                <a:solidFill>
                  <a:schemeClr val="tx1">
                    <a:lumMod val="49000"/>
                  </a:schemeClr>
                </a:solidFill>
              </a:rPr>
              <a:t>Encouraged to:</a:t>
            </a:r>
          </a:p>
          <a:p>
            <a:pPr marL="685165" lvl="1" indent="-227965">
              <a:buFont typeface="Courier New" panose="020B0604020202020204" pitchFamily="34" charset="0"/>
              <a:buChar char="o"/>
            </a:pPr>
            <a:r>
              <a:rPr lang="en-US" sz="2800" dirty="0">
                <a:solidFill>
                  <a:schemeClr val="tx1">
                    <a:lumMod val="49000"/>
                  </a:schemeClr>
                </a:solidFill>
              </a:rPr>
              <a:t>Focus on </a:t>
            </a:r>
            <a:r>
              <a:rPr lang="en-US" sz="2800" b="1" dirty="0">
                <a:solidFill>
                  <a:schemeClr val="tx1">
                    <a:lumMod val="49000"/>
                  </a:schemeClr>
                </a:solidFill>
              </a:rPr>
              <a:t>strengthening protective factors</a:t>
            </a:r>
            <a:r>
              <a:rPr lang="en-US" sz="2800" dirty="0">
                <a:solidFill>
                  <a:schemeClr val="tx1">
                    <a:lumMod val="49000"/>
                  </a:schemeClr>
                </a:solidFill>
              </a:rPr>
              <a:t> (i.e., self-esteem, social support, resilience):</a:t>
            </a:r>
            <a:r>
              <a:rPr lang="en-US" sz="2800" baseline="30000" dirty="0">
                <a:solidFill>
                  <a:schemeClr val="tx1">
                    <a:lumMod val="49000"/>
                  </a:schemeClr>
                </a:solidFill>
              </a:rPr>
              <a:t>23</a:t>
            </a:r>
          </a:p>
          <a:p>
            <a:pPr marL="1142365" lvl="2" indent="-227965">
              <a:buFont typeface="Wingdings" panose="020B0604020202020204" pitchFamily="34" charset="0"/>
              <a:buChar char="§"/>
            </a:pPr>
            <a:r>
              <a:rPr lang="en-US" sz="2600" dirty="0">
                <a:solidFill>
                  <a:schemeClr val="tx1">
                    <a:lumMod val="49000"/>
                  </a:schemeClr>
                </a:solidFill>
              </a:rPr>
              <a:t>Those at CHR-P report significantly lower self-esteem, social support, and resilience</a:t>
            </a:r>
            <a:r>
              <a:rPr lang="en-US" sz="2600" baseline="30000" dirty="0">
                <a:solidFill>
                  <a:schemeClr val="tx1">
                    <a:lumMod val="49000"/>
                  </a:schemeClr>
                </a:solidFill>
              </a:rPr>
              <a:t>23</a:t>
            </a:r>
          </a:p>
          <a:p>
            <a:pPr marL="1142365" lvl="2" indent="-227965">
              <a:buFont typeface="Wingdings" panose="020B0604020202020204" pitchFamily="34" charset="0"/>
              <a:buChar char="§"/>
            </a:pPr>
            <a:r>
              <a:rPr lang="en-US" sz="2600" dirty="0">
                <a:solidFill>
                  <a:schemeClr val="tx1">
                    <a:lumMod val="49000"/>
                  </a:schemeClr>
                </a:solidFill>
              </a:rPr>
              <a:t>Lower social support and self-esteem associated with more severe positive and negative symptoms of psychosis</a:t>
            </a:r>
            <a:r>
              <a:rPr lang="en-US" sz="2600" baseline="30000" dirty="0">
                <a:solidFill>
                  <a:schemeClr val="tx1">
                    <a:lumMod val="49000"/>
                  </a:schemeClr>
                </a:solidFill>
              </a:rPr>
              <a:t>23</a:t>
            </a:r>
          </a:p>
          <a:p>
            <a:pPr marL="685165" lvl="1" indent="-227965">
              <a:buFont typeface="Courier New" panose="020B0604020202020204" pitchFamily="34" charset="0"/>
              <a:buChar char="o"/>
            </a:pPr>
            <a:endParaRPr lang="en-US" sz="2000" dirty="0">
              <a:highlight>
                <a:srgbClr val="FFFF00"/>
              </a:highlight>
            </a:endParaRPr>
          </a:p>
        </p:txBody>
      </p:sp>
    </p:spTree>
    <p:extLst>
      <p:ext uri="{BB962C8B-B14F-4D97-AF65-F5344CB8AC3E}">
        <p14:creationId xmlns:p14="http://schemas.microsoft.com/office/powerpoint/2010/main" val="3371251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E93CE-B09F-01A4-DCDC-80D176E52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CBE16-1CA9-E5B3-5D46-5EC79EBB4FF5}"/>
              </a:ext>
            </a:extLst>
          </p:cNvPr>
          <p:cNvSpPr>
            <a:spLocks noGrp="1"/>
          </p:cNvSpPr>
          <p:nvPr>
            <p:ph type="title"/>
          </p:nvPr>
        </p:nvSpPr>
        <p:spPr>
          <a:xfrm>
            <a:off x="1451580" y="649537"/>
            <a:ext cx="9603275" cy="1049235"/>
          </a:xfrm>
        </p:spPr>
        <p:txBody>
          <a:bodyPr/>
          <a:lstStyle/>
          <a:p>
            <a:r>
              <a:rPr lang="en-US" dirty="0"/>
              <a:t>Considerations and potential challenges </a:t>
            </a:r>
          </a:p>
        </p:txBody>
      </p:sp>
      <p:sp>
        <p:nvSpPr>
          <p:cNvPr id="3" name="Content Placeholder 2">
            <a:extLst>
              <a:ext uri="{FF2B5EF4-FFF2-40B4-BE49-F238E27FC236}">
                <a16:creationId xmlns:a16="http://schemas.microsoft.com/office/drawing/2014/main" id="{BFB5B732-3D6D-6CFC-96BE-E75F853EC399}"/>
              </a:ext>
            </a:extLst>
          </p:cNvPr>
          <p:cNvSpPr>
            <a:spLocks noGrp="1"/>
          </p:cNvSpPr>
          <p:nvPr>
            <p:ph idx="1"/>
          </p:nvPr>
        </p:nvSpPr>
        <p:spPr>
          <a:xfrm>
            <a:off x="1451580" y="1445018"/>
            <a:ext cx="10538685" cy="4927842"/>
          </a:xfrm>
        </p:spPr>
        <p:txBody>
          <a:bodyPr>
            <a:normAutofit/>
          </a:bodyPr>
          <a:lstStyle/>
          <a:p>
            <a:pPr marL="227965" indent="-227965"/>
            <a:r>
              <a:rPr lang="en-US" sz="2600" dirty="0"/>
              <a:t>CHR-P often presents as depression, anxiety, social problems,</a:t>
            </a:r>
            <a:r>
              <a:rPr lang="en-US" sz="2600" baseline="30000" dirty="0"/>
              <a:t>7,20</a:t>
            </a:r>
            <a:r>
              <a:rPr lang="en-US" sz="2600" dirty="0"/>
              <a:t> so including psychosis screening items that are brief might help to clarify factors leading to distress (and why the student is seeking help)</a:t>
            </a:r>
          </a:p>
          <a:p>
            <a:pPr marL="227965" indent="-227965"/>
            <a:r>
              <a:rPr lang="en-US" sz="2600" dirty="0"/>
              <a:t>What can you do if a student (identified at CHR-P or experiencing early psychosis) does not want to be referred to external services?</a:t>
            </a:r>
          </a:p>
          <a:p>
            <a:pPr marL="685165" lvl="1" indent="-227965">
              <a:buFont typeface="Courier New" panose="020B0604020202020204" pitchFamily="34" charset="0"/>
              <a:buChar char="o"/>
            </a:pPr>
            <a:r>
              <a:rPr lang="en-US" sz="2300" dirty="0"/>
              <a:t>Discuss and validate their hesitation (e.g., insurance, finances, does not want parent to know, fear, shame)</a:t>
            </a:r>
          </a:p>
          <a:p>
            <a:pPr marL="685165" lvl="1" indent="-227965">
              <a:buFont typeface="Courier New" panose="020B0604020202020204" pitchFamily="34" charset="0"/>
              <a:buChar char="o"/>
            </a:pPr>
            <a:r>
              <a:rPr lang="en-US" sz="2300" dirty="0"/>
              <a:t>Discuss the limitation on number of sessions allowed and the purpose of services available through college counseling centers</a:t>
            </a:r>
          </a:p>
        </p:txBody>
      </p:sp>
    </p:spTree>
    <p:extLst>
      <p:ext uri="{BB962C8B-B14F-4D97-AF65-F5344CB8AC3E}">
        <p14:creationId xmlns:p14="http://schemas.microsoft.com/office/powerpoint/2010/main" val="380777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04DC3-310A-62B8-91A1-69394E314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B1829-54C8-A9BD-AB4C-52DA6D112540}"/>
              </a:ext>
            </a:extLst>
          </p:cNvPr>
          <p:cNvSpPr>
            <a:spLocks noGrp="1"/>
          </p:cNvSpPr>
          <p:nvPr>
            <p:ph type="title"/>
          </p:nvPr>
        </p:nvSpPr>
        <p:spPr>
          <a:xfrm>
            <a:off x="1451580" y="649537"/>
            <a:ext cx="9603275" cy="1049235"/>
          </a:xfrm>
        </p:spPr>
        <p:txBody>
          <a:bodyPr/>
          <a:lstStyle/>
          <a:p>
            <a:r>
              <a:rPr lang="en-US" dirty="0"/>
              <a:t>Considerations and potential challenges </a:t>
            </a:r>
          </a:p>
        </p:txBody>
      </p:sp>
      <p:sp>
        <p:nvSpPr>
          <p:cNvPr id="3" name="Content Placeholder 2">
            <a:extLst>
              <a:ext uri="{FF2B5EF4-FFF2-40B4-BE49-F238E27FC236}">
                <a16:creationId xmlns:a16="http://schemas.microsoft.com/office/drawing/2014/main" id="{D594DFF7-300E-A8D5-2152-9AB62DADB862}"/>
              </a:ext>
            </a:extLst>
          </p:cNvPr>
          <p:cNvSpPr>
            <a:spLocks noGrp="1"/>
          </p:cNvSpPr>
          <p:nvPr>
            <p:ph idx="1"/>
          </p:nvPr>
        </p:nvSpPr>
        <p:spPr>
          <a:xfrm>
            <a:off x="1451580" y="1560038"/>
            <a:ext cx="10265515" cy="4352748"/>
          </a:xfrm>
        </p:spPr>
        <p:txBody>
          <a:bodyPr>
            <a:normAutofit/>
          </a:bodyPr>
          <a:lstStyle/>
          <a:p>
            <a:pPr marL="227965" indent="-227965"/>
            <a:r>
              <a:rPr lang="en-US" sz="2800" dirty="0"/>
              <a:t>What can you do if a concerned student or faculty member reaches out to you about a student who may be at CHR-P or experiencing symptoms of early psychosis?</a:t>
            </a:r>
          </a:p>
          <a:p>
            <a:pPr marL="685165" lvl="1" indent="-227965">
              <a:buFont typeface="Courier New" panose="020B0604020202020204" pitchFamily="34" charset="0"/>
              <a:buChar char="o"/>
            </a:pPr>
            <a:r>
              <a:rPr lang="en-US" sz="2600" dirty="0"/>
              <a:t>What can you do if a concerned parent contacts you?</a:t>
            </a:r>
          </a:p>
          <a:p>
            <a:pPr marL="227965" indent="-227965"/>
            <a:r>
              <a:rPr lang="en-US" sz="2800" dirty="0"/>
              <a:t>Even when clinically indicated, many students may decline additional assessment or services.</a:t>
            </a:r>
            <a:r>
              <a:rPr lang="en-US" sz="2800" baseline="30000" dirty="0"/>
              <a:t>20</a:t>
            </a:r>
            <a:r>
              <a:rPr lang="en-US" sz="2800" dirty="0"/>
              <a:t> </a:t>
            </a:r>
          </a:p>
          <a:p>
            <a:pPr marL="685165" lvl="1" indent="-227965">
              <a:buFont typeface="Courier New" panose="020B0604020202020204" pitchFamily="34" charset="0"/>
              <a:buChar char="o"/>
            </a:pPr>
            <a:r>
              <a:rPr lang="en-US" sz="2600" dirty="0"/>
              <a:t>What might increase the likelihood that a student agrees to engage in some level of care?</a:t>
            </a:r>
            <a:endParaRPr lang="en-US" sz="2600"/>
          </a:p>
        </p:txBody>
      </p:sp>
    </p:spTree>
    <p:extLst>
      <p:ext uri="{BB962C8B-B14F-4D97-AF65-F5344CB8AC3E}">
        <p14:creationId xmlns:p14="http://schemas.microsoft.com/office/powerpoint/2010/main" val="149806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0A41-DDC7-DE46-9F6A-4054ED11CC94}"/>
              </a:ext>
            </a:extLst>
          </p:cNvPr>
          <p:cNvSpPr>
            <a:spLocks noGrp="1"/>
          </p:cNvSpPr>
          <p:nvPr>
            <p:ph type="title"/>
          </p:nvPr>
        </p:nvSpPr>
        <p:spPr/>
        <p:txBody>
          <a:bodyPr/>
          <a:lstStyle/>
          <a:p>
            <a:r>
              <a:rPr lang="en-US"/>
              <a:t>B</a:t>
            </a:r>
            <a:r>
              <a:rPr lang="en-US" sz="2133"/>
              <a:t>e</a:t>
            </a:r>
            <a:r>
              <a:rPr lang="en-US"/>
              <a:t>st center &amp; CHR-P </a:t>
            </a:r>
            <a:endParaRPr lang="en-US">
              <a:solidFill>
                <a:srgbClr val="0070C0"/>
              </a:solidFill>
            </a:endParaRPr>
          </a:p>
        </p:txBody>
      </p:sp>
      <p:sp>
        <p:nvSpPr>
          <p:cNvPr id="3" name="Content Placeholder 2">
            <a:extLst>
              <a:ext uri="{FF2B5EF4-FFF2-40B4-BE49-F238E27FC236}">
                <a16:creationId xmlns:a16="http://schemas.microsoft.com/office/drawing/2014/main" id="{5F7ADE45-32C3-A548-9077-788E8A23E697}"/>
              </a:ext>
            </a:extLst>
          </p:cNvPr>
          <p:cNvSpPr>
            <a:spLocks noGrp="1"/>
          </p:cNvSpPr>
          <p:nvPr>
            <p:ph idx="1"/>
          </p:nvPr>
        </p:nvSpPr>
        <p:spPr>
          <a:xfrm>
            <a:off x="1451581" y="1855313"/>
            <a:ext cx="10017695" cy="3731348"/>
          </a:xfrm>
        </p:spPr>
        <p:txBody>
          <a:bodyPr>
            <a:normAutofit/>
          </a:bodyPr>
          <a:lstStyle/>
          <a:p>
            <a:pPr marL="227965" indent="-227965"/>
            <a:r>
              <a:rPr lang="en-US" sz="2100">
                <a:solidFill>
                  <a:schemeClr val="bg2">
                    <a:lumMod val="10000"/>
                  </a:schemeClr>
                </a:solidFill>
              </a:rPr>
              <a:t>Substance Abuse and Mental Health Services Administration (SAMHSA) Clinical High Risk for Psychosis (CHR-P) </a:t>
            </a:r>
          </a:p>
          <a:p>
            <a:pPr marL="685165" lvl="1" indent="-227965">
              <a:buFont typeface="Courier New,monospace" panose="020B0604020202020204" pitchFamily="34" charset="0"/>
              <a:buChar char="o"/>
            </a:pPr>
            <a:r>
              <a:rPr lang="en-US" sz="2100">
                <a:solidFill>
                  <a:schemeClr val="bg2">
                    <a:lumMod val="10000"/>
                  </a:schemeClr>
                </a:solidFill>
                <a:ea typeface="+mn-lt"/>
                <a:cs typeface="+mn-lt"/>
              </a:rPr>
              <a:t>4-year grant to support starting specialty clinics for identification and treatment of CHR-P </a:t>
            </a:r>
          </a:p>
          <a:p>
            <a:pPr marL="685165" lvl="1" indent="-227965">
              <a:buFont typeface="Courier New" panose="020B0604020202020204" pitchFamily="34" charset="0"/>
              <a:buChar char="o"/>
            </a:pPr>
            <a:r>
              <a:rPr lang="en-US" sz="2100" err="1">
                <a:solidFill>
                  <a:schemeClr val="bg2">
                    <a:lumMod val="10000"/>
                  </a:schemeClr>
                </a:solidFill>
                <a:ea typeface="+mn-lt"/>
                <a:cs typeface="+mn-lt"/>
              </a:rPr>
              <a:t>BeST</a:t>
            </a:r>
            <a:r>
              <a:rPr lang="en-US" sz="2100">
                <a:solidFill>
                  <a:schemeClr val="bg2">
                    <a:lumMod val="10000"/>
                  </a:schemeClr>
                </a:solidFill>
                <a:ea typeface="+mn-lt"/>
                <a:cs typeface="+mn-lt"/>
              </a:rPr>
              <a:t> Center provided TA to a Wave 1 (2018) grantee</a:t>
            </a:r>
          </a:p>
          <a:p>
            <a:pPr marL="1142365" lvl="2" indent="-227965"/>
            <a:r>
              <a:rPr lang="en-US" sz="2133">
                <a:solidFill>
                  <a:schemeClr val="tx1">
                    <a:lumMod val="50000"/>
                  </a:schemeClr>
                </a:solidFill>
                <a:ea typeface="+mn-lt"/>
                <a:cs typeface="+mn-lt"/>
              </a:rPr>
              <a:t>1 of 21 national sites</a:t>
            </a:r>
            <a:endParaRPr lang="en-US" sz="2133">
              <a:solidFill>
                <a:schemeClr val="tx1">
                  <a:lumMod val="50000"/>
                </a:schemeClr>
              </a:solidFill>
            </a:endParaRPr>
          </a:p>
          <a:p>
            <a:pPr marL="1142365" lvl="2" indent="-227965"/>
            <a:r>
              <a:rPr lang="en-US" sz="2133">
                <a:solidFill>
                  <a:schemeClr val="tx1">
                    <a:lumMod val="50000"/>
                  </a:schemeClr>
                </a:solidFill>
              </a:rPr>
              <a:t>Grantee is a community mental health agency located in an urban setting</a:t>
            </a:r>
          </a:p>
          <a:p>
            <a:pPr marL="1142365" lvl="2" indent="-227965"/>
            <a:r>
              <a:rPr lang="en-US" sz="2133">
                <a:solidFill>
                  <a:schemeClr val="tx1">
                    <a:lumMod val="50000"/>
                  </a:schemeClr>
                </a:solidFill>
              </a:rPr>
              <a:t>Agency has provided first episode psychosis programming for nearly 15 years</a:t>
            </a:r>
          </a:p>
        </p:txBody>
      </p:sp>
    </p:spTree>
    <p:extLst>
      <p:ext uri="{BB962C8B-B14F-4D97-AF65-F5344CB8AC3E}">
        <p14:creationId xmlns:p14="http://schemas.microsoft.com/office/powerpoint/2010/main" val="1506127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7937-EFB0-5215-568D-58565D138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D8222-9A9D-CEB0-BFB2-B8C36FCE9B94}"/>
              </a:ext>
            </a:extLst>
          </p:cNvPr>
          <p:cNvSpPr>
            <a:spLocks noGrp="1"/>
          </p:cNvSpPr>
          <p:nvPr>
            <p:ph type="title"/>
          </p:nvPr>
        </p:nvSpPr>
        <p:spPr>
          <a:xfrm>
            <a:off x="1451580" y="649537"/>
            <a:ext cx="9603275" cy="1049235"/>
          </a:xfrm>
        </p:spPr>
        <p:txBody>
          <a:bodyPr/>
          <a:lstStyle/>
          <a:p>
            <a:r>
              <a:rPr lang="en-US" dirty="0"/>
              <a:t>Considerations and potential Challenges </a:t>
            </a:r>
          </a:p>
        </p:txBody>
      </p:sp>
      <p:sp>
        <p:nvSpPr>
          <p:cNvPr id="3" name="Content Placeholder 2">
            <a:extLst>
              <a:ext uri="{FF2B5EF4-FFF2-40B4-BE49-F238E27FC236}">
                <a16:creationId xmlns:a16="http://schemas.microsoft.com/office/drawing/2014/main" id="{D26B6EE9-ECE0-5615-21AA-3943AC19A1B5}"/>
              </a:ext>
            </a:extLst>
          </p:cNvPr>
          <p:cNvSpPr>
            <a:spLocks noGrp="1"/>
          </p:cNvSpPr>
          <p:nvPr>
            <p:ph idx="1"/>
          </p:nvPr>
        </p:nvSpPr>
        <p:spPr>
          <a:xfrm>
            <a:off x="1451581" y="1499604"/>
            <a:ext cx="10337401" cy="4956096"/>
          </a:xfrm>
        </p:spPr>
        <p:txBody>
          <a:bodyPr vert="horz" lIns="91440" tIns="45720" rIns="91440" bIns="45720" rtlCol="0" anchor="t">
            <a:noAutofit/>
          </a:bodyPr>
          <a:lstStyle/>
          <a:p>
            <a:pPr marL="227965" indent="-227965"/>
            <a:r>
              <a:rPr lang="en-US" sz="2800" dirty="0"/>
              <a:t>What can you do if no one in your local community specializes in CHR-P services?</a:t>
            </a:r>
          </a:p>
          <a:p>
            <a:pPr marL="685165" lvl="1" indent="-227965">
              <a:buFont typeface="Courier New" panose="020B0604020202020204" pitchFamily="34" charset="0"/>
              <a:buChar char="o"/>
            </a:pPr>
            <a:r>
              <a:rPr lang="en-US" sz="2200" dirty="0"/>
              <a:t>This may very well be the case, as CHR-P programs aren't widely available yet </a:t>
            </a:r>
          </a:p>
          <a:p>
            <a:pPr marL="685165" lvl="1" indent="-227965">
              <a:buFont typeface="Courier New" panose="020B0604020202020204" pitchFamily="34" charset="0"/>
              <a:buChar char="o"/>
            </a:pPr>
            <a:r>
              <a:rPr lang="en-US" sz="2200" dirty="0"/>
              <a:t>Refer to an agency/organization who works with individuals with psychosis. Look for Coordinated Specialty Care for First Episode Psychosis services near you: </a:t>
            </a:r>
            <a:br>
              <a:rPr lang="en-US" sz="2200" dirty="0"/>
            </a:br>
            <a:r>
              <a:rPr lang="en-US" sz="2200" dirty="0">
                <a:ea typeface="+mn-lt"/>
                <a:cs typeface="+mn-lt"/>
                <a:hlinkClick r:id="rId2"/>
              </a:rPr>
              <a:t>https://mha.ohio.gov/get-help/treatment-services/coordinated-specialty-care-for-first-episode-psychosis/providers-by-county/providers-by-county</a:t>
            </a:r>
            <a:endParaRPr lang="en-US" sz="2200">
              <a:ea typeface="+mn-lt"/>
              <a:cs typeface="+mn-lt"/>
            </a:endParaRPr>
          </a:p>
          <a:p>
            <a:pPr marL="1142365" lvl="2" indent="-227965">
              <a:buFont typeface="Wingdings" panose="020B0604020202020204" pitchFamily="34" charset="0"/>
              <a:buChar char="§"/>
            </a:pPr>
            <a:r>
              <a:rPr lang="en-US" sz="2200" dirty="0"/>
              <a:t>Offer to call with them (or practice what to say)</a:t>
            </a:r>
          </a:p>
          <a:p>
            <a:pPr marL="1142365" lvl="2" indent="-227965">
              <a:buFont typeface="Wingdings" panose="020B0604020202020204" pitchFamily="34" charset="0"/>
              <a:buChar char="§"/>
            </a:pPr>
            <a:r>
              <a:rPr lang="en-US" sz="2200" dirty="0"/>
              <a:t>Speak with the CSC for FEP team leader (generically or with permission)</a:t>
            </a:r>
          </a:p>
        </p:txBody>
      </p:sp>
      <p:pic>
        <p:nvPicPr>
          <p:cNvPr id="6" name="Picture 5" descr="A qr code with a black cat&#10;&#10;AI-generated content may be incorrect.">
            <a:extLst>
              <a:ext uri="{FF2B5EF4-FFF2-40B4-BE49-F238E27FC236}">
                <a16:creationId xmlns:a16="http://schemas.microsoft.com/office/drawing/2014/main" id="{3A45B1A7-433E-B23A-0128-7029AB665E54}"/>
              </a:ext>
            </a:extLst>
          </p:cNvPr>
          <p:cNvPicPr>
            <a:picLocks noChangeAspect="1"/>
          </p:cNvPicPr>
          <p:nvPr/>
        </p:nvPicPr>
        <p:blipFill>
          <a:blip r:embed="rId3"/>
          <a:stretch>
            <a:fillRect/>
          </a:stretch>
        </p:blipFill>
        <p:spPr>
          <a:xfrm>
            <a:off x="595473" y="3628864"/>
            <a:ext cx="1495425" cy="1485900"/>
          </a:xfrm>
          <a:prstGeom prst="rect">
            <a:avLst/>
          </a:prstGeom>
        </p:spPr>
      </p:pic>
    </p:spTree>
    <p:extLst>
      <p:ext uri="{BB962C8B-B14F-4D97-AF65-F5344CB8AC3E}">
        <p14:creationId xmlns:p14="http://schemas.microsoft.com/office/powerpoint/2010/main" val="2050960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F6E2E-EB18-E65E-A04E-FA9A2C372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8434A-E787-0F85-EFD2-95EAB1FB838A}"/>
              </a:ext>
            </a:extLst>
          </p:cNvPr>
          <p:cNvSpPr>
            <a:spLocks noGrp="1"/>
          </p:cNvSpPr>
          <p:nvPr>
            <p:ph type="title"/>
          </p:nvPr>
        </p:nvSpPr>
        <p:spPr>
          <a:xfrm>
            <a:off x="1451580" y="333235"/>
            <a:ext cx="9603275" cy="1049235"/>
          </a:xfrm>
        </p:spPr>
        <p:txBody>
          <a:bodyPr/>
          <a:lstStyle/>
          <a:p>
            <a:r>
              <a:rPr lang="en-US" dirty="0"/>
              <a:t>Considerations and potential challenges</a:t>
            </a:r>
          </a:p>
        </p:txBody>
      </p:sp>
      <p:sp>
        <p:nvSpPr>
          <p:cNvPr id="3" name="Content Placeholder 2">
            <a:extLst>
              <a:ext uri="{FF2B5EF4-FFF2-40B4-BE49-F238E27FC236}">
                <a16:creationId xmlns:a16="http://schemas.microsoft.com/office/drawing/2014/main" id="{45C006C1-867F-707D-4CA8-7CDF1CC59224}"/>
              </a:ext>
            </a:extLst>
          </p:cNvPr>
          <p:cNvSpPr>
            <a:spLocks noGrp="1"/>
          </p:cNvSpPr>
          <p:nvPr>
            <p:ph idx="1"/>
          </p:nvPr>
        </p:nvSpPr>
        <p:spPr>
          <a:xfrm>
            <a:off x="1451580" y="1154548"/>
            <a:ext cx="10733144" cy="4941718"/>
          </a:xfrm>
        </p:spPr>
        <p:txBody>
          <a:bodyPr>
            <a:normAutofit lnSpcReduction="10000"/>
          </a:bodyPr>
          <a:lstStyle/>
          <a:p>
            <a:pPr marL="227965" indent="-227965"/>
            <a:r>
              <a:rPr lang="en-US" sz="2800" dirty="0"/>
              <a:t>What can you do if no one in your local community specializes in CHR-P services?</a:t>
            </a:r>
            <a:endParaRPr lang="en-US" sz="2800" b="1" dirty="0"/>
          </a:p>
          <a:p>
            <a:pPr marL="685165" lvl="1" indent="-227965">
              <a:buFont typeface="Courier New" panose="020B0604020202020204" pitchFamily="34" charset="0"/>
              <a:buChar char="o"/>
            </a:pPr>
            <a:r>
              <a:rPr lang="en-US" sz="2400" b="1" dirty="0"/>
              <a:t>ADVOCATE!</a:t>
            </a:r>
            <a:endParaRPr lang="en-US" sz="2400" dirty="0"/>
          </a:p>
          <a:p>
            <a:pPr marL="1142365" lvl="2" indent="-227965">
              <a:buFont typeface="Wingdings" panose="020B0604020202020204" pitchFamily="34" charset="0"/>
              <a:buChar char="§"/>
            </a:pPr>
            <a:r>
              <a:rPr lang="en-US" sz="2200" dirty="0"/>
              <a:t>The more individuals identified, the more referrals.</a:t>
            </a:r>
          </a:p>
          <a:p>
            <a:pPr marL="1142365" lvl="2" indent="-227965">
              <a:buFont typeface="Wingdings" panose="020B0604020202020204" pitchFamily="34" charset="0"/>
              <a:buChar char="§"/>
            </a:pPr>
            <a:r>
              <a:rPr lang="en-US" sz="2200" dirty="0"/>
              <a:t>The more referrals, the higher the demand.</a:t>
            </a:r>
          </a:p>
          <a:p>
            <a:pPr marL="1142365" lvl="2" indent="-227965">
              <a:buFont typeface="Wingdings" panose="020B0604020202020204" pitchFamily="34" charset="0"/>
              <a:buChar char="§"/>
            </a:pPr>
            <a:r>
              <a:rPr lang="en-US" sz="2200" dirty="0"/>
              <a:t>Demand drives the MH system's response.</a:t>
            </a:r>
          </a:p>
          <a:p>
            <a:pPr marL="1142365" lvl="2" indent="-227965">
              <a:buFont typeface="Wingdings" panose="020B0604020202020204" pitchFamily="34" charset="0"/>
              <a:buChar char="§"/>
            </a:pPr>
            <a:r>
              <a:rPr lang="en-US" sz="2200" dirty="0"/>
              <a:t>Reach out to your local MH Board, NAMI Ohio, local NAMI chapter, MH agencies – and encourage/request more readily available CHR-P and early psychosis services</a:t>
            </a:r>
          </a:p>
          <a:p>
            <a:pPr marL="685165" lvl="1" indent="-227965">
              <a:buFont typeface="Courier New" panose="020B0604020202020204" pitchFamily="34" charset="0"/>
              <a:buChar char="o"/>
            </a:pPr>
            <a:r>
              <a:rPr lang="en-US" sz="2400" dirty="0"/>
              <a:t>Continue to provide supportive services and treatment until connected with external services</a:t>
            </a:r>
            <a:endParaRPr lang="en-US" sz="2400"/>
          </a:p>
          <a:p>
            <a:pPr marL="227965" indent="-227965"/>
            <a:endParaRPr lang="en-US" sz="1800">
              <a:highlight>
                <a:srgbClr val="FFFF00"/>
              </a:highlight>
            </a:endParaRPr>
          </a:p>
        </p:txBody>
      </p:sp>
    </p:spTree>
    <p:extLst>
      <p:ext uri="{BB962C8B-B14F-4D97-AF65-F5344CB8AC3E}">
        <p14:creationId xmlns:p14="http://schemas.microsoft.com/office/powerpoint/2010/main" val="2372959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20A25-98A2-F5C8-7184-4BBE95D61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EF2E5-A001-B781-4517-C89872D5C26C}"/>
              </a:ext>
            </a:extLst>
          </p:cNvPr>
          <p:cNvSpPr>
            <a:spLocks noGrp="1"/>
          </p:cNvSpPr>
          <p:nvPr>
            <p:ph type="title"/>
          </p:nvPr>
        </p:nvSpPr>
        <p:spPr>
          <a:xfrm>
            <a:off x="1451580" y="467761"/>
            <a:ext cx="9603275" cy="1049235"/>
          </a:xfrm>
        </p:spPr>
        <p:txBody>
          <a:bodyPr/>
          <a:lstStyle/>
          <a:p>
            <a:r>
              <a:rPr lang="en-US"/>
              <a:t>Resources for staff and administrators</a:t>
            </a:r>
          </a:p>
        </p:txBody>
      </p:sp>
      <p:sp>
        <p:nvSpPr>
          <p:cNvPr id="3" name="Content Placeholder 2">
            <a:extLst>
              <a:ext uri="{FF2B5EF4-FFF2-40B4-BE49-F238E27FC236}">
                <a16:creationId xmlns:a16="http://schemas.microsoft.com/office/drawing/2014/main" id="{B05B6A42-A1AB-97FE-4212-2B21E4B74C1A}"/>
              </a:ext>
            </a:extLst>
          </p:cNvPr>
          <p:cNvSpPr>
            <a:spLocks noGrp="1"/>
          </p:cNvSpPr>
          <p:nvPr>
            <p:ph idx="1"/>
          </p:nvPr>
        </p:nvSpPr>
        <p:spPr>
          <a:xfrm>
            <a:off x="1446907" y="1469392"/>
            <a:ext cx="10571230" cy="4674485"/>
          </a:xfrm>
        </p:spPr>
        <p:txBody>
          <a:bodyPr vert="horz" lIns="91440" tIns="45720" rIns="91440" bIns="45720" rtlCol="0" anchor="t">
            <a:noAutofit/>
          </a:bodyPr>
          <a:lstStyle/>
          <a:p>
            <a:pPr marL="227965" indent="-227965"/>
            <a:r>
              <a:rPr lang="en-US" sz="3200" dirty="0">
                <a:ea typeface="+mn-lt"/>
                <a:cs typeface="+mn-lt"/>
              </a:rPr>
              <a:t>Supporting students' success:</a:t>
            </a:r>
            <a:endParaRPr lang="en-US" dirty="0">
              <a:ea typeface="+mn-lt"/>
              <a:cs typeface="+mn-lt"/>
            </a:endParaRPr>
          </a:p>
          <a:p>
            <a:pPr marL="685165" lvl="1" indent="-227965">
              <a:buFont typeface="Courier New,monospace" panose="020B0604020202020204" pitchFamily="34" charset="0"/>
              <a:buChar char="o"/>
            </a:pPr>
            <a:r>
              <a:rPr lang="en-US" sz="2100" dirty="0">
                <a:ea typeface="+mn-lt"/>
                <a:cs typeface="+mn-lt"/>
                <a:hlinkClick r:id="rId2"/>
              </a:rPr>
              <a:t>https://www.nri-inc.org/media/1552/nri_back_to_school_toolkit_staff_administrator.pdf</a:t>
            </a:r>
            <a:endParaRPr lang="en-US" sz="2100">
              <a:ea typeface="+mn-lt"/>
              <a:cs typeface="+mn-lt"/>
            </a:endParaRPr>
          </a:p>
          <a:p>
            <a:pPr marL="685165" lvl="1" indent="-227965">
              <a:buFont typeface="Courier New,monospace" panose="020B0604020202020204" pitchFamily="34" charset="0"/>
              <a:buChar char="o"/>
            </a:pPr>
            <a:r>
              <a:rPr lang="en-US" sz="2000" dirty="0">
                <a:ea typeface="+mn-lt"/>
                <a:cs typeface="+mn-lt"/>
                <a:hlinkClick r:id="rId3"/>
              </a:rPr>
              <a:t>https://www.nri-inc.org/media/1576/nri_supporting_student_success_higher_education.pdf</a:t>
            </a:r>
            <a:endParaRPr lang="en-US" sz="2000" dirty="0"/>
          </a:p>
          <a:p>
            <a:pPr marL="227965" indent="-227965"/>
            <a:r>
              <a:rPr lang="en-US" sz="3200" dirty="0">
                <a:ea typeface="+mn-lt"/>
                <a:cs typeface="+mn-lt"/>
              </a:rPr>
              <a:t>National Alliance on Mental Illness (NAMI)</a:t>
            </a:r>
          </a:p>
          <a:p>
            <a:pPr marL="685165" lvl="1" indent="-227965">
              <a:buFont typeface="Courier New,monospace" panose="020B0604020202020204" pitchFamily="34" charset="0"/>
              <a:buChar char="o"/>
            </a:pPr>
            <a:r>
              <a:rPr lang="en-US" sz="2800" dirty="0">
                <a:ea typeface="+mn-lt"/>
                <a:cs typeface="+mn-lt"/>
              </a:rPr>
              <a:t>College guide – for educators</a:t>
            </a:r>
            <a:r>
              <a:rPr lang="en-US" sz="2100" dirty="0">
                <a:ea typeface="+mn-lt"/>
                <a:cs typeface="+mn-lt"/>
              </a:rPr>
              <a:t>:</a:t>
            </a:r>
            <a:r>
              <a:rPr lang="en-US" sz="2400" dirty="0">
                <a:ea typeface="+mn-lt"/>
                <a:cs typeface="+mn-lt"/>
              </a:rPr>
              <a:t> </a:t>
            </a:r>
            <a:r>
              <a:rPr lang="en-US" sz="2400" dirty="0">
                <a:ea typeface="+mn-lt"/>
                <a:cs typeface="+mn-lt"/>
                <a:hlinkClick r:id="rId4"/>
              </a:rPr>
              <a:t>https://collegeguide.nami.org</a:t>
            </a:r>
            <a:r>
              <a:rPr lang="en-US" sz="2400" dirty="0">
                <a:ea typeface="+mn-lt"/>
                <a:cs typeface="+mn-lt"/>
              </a:rPr>
              <a:t> </a:t>
            </a:r>
          </a:p>
          <a:p>
            <a:pPr marL="227965" indent="-227965"/>
            <a:r>
              <a:rPr lang="en-US" sz="3200"/>
              <a:t>Strong365:</a:t>
            </a:r>
            <a:r>
              <a:rPr lang="en-US" sz="3200" dirty="0"/>
              <a:t> </a:t>
            </a:r>
            <a:r>
              <a:rPr lang="en-US" sz="2400" dirty="0">
                <a:hlinkClick r:id="rId5"/>
              </a:rPr>
              <a:t>https://strong365.org/community/psychosis</a:t>
            </a:r>
            <a:endParaRPr lang="en-US" sz="2400"/>
          </a:p>
          <a:p>
            <a:pPr marL="227965" indent="-227965">
              <a:buFont typeface="Arial" panose="020B0604020202020204" pitchFamily="34" charset="0"/>
              <a:buChar char="•"/>
            </a:pPr>
            <a:endParaRPr lang="en-US" sz="3000" dirty="0"/>
          </a:p>
          <a:p>
            <a:pPr marL="685165" lvl="1" indent="-227965">
              <a:buFont typeface="Arial"/>
              <a:buChar char="•"/>
            </a:pPr>
            <a:endParaRPr lang="en-US" sz="2800" dirty="0"/>
          </a:p>
          <a:p>
            <a:pPr marL="685165" lvl="1" indent="-227965">
              <a:buFont typeface="Courier New,monospace" panose="020B0604020202020204" pitchFamily="34" charset="0"/>
              <a:buChar char="o"/>
            </a:pPr>
            <a:endParaRPr lang="en-US" sz="2400" dirty="0"/>
          </a:p>
          <a:p>
            <a:pPr marL="685165" lvl="1" indent="-227965">
              <a:buFont typeface="Courier New,monospace" panose="020B0604020202020204" pitchFamily="34" charset="0"/>
              <a:buChar char="o"/>
            </a:pPr>
            <a:endParaRPr lang="en-US"/>
          </a:p>
        </p:txBody>
      </p:sp>
    </p:spTree>
    <p:extLst>
      <p:ext uri="{BB962C8B-B14F-4D97-AF65-F5344CB8AC3E}">
        <p14:creationId xmlns:p14="http://schemas.microsoft.com/office/powerpoint/2010/main" val="2055343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95618-EBC6-507B-ADF4-97B311511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13A84-2506-8652-660D-39FABAB85D05}"/>
              </a:ext>
            </a:extLst>
          </p:cNvPr>
          <p:cNvSpPr>
            <a:spLocks noGrp="1"/>
          </p:cNvSpPr>
          <p:nvPr>
            <p:ph type="title"/>
          </p:nvPr>
        </p:nvSpPr>
        <p:spPr>
          <a:xfrm>
            <a:off x="1451580" y="426566"/>
            <a:ext cx="9603275" cy="1049235"/>
          </a:xfrm>
        </p:spPr>
        <p:txBody>
          <a:bodyPr/>
          <a:lstStyle/>
          <a:p>
            <a:r>
              <a:rPr lang="en-US" dirty="0"/>
              <a:t>Resources for clinical staff </a:t>
            </a:r>
          </a:p>
        </p:txBody>
      </p:sp>
      <p:sp>
        <p:nvSpPr>
          <p:cNvPr id="3" name="Content Placeholder 2">
            <a:extLst>
              <a:ext uri="{FF2B5EF4-FFF2-40B4-BE49-F238E27FC236}">
                <a16:creationId xmlns:a16="http://schemas.microsoft.com/office/drawing/2014/main" id="{7174B04B-49E1-6DFE-5677-1A74D7A68DA3}"/>
              </a:ext>
            </a:extLst>
          </p:cNvPr>
          <p:cNvSpPr>
            <a:spLocks noGrp="1"/>
          </p:cNvSpPr>
          <p:nvPr>
            <p:ph idx="1"/>
          </p:nvPr>
        </p:nvSpPr>
        <p:spPr>
          <a:xfrm>
            <a:off x="1446907" y="1368751"/>
            <a:ext cx="10283683" cy="4452245"/>
          </a:xfrm>
        </p:spPr>
        <p:txBody>
          <a:bodyPr vert="horz" lIns="91440" tIns="45720" rIns="91440" bIns="45720" rtlCol="0" anchor="t">
            <a:noAutofit/>
          </a:bodyPr>
          <a:lstStyle/>
          <a:p>
            <a:pPr marL="227965" indent="-227965"/>
            <a:r>
              <a:rPr lang="en-US" sz="3000" dirty="0">
                <a:ea typeface="+mn-lt"/>
                <a:cs typeface="+mn-lt"/>
              </a:rPr>
              <a:t>SAMHSA's National Training and Technical Assistance Center for Early Serious Mental Illness</a:t>
            </a:r>
            <a:endParaRPr lang="en-US" sz="3000" dirty="0"/>
          </a:p>
          <a:p>
            <a:pPr marL="685165" lvl="1" indent="-227965">
              <a:buFont typeface="Courier New" panose="020B0604020202020204" pitchFamily="34" charset="0"/>
              <a:buChar char="o"/>
            </a:pPr>
            <a:r>
              <a:rPr lang="en-US" sz="2800" dirty="0">
                <a:ea typeface="+mn-lt"/>
                <a:cs typeface="+mn-lt"/>
              </a:rPr>
              <a:t>Screening, assessment, resources for individuals and families </a:t>
            </a:r>
            <a:br>
              <a:rPr lang="en-US" sz="2800" dirty="0">
                <a:ea typeface="+mn-lt"/>
                <a:cs typeface="+mn-lt"/>
              </a:rPr>
            </a:br>
            <a:r>
              <a:rPr lang="en-US" sz="2800" dirty="0">
                <a:ea typeface="+mn-lt"/>
                <a:cs typeface="+mn-lt"/>
                <a:hlinkClick r:id="rId2"/>
              </a:rPr>
              <a:t>https://www.samhsa.gov/technical-assistance/esmi-tta/providers/identification-screening-assessment</a:t>
            </a:r>
            <a:r>
              <a:rPr lang="en-US" sz="2800" dirty="0">
                <a:ea typeface="+mn-lt"/>
                <a:cs typeface="+mn-lt"/>
              </a:rPr>
              <a:t> </a:t>
            </a:r>
            <a:endParaRPr lang="en-US" sz="2800"/>
          </a:p>
          <a:p>
            <a:pPr marL="227965" indent="-227965"/>
            <a:endParaRPr lang="en-US" sz="2800" dirty="0"/>
          </a:p>
          <a:p>
            <a:pPr marL="227965" indent="-227965"/>
            <a:endParaRPr lang="en-US" sz="2600"/>
          </a:p>
        </p:txBody>
      </p:sp>
    </p:spTree>
    <p:extLst>
      <p:ext uri="{BB962C8B-B14F-4D97-AF65-F5344CB8AC3E}">
        <p14:creationId xmlns:p14="http://schemas.microsoft.com/office/powerpoint/2010/main" val="2745894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4C18E-FCDD-A080-4CC4-A392C0DAC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DC935-28AC-98C3-753D-5C384242A1D8}"/>
              </a:ext>
            </a:extLst>
          </p:cNvPr>
          <p:cNvSpPr>
            <a:spLocks noGrp="1"/>
          </p:cNvSpPr>
          <p:nvPr>
            <p:ph type="title"/>
          </p:nvPr>
        </p:nvSpPr>
        <p:spPr>
          <a:xfrm>
            <a:off x="1451580" y="430709"/>
            <a:ext cx="9603275" cy="1049235"/>
          </a:xfrm>
        </p:spPr>
        <p:txBody>
          <a:bodyPr/>
          <a:lstStyle/>
          <a:p>
            <a:r>
              <a:rPr lang="en-US" dirty="0"/>
              <a:t>Resources for </a:t>
            </a:r>
            <a:r>
              <a:rPr lang="en-US" dirty="0" err="1"/>
              <a:t>clinicial</a:t>
            </a:r>
            <a:r>
              <a:rPr lang="en-US" dirty="0"/>
              <a:t> staff: </a:t>
            </a:r>
            <a:br>
              <a:rPr lang="en-US" dirty="0"/>
            </a:br>
            <a:r>
              <a:rPr lang="en-US" sz="2800" dirty="0"/>
              <a:t>Screening tools</a:t>
            </a:r>
            <a:endParaRPr lang="en-US" sz="2800" dirty="0">
              <a:highlight>
                <a:srgbClr val="FFFF00"/>
              </a:highlight>
            </a:endParaRPr>
          </a:p>
        </p:txBody>
      </p:sp>
      <p:sp>
        <p:nvSpPr>
          <p:cNvPr id="3" name="Content Placeholder 2">
            <a:extLst>
              <a:ext uri="{FF2B5EF4-FFF2-40B4-BE49-F238E27FC236}">
                <a16:creationId xmlns:a16="http://schemas.microsoft.com/office/drawing/2014/main" id="{E0142B96-5ABD-7F05-6B7E-98C009683038}"/>
              </a:ext>
            </a:extLst>
          </p:cNvPr>
          <p:cNvSpPr>
            <a:spLocks noGrp="1"/>
          </p:cNvSpPr>
          <p:nvPr>
            <p:ph idx="1"/>
          </p:nvPr>
        </p:nvSpPr>
        <p:spPr>
          <a:xfrm>
            <a:off x="1254511" y="1578764"/>
            <a:ext cx="10781474" cy="4298876"/>
          </a:xfrm>
        </p:spPr>
        <p:txBody>
          <a:bodyPr vert="horz" lIns="91440" tIns="45720" rIns="91440" bIns="45720" rtlCol="0" anchor="t">
            <a:noAutofit/>
          </a:bodyPr>
          <a:lstStyle/>
          <a:p>
            <a:pPr marL="227965" indent="-227965"/>
            <a:r>
              <a:rPr lang="en-US" b="1" dirty="0">
                <a:solidFill>
                  <a:srgbClr val="393A39"/>
                </a:solidFill>
                <a:ea typeface="Source Sans Pro"/>
              </a:rPr>
              <a:t>PRIME Screen </a:t>
            </a:r>
            <a:r>
              <a:rPr lang="en-US" dirty="0">
                <a:solidFill>
                  <a:srgbClr val="393A39"/>
                </a:solidFill>
                <a:ea typeface="Source Sans Pro"/>
              </a:rPr>
              <a:t>– Revised: 12 items, self-report</a:t>
            </a:r>
            <a:r>
              <a:rPr lang="en-US" baseline="30000" dirty="0">
                <a:solidFill>
                  <a:srgbClr val="393A39"/>
                </a:solidFill>
                <a:ea typeface="Source Sans Pro"/>
              </a:rPr>
              <a:t>18 </a:t>
            </a:r>
            <a:br>
              <a:rPr lang="en-US" baseline="30000" dirty="0">
                <a:highlight>
                  <a:srgbClr val="FFFF00"/>
                </a:highlight>
                <a:ea typeface="Source Sans Pro"/>
              </a:rPr>
            </a:br>
            <a:r>
              <a:rPr lang="en-US" dirty="0">
                <a:ea typeface="+mn-lt"/>
                <a:cs typeface="+mn-lt"/>
                <a:hlinkClick r:id="rId3"/>
              </a:rPr>
              <a:t>https://www.psychosisscreening.org/uploads/1/2/3/9/123971055/prime_screen--revised.pdf</a:t>
            </a:r>
            <a:endParaRPr lang="en-US" dirty="0">
              <a:solidFill>
                <a:srgbClr val="393A39"/>
              </a:solidFill>
              <a:ea typeface="Source Sans Pro"/>
            </a:endParaRPr>
          </a:p>
          <a:p>
            <a:pPr marL="227965" indent="-227965"/>
            <a:r>
              <a:rPr lang="en-US" b="1" dirty="0">
                <a:solidFill>
                  <a:srgbClr val="393A39"/>
                </a:solidFill>
                <a:ea typeface="Source Sans Pro"/>
              </a:rPr>
              <a:t>Prodromal Questionnaire – brief version</a:t>
            </a:r>
            <a:r>
              <a:rPr lang="en-US" dirty="0">
                <a:solidFill>
                  <a:srgbClr val="393A39"/>
                </a:solidFill>
                <a:ea typeface="Source Sans Pro"/>
              </a:rPr>
              <a:t> (PQ-B): 21 item, self-report</a:t>
            </a:r>
            <a:r>
              <a:rPr lang="en-US" baseline="30000" dirty="0">
                <a:solidFill>
                  <a:srgbClr val="393A39"/>
                </a:solidFill>
                <a:ea typeface="Source Sans Pro"/>
              </a:rPr>
              <a:t>3</a:t>
            </a:r>
            <a:br>
              <a:rPr lang="en-US" baseline="30000" dirty="0">
                <a:ea typeface="Source Sans Pro"/>
              </a:rPr>
            </a:br>
            <a:r>
              <a:rPr lang="en-US" sz="1800" dirty="0">
                <a:solidFill>
                  <a:schemeClr val="tx1">
                    <a:lumMod val="49000"/>
                  </a:schemeClr>
                </a:solidFill>
                <a:ea typeface="+mn-lt"/>
                <a:cs typeface="+mn-lt"/>
              </a:rPr>
              <a:t>For instrument:</a:t>
            </a:r>
            <a:r>
              <a:rPr lang="en-US" sz="1800" dirty="0">
                <a:ea typeface="+mn-lt"/>
                <a:cs typeface="+mn-lt"/>
              </a:rPr>
              <a:t> </a:t>
            </a:r>
            <a:r>
              <a:rPr lang="en-US" sz="1600" dirty="0">
                <a:ea typeface="+mn-lt"/>
                <a:cs typeface="+mn-lt"/>
                <a:hlinkClick r:id="rId4"/>
              </a:rPr>
              <a:t>https://view.officeapps.live.com/op/view.aspx?src=https%3A%2F%2Floewylab.ucsf.edu%2Fsites%2Fg%2Ffiles%2Ftkssra7031%2Ff%2Fwysiwyg%2FPQ-B%2520English.docx&amp;wdOrigin=BROWSELINK</a:t>
            </a:r>
            <a:br>
              <a:rPr lang="en-US" sz="1800" dirty="0">
                <a:ea typeface="+mn-lt"/>
                <a:cs typeface="+mn-lt"/>
              </a:rPr>
            </a:br>
            <a:r>
              <a:rPr lang="en-US" sz="1800" dirty="0">
                <a:solidFill>
                  <a:schemeClr val="tx1">
                    <a:lumMod val="49000"/>
                  </a:schemeClr>
                </a:solidFill>
                <a:ea typeface="+mn-lt"/>
                <a:cs typeface="+mn-lt"/>
              </a:rPr>
              <a:t>For scoring and instructions:</a:t>
            </a:r>
            <a:r>
              <a:rPr lang="en-US" sz="1600" dirty="0">
                <a:ea typeface="+mn-lt"/>
                <a:cs typeface="+mn-lt"/>
              </a:rPr>
              <a:t> </a:t>
            </a:r>
            <a:r>
              <a:rPr lang="en-US" sz="1600" dirty="0">
                <a:ea typeface="+mn-lt"/>
                <a:cs typeface="+mn-lt"/>
                <a:hlinkClick r:id="rId5"/>
              </a:rPr>
              <a:t>https://easacommunity.org/wp-content/uploads/2023/09/PQ-B_InstructionsforOutreach.pdf</a:t>
            </a:r>
            <a:r>
              <a:rPr lang="en-US" sz="1800" dirty="0">
                <a:ea typeface="+mn-lt"/>
                <a:cs typeface="+mn-lt"/>
              </a:rPr>
              <a:t> </a:t>
            </a:r>
            <a:endParaRPr lang="en-US" sz="1800" dirty="0">
              <a:ea typeface="Source Sans Pro"/>
            </a:endParaRPr>
          </a:p>
          <a:p>
            <a:pPr marL="227965" indent="-227965"/>
            <a:r>
              <a:rPr lang="en-US" b="1" dirty="0">
                <a:solidFill>
                  <a:schemeClr val="bg2">
                    <a:lumMod val="10000"/>
                  </a:schemeClr>
                </a:solidFill>
              </a:rPr>
              <a:t>Washington Early Recognition Center Affectivity and Psychosis</a:t>
            </a:r>
            <a:r>
              <a:rPr lang="en-US" dirty="0">
                <a:solidFill>
                  <a:schemeClr val="bg2">
                    <a:lumMod val="10000"/>
                  </a:schemeClr>
                </a:solidFill>
              </a:rPr>
              <a:t> </a:t>
            </a:r>
            <a:r>
              <a:rPr lang="en-US" sz="1800" dirty="0">
                <a:solidFill>
                  <a:schemeClr val="bg2">
                    <a:lumMod val="10000"/>
                  </a:schemeClr>
                </a:solidFill>
              </a:rPr>
              <a:t>(</a:t>
            </a:r>
            <a:r>
              <a:rPr lang="en-US" dirty="0">
                <a:solidFill>
                  <a:schemeClr val="bg2">
                    <a:lumMod val="10000"/>
                  </a:schemeClr>
                </a:solidFill>
              </a:rPr>
              <a:t>WERCAP) screen: 16 item, self-report used to assess severity of mood and psychotic symptoms and estimated risk for developing bipolar disorder or a psychotic disorder</a:t>
            </a:r>
            <a:r>
              <a:rPr lang="en-US" baseline="30000" dirty="0">
                <a:solidFill>
                  <a:schemeClr val="bg2">
                    <a:lumMod val="10000"/>
                  </a:schemeClr>
                </a:solidFill>
              </a:rPr>
              <a:t>29,30</a:t>
            </a:r>
            <a:r>
              <a:rPr lang="en-US" dirty="0">
                <a:solidFill>
                  <a:srgbClr val="FF0000"/>
                </a:solidFill>
              </a:rPr>
              <a:t> </a:t>
            </a:r>
            <a:br>
              <a:rPr lang="en-US" sz="2100" dirty="0"/>
            </a:br>
            <a:r>
              <a:rPr lang="en-US" sz="1800" dirty="0">
                <a:solidFill>
                  <a:srgbClr val="FF0000"/>
                </a:solidFill>
                <a:hlinkClick r:id="rId6"/>
              </a:rPr>
              <a:t>https://werc.wustl.edu/Content/pdfs/WERCAP%20Screen%202022.pdf</a:t>
            </a:r>
            <a:r>
              <a:rPr lang="en-US" sz="1800" dirty="0">
                <a:solidFill>
                  <a:schemeClr val="bg2">
                    <a:lumMod val="10000"/>
                  </a:schemeClr>
                </a:solidFill>
              </a:rPr>
              <a:t> </a:t>
            </a:r>
          </a:p>
        </p:txBody>
      </p:sp>
    </p:spTree>
    <p:extLst>
      <p:ext uri="{BB962C8B-B14F-4D97-AF65-F5344CB8AC3E}">
        <p14:creationId xmlns:p14="http://schemas.microsoft.com/office/powerpoint/2010/main" val="3563378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5CD2-C4C0-0FB1-A882-7C6A36077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2587B-8A46-5173-EF6C-3FE43CA09D2E}"/>
              </a:ext>
            </a:extLst>
          </p:cNvPr>
          <p:cNvSpPr>
            <a:spLocks noGrp="1"/>
          </p:cNvSpPr>
          <p:nvPr>
            <p:ph type="title"/>
          </p:nvPr>
        </p:nvSpPr>
        <p:spPr>
          <a:xfrm>
            <a:off x="1451580" y="430709"/>
            <a:ext cx="9603275" cy="1049235"/>
          </a:xfrm>
        </p:spPr>
        <p:txBody>
          <a:bodyPr/>
          <a:lstStyle/>
          <a:p>
            <a:r>
              <a:rPr lang="en-US" dirty="0"/>
              <a:t>Resources for clinical staff: </a:t>
            </a:r>
            <a:br>
              <a:rPr lang="en-US" dirty="0"/>
            </a:br>
            <a:r>
              <a:rPr lang="en-US" sz="2800" dirty="0"/>
              <a:t>assessment tools</a:t>
            </a:r>
          </a:p>
        </p:txBody>
      </p:sp>
      <p:sp>
        <p:nvSpPr>
          <p:cNvPr id="3" name="Content Placeholder 2">
            <a:extLst>
              <a:ext uri="{FF2B5EF4-FFF2-40B4-BE49-F238E27FC236}">
                <a16:creationId xmlns:a16="http://schemas.microsoft.com/office/drawing/2014/main" id="{FB2B4C87-9F27-2C31-97FE-49D65978F6CC}"/>
              </a:ext>
            </a:extLst>
          </p:cNvPr>
          <p:cNvSpPr>
            <a:spLocks noGrp="1"/>
          </p:cNvSpPr>
          <p:nvPr>
            <p:ph idx="1"/>
          </p:nvPr>
        </p:nvSpPr>
        <p:spPr>
          <a:xfrm>
            <a:off x="1451580" y="1864514"/>
            <a:ext cx="9993199" cy="4013126"/>
          </a:xfrm>
        </p:spPr>
        <p:txBody>
          <a:bodyPr vert="horz" lIns="91440" tIns="45720" rIns="91440" bIns="45720" rtlCol="0" anchor="t">
            <a:noAutofit/>
          </a:bodyPr>
          <a:lstStyle/>
          <a:p>
            <a:pPr marL="227965" indent="-227965"/>
            <a:r>
              <a:rPr lang="en-US" sz="2400" b="1" dirty="0">
                <a:solidFill>
                  <a:schemeClr val="bg2">
                    <a:lumMod val="10000"/>
                  </a:schemeClr>
                </a:solidFill>
                <a:ea typeface="+mn-lt"/>
                <a:cs typeface="+mn-lt"/>
              </a:rPr>
              <a:t>Mini-Structured Interview for Psychosis-Risk Syndromes</a:t>
            </a:r>
            <a:r>
              <a:rPr lang="en-US" sz="2400" dirty="0">
                <a:solidFill>
                  <a:schemeClr val="bg2">
                    <a:lumMod val="10000"/>
                  </a:schemeClr>
                </a:solidFill>
                <a:ea typeface="+mn-lt"/>
                <a:cs typeface="+mn-lt"/>
              </a:rPr>
              <a:t> (Mini-SIPS): interview, 20-30 minutes</a:t>
            </a:r>
            <a:r>
              <a:rPr lang="en-US" sz="2400" baseline="30000" dirty="0">
                <a:solidFill>
                  <a:schemeClr val="bg2">
                    <a:lumMod val="10000"/>
                  </a:schemeClr>
                </a:solidFill>
                <a:ea typeface="+mn-lt"/>
                <a:cs typeface="+mn-lt"/>
              </a:rPr>
              <a:t>16</a:t>
            </a:r>
            <a:br>
              <a:rPr lang="en-US" sz="2400" baseline="30000" dirty="0">
                <a:ea typeface="+mn-lt"/>
                <a:cs typeface="+mn-lt"/>
              </a:rPr>
            </a:br>
            <a:r>
              <a:rPr lang="en-US" dirty="0">
                <a:solidFill>
                  <a:schemeClr val="bg2">
                    <a:lumMod val="10000"/>
                  </a:schemeClr>
                </a:solidFill>
                <a:ea typeface="+mn-lt"/>
                <a:cs typeface="+mn-lt"/>
              </a:rPr>
              <a:t>For training and instrument: </a:t>
            </a:r>
            <a:r>
              <a:rPr lang="en-US" sz="2400" dirty="0">
                <a:solidFill>
                  <a:srgbClr val="0070C0"/>
                </a:solidFill>
                <a:ea typeface="+mn-lt"/>
                <a:cs typeface="+mn-lt"/>
                <a:hlinkClick r:id="rId2">
                  <a:extLst>
                    <a:ext uri="{A12FA001-AC4F-418D-AE19-62706E023703}">
                      <ahyp:hlinkClr xmlns:ahyp="http://schemas.microsoft.com/office/drawing/2018/hyperlinkcolor" val="tx"/>
                    </a:ext>
                  </a:extLst>
                </a:hlinkClick>
              </a:rPr>
              <a:t>https://campuspress.yale.edu/napls/other-resources/</a:t>
            </a:r>
            <a:r>
              <a:rPr lang="en-US" sz="2400" dirty="0">
                <a:solidFill>
                  <a:srgbClr val="0070C0"/>
                </a:solidFill>
                <a:ea typeface="+mn-lt"/>
                <a:cs typeface="+mn-lt"/>
              </a:rPr>
              <a:t> </a:t>
            </a:r>
            <a:endParaRPr lang="en-US" dirty="0">
              <a:solidFill>
                <a:schemeClr val="bg2">
                  <a:lumMod val="10000"/>
                </a:schemeClr>
              </a:solidFill>
              <a:ea typeface="+mn-lt"/>
              <a:cs typeface="+mn-lt"/>
            </a:endParaRPr>
          </a:p>
          <a:p>
            <a:pPr marL="227965" indent="-227965"/>
            <a:r>
              <a:rPr lang="en-US" sz="2400" b="1" dirty="0">
                <a:solidFill>
                  <a:schemeClr val="bg2">
                    <a:lumMod val="10000"/>
                  </a:schemeClr>
                </a:solidFill>
                <a:ea typeface="+mn-lt"/>
                <a:cs typeface="+mn-lt"/>
              </a:rPr>
              <a:t>Comprehensive Assessment </a:t>
            </a:r>
            <a:r>
              <a:rPr lang="en-US" sz="2400" b="1" dirty="0">
                <a:solidFill>
                  <a:schemeClr val="bg2">
                    <a:lumMod val="10000"/>
                  </a:schemeClr>
                </a:solidFill>
                <a:latin typeface="Gill Sans MT"/>
                <a:ea typeface="Source Sans Pro"/>
                <a:cs typeface="+mn-lt"/>
              </a:rPr>
              <a:t>of At-Risk </a:t>
            </a:r>
            <a:r>
              <a:rPr lang="en-US" sz="2400" b="1" dirty="0">
                <a:solidFill>
                  <a:schemeClr val="bg2">
                    <a:lumMod val="10000"/>
                  </a:schemeClr>
                </a:solidFill>
                <a:ea typeface="+mn-lt"/>
                <a:cs typeface="+mn-lt"/>
              </a:rPr>
              <a:t>Mental </a:t>
            </a:r>
            <a:r>
              <a:rPr lang="en-US" sz="2400" b="1" dirty="0">
                <a:solidFill>
                  <a:schemeClr val="bg2">
                    <a:lumMod val="10000"/>
                  </a:schemeClr>
                </a:solidFill>
                <a:latin typeface="Gill Sans MT"/>
                <a:ea typeface="Source Sans Pro"/>
                <a:cs typeface="+mn-lt"/>
              </a:rPr>
              <a:t>States 23</a:t>
            </a:r>
            <a:r>
              <a:rPr lang="en-US" sz="2400" dirty="0">
                <a:solidFill>
                  <a:schemeClr val="bg2">
                    <a:lumMod val="10000"/>
                  </a:schemeClr>
                </a:solidFill>
                <a:latin typeface="Gill Sans MT"/>
                <a:ea typeface="Source Sans Pro"/>
                <a:cs typeface="+mn-lt"/>
              </a:rPr>
              <a:t> (CAARMS 23): semi-structured </a:t>
            </a:r>
            <a:r>
              <a:rPr lang="en-US" sz="2400" dirty="0">
                <a:solidFill>
                  <a:schemeClr val="bg2">
                    <a:lumMod val="10000"/>
                  </a:schemeClr>
                </a:solidFill>
                <a:ea typeface="Source Sans Pro"/>
              </a:rPr>
              <a:t>interview </a:t>
            </a:r>
            <a:r>
              <a:rPr lang="en-US" sz="2400" baseline="30000" dirty="0">
                <a:solidFill>
                  <a:schemeClr val="bg2">
                    <a:lumMod val="10000"/>
                  </a:schemeClr>
                </a:solidFill>
                <a:ea typeface="Source Sans Pro"/>
              </a:rPr>
              <a:t>27</a:t>
            </a:r>
            <a:br>
              <a:rPr lang="en-US" sz="2400" baseline="30000" dirty="0">
                <a:latin typeface="Gill Sans MT"/>
                <a:ea typeface="Source Sans Pro"/>
                <a:cs typeface="+mn-lt"/>
              </a:rPr>
            </a:br>
            <a:r>
              <a:rPr lang="en-US" dirty="0">
                <a:solidFill>
                  <a:schemeClr val="bg2">
                    <a:lumMod val="10000"/>
                  </a:schemeClr>
                </a:solidFill>
                <a:ea typeface="Source Sans Pro"/>
              </a:rPr>
              <a:t>For training, manual, record, and instrument: </a:t>
            </a:r>
            <a:r>
              <a:rPr lang="en-US" dirty="0">
                <a:solidFill>
                  <a:srgbClr val="0070C0"/>
                </a:solidFill>
                <a:ea typeface="Source Sans Pro"/>
                <a:hlinkClick r:id="rId3">
                  <a:extLst>
                    <a:ext uri="{A12FA001-AC4F-418D-AE19-62706E023703}">
                      <ahyp:hlinkClr xmlns:ahyp="http://schemas.microsoft.com/office/drawing/2018/hyperlinkcolor" val="tx"/>
                    </a:ext>
                  </a:extLst>
                </a:hlinkClick>
              </a:rPr>
              <a:t>https://www.orygen.org.au/Training/Resources/Psychosis/Manuals/CAARMS</a:t>
            </a:r>
            <a:r>
              <a:rPr lang="en-US" dirty="0">
                <a:solidFill>
                  <a:schemeClr val="bg2">
                    <a:lumMod val="10000"/>
                  </a:schemeClr>
                </a:solidFill>
                <a:ea typeface="Source Sans Pro"/>
              </a:rPr>
              <a:t> </a:t>
            </a:r>
          </a:p>
          <a:p>
            <a:pPr marL="227965" indent="-227965"/>
            <a:endParaRPr lang="en-US"/>
          </a:p>
          <a:p>
            <a:pPr marL="227965" indent="-227965"/>
            <a:endParaRPr lang="en-US" sz="2100">
              <a:solidFill>
                <a:schemeClr val="bg2">
                  <a:lumMod val="10000"/>
                </a:schemeClr>
              </a:solidFill>
              <a:ea typeface="Source Sans Pro"/>
            </a:endParaRPr>
          </a:p>
          <a:p>
            <a:pPr marL="227965" indent="-227965"/>
            <a:endParaRPr lang="en-US" sz="2100">
              <a:solidFill>
                <a:schemeClr val="bg2">
                  <a:lumMod val="10000"/>
                </a:schemeClr>
              </a:solidFill>
              <a:ea typeface="Source Sans Pro"/>
            </a:endParaRPr>
          </a:p>
          <a:p>
            <a:pPr marL="227965" indent="-227965"/>
            <a:endParaRPr lang="en-US" sz="2100">
              <a:solidFill>
                <a:schemeClr val="bg2">
                  <a:lumMod val="10000"/>
                </a:schemeClr>
              </a:solidFill>
              <a:ea typeface="Source Sans Pro"/>
            </a:endParaRPr>
          </a:p>
          <a:p>
            <a:pPr marL="227965" indent="-227965"/>
            <a:endParaRPr lang="en-US" sz="2100" baseline="30000">
              <a:solidFill>
                <a:schemeClr val="bg2">
                  <a:lumMod val="10000"/>
                </a:schemeClr>
              </a:solidFill>
              <a:ea typeface="Source Sans Pro"/>
            </a:endParaRPr>
          </a:p>
        </p:txBody>
      </p:sp>
    </p:spTree>
    <p:extLst>
      <p:ext uri="{BB962C8B-B14F-4D97-AF65-F5344CB8AC3E}">
        <p14:creationId xmlns:p14="http://schemas.microsoft.com/office/powerpoint/2010/main" val="180024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6A008-40B0-600F-E78B-69C6AA4AE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97EE9-135F-9A89-69A8-CAA7A593F5F7}"/>
              </a:ext>
            </a:extLst>
          </p:cNvPr>
          <p:cNvSpPr>
            <a:spLocks noGrp="1"/>
          </p:cNvSpPr>
          <p:nvPr>
            <p:ph type="title"/>
          </p:nvPr>
        </p:nvSpPr>
        <p:spPr/>
        <p:txBody>
          <a:bodyPr/>
          <a:lstStyle/>
          <a:p>
            <a:r>
              <a:rPr lang="en-US"/>
              <a:t>Resources for colleges and universities</a:t>
            </a:r>
          </a:p>
        </p:txBody>
      </p:sp>
      <p:sp>
        <p:nvSpPr>
          <p:cNvPr id="3" name="Content Placeholder 2">
            <a:extLst>
              <a:ext uri="{FF2B5EF4-FFF2-40B4-BE49-F238E27FC236}">
                <a16:creationId xmlns:a16="http://schemas.microsoft.com/office/drawing/2014/main" id="{59705F47-3EAC-F107-D448-A629F1AE6D81}"/>
              </a:ext>
            </a:extLst>
          </p:cNvPr>
          <p:cNvSpPr>
            <a:spLocks noGrp="1"/>
          </p:cNvSpPr>
          <p:nvPr>
            <p:ph idx="1"/>
          </p:nvPr>
        </p:nvSpPr>
        <p:spPr/>
        <p:txBody>
          <a:bodyPr/>
          <a:lstStyle/>
          <a:p>
            <a:pPr marL="0" indent="0">
              <a:buNone/>
            </a:pPr>
            <a:r>
              <a:rPr lang="en-US" sz="2800" b="1" dirty="0" err="1"/>
              <a:t>BeST</a:t>
            </a:r>
            <a:r>
              <a:rPr lang="en-US" sz="2800" b="1" dirty="0"/>
              <a:t> Center at NEOMED</a:t>
            </a:r>
          </a:p>
          <a:p>
            <a:pPr marL="0" indent="0" algn="ctr">
              <a:buNone/>
            </a:pPr>
            <a:endParaRPr lang="en-US" dirty="0">
              <a:hlinkClick r:id="rId2" invalidUrl="http:///">
                <a:extLst>
                  <a:ext uri="{A12FA001-AC4F-418D-AE19-62706E023703}">
                    <ahyp:hlinkClr xmlns:ahyp="http://schemas.microsoft.com/office/drawing/2018/hyperlinkcolor" val="tx"/>
                  </a:ext>
                </a:extLst>
              </a:hlinkClick>
            </a:endParaRPr>
          </a:p>
          <a:p>
            <a:pPr marL="0" indent="0" algn="ctr">
              <a:buNone/>
            </a:pPr>
            <a:r>
              <a:rPr lang="en-US" sz="2000" dirty="0">
                <a:hlinkClick r:id="rId3"/>
              </a:rPr>
              <a:t>bestcenter@neomed.edu</a:t>
            </a:r>
            <a:endParaRPr lang="en-US" dirty="0"/>
          </a:p>
          <a:p>
            <a:pPr marL="0" indent="0" algn="ctr">
              <a:buNone/>
            </a:pPr>
            <a:r>
              <a:rPr lang="en-US" sz="2000" dirty="0"/>
              <a:t>(330) 325-6776</a:t>
            </a:r>
            <a:endParaRPr lang="en-US" dirty="0">
              <a:highlight>
                <a:srgbClr val="FFFF00"/>
              </a:highlight>
            </a:endParaRPr>
          </a:p>
        </p:txBody>
      </p:sp>
      <p:pic>
        <p:nvPicPr>
          <p:cNvPr id="4" name="Picture 3" descr="A blue and black logo&#10;&#10;Description automatically generated">
            <a:extLst>
              <a:ext uri="{FF2B5EF4-FFF2-40B4-BE49-F238E27FC236}">
                <a16:creationId xmlns:a16="http://schemas.microsoft.com/office/drawing/2014/main" id="{95839D0E-9ED4-C87A-DD5E-5276E1A71A0D}"/>
              </a:ext>
            </a:extLst>
          </p:cNvPr>
          <p:cNvPicPr>
            <a:picLocks noChangeAspect="1"/>
          </p:cNvPicPr>
          <p:nvPr/>
        </p:nvPicPr>
        <p:blipFill>
          <a:blip r:embed="rId4"/>
          <a:stretch>
            <a:fillRect/>
          </a:stretch>
        </p:blipFill>
        <p:spPr>
          <a:xfrm>
            <a:off x="1640206" y="3289786"/>
            <a:ext cx="2660543" cy="902504"/>
          </a:xfrm>
          <a:prstGeom prst="rect">
            <a:avLst/>
          </a:prstGeom>
        </p:spPr>
      </p:pic>
      <p:pic>
        <p:nvPicPr>
          <p:cNvPr id="5" name="Picture 4" descr="A qr code with black dots&#10;&#10;Description automatically generated">
            <a:extLst>
              <a:ext uri="{FF2B5EF4-FFF2-40B4-BE49-F238E27FC236}">
                <a16:creationId xmlns:a16="http://schemas.microsoft.com/office/drawing/2014/main" id="{D624373C-2E58-5327-E7E3-81041E629268}"/>
              </a:ext>
            </a:extLst>
          </p:cNvPr>
          <p:cNvPicPr>
            <a:picLocks noChangeAspect="1"/>
          </p:cNvPicPr>
          <p:nvPr/>
        </p:nvPicPr>
        <p:blipFill>
          <a:blip r:embed="rId5"/>
          <a:stretch>
            <a:fillRect/>
          </a:stretch>
        </p:blipFill>
        <p:spPr>
          <a:xfrm>
            <a:off x="8217226" y="2821877"/>
            <a:ext cx="1844539" cy="1838322"/>
          </a:xfrm>
          <a:prstGeom prst="rect">
            <a:avLst/>
          </a:prstGeom>
        </p:spPr>
      </p:pic>
    </p:spTree>
    <p:extLst>
      <p:ext uri="{BB962C8B-B14F-4D97-AF65-F5344CB8AC3E}">
        <p14:creationId xmlns:p14="http://schemas.microsoft.com/office/powerpoint/2010/main" val="1420930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8D54-E9BC-FC5D-D764-18B502365729}"/>
              </a:ext>
            </a:extLst>
          </p:cNvPr>
          <p:cNvSpPr>
            <a:spLocks noGrp="1"/>
          </p:cNvSpPr>
          <p:nvPr>
            <p:ph type="title"/>
          </p:nvPr>
        </p:nvSpPr>
        <p:spPr>
          <a:xfrm>
            <a:off x="1307806" y="357830"/>
            <a:ext cx="9603275" cy="718556"/>
          </a:xfrm>
        </p:spPr>
        <p:txBody>
          <a:bodyPr/>
          <a:lstStyle/>
          <a:p>
            <a:r>
              <a:rPr lang="en-US"/>
              <a:t>Resources for colleges and universities</a:t>
            </a:r>
            <a:endParaRPr lang="en-US">
              <a:solidFill>
                <a:srgbClr val="000000"/>
              </a:solidFill>
            </a:endParaRPr>
          </a:p>
          <a:p>
            <a:endParaRPr lang="en-US"/>
          </a:p>
        </p:txBody>
      </p:sp>
      <p:sp>
        <p:nvSpPr>
          <p:cNvPr id="3" name="Content Placeholder 2">
            <a:extLst>
              <a:ext uri="{FF2B5EF4-FFF2-40B4-BE49-F238E27FC236}">
                <a16:creationId xmlns:a16="http://schemas.microsoft.com/office/drawing/2014/main" id="{5775433A-7480-B909-9FE8-4C4330BF8E0D}"/>
              </a:ext>
            </a:extLst>
          </p:cNvPr>
          <p:cNvSpPr>
            <a:spLocks noGrp="1"/>
          </p:cNvSpPr>
          <p:nvPr>
            <p:ph idx="1"/>
          </p:nvPr>
        </p:nvSpPr>
        <p:spPr>
          <a:xfrm>
            <a:off x="1307806" y="1174904"/>
            <a:ext cx="10496654" cy="4816956"/>
          </a:xfrm>
        </p:spPr>
        <p:txBody>
          <a:bodyPr vert="horz" lIns="91440" tIns="45720" rIns="91440" bIns="45720" rtlCol="0" anchor="t">
            <a:noAutofit/>
          </a:bodyPr>
          <a:lstStyle/>
          <a:p>
            <a:pPr marL="0" indent="0">
              <a:buNone/>
            </a:pPr>
            <a:r>
              <a:rPr lang="en-US" sz="2400" b="1">
                <a:ea typeface="Times New Roman"/>
              </a:rPr>
              <a:t>Ohio Systems of Care (SOC) ECHO for Youth Involved with Multiple Systems</a:t>
            </a:r>
            <a:endParaRPr lang="en-US"/>
          </a:p>
          <a:p>
            <a:pPr marL="227965" indent="-227965"/>
            <a:r>
              <a:rPr lang="en-US">
                <a:ea typeface="Times New Roman"/>
              </a:rPr>
              <a:t>Ideal forum for addressing the complex needs of children, youth, and families served by Ohio Systems of Care for youth involved with multiple systems</a:t>
            </a:r>
            <a:endParaRPr lang="en-US"/>
          </a:p>
          <a:p>
            <a:pPr marL="227965" lvl="0" indent="-227965"/>
            <a:r>
              <a:rPr lang="en-US">
                <a:ea typeface="Times New Roman"/>
              </a:rPr>
              <a:t> A public service offered by Best Practices in Schizophrenia Treatment (</a:t>
            </a:r>
            <a:r>
              <a:rPr lang="en-US" err="1">
                <a:ea typeface="Times New Roman"/>
              </a:rPr>
              <a:t>BeST</a:t>
            </a:r>
            <a:r>
              <a:rPr lang="en-US">
                <a:ea typeface="Times New Roman"/>
              </a:rPr>
              <a:t>) Center at NEOMED, Center for Innovative Practices at Case Western Reserve University, Ohio Colleges of Medicine Government Resource Center, Ohio Department of Developmental Disabilities, Ohio Department of Medicaid and Ohio Department of Mental Health &amp; Addiction Services</a:t>
            </a:r>
            <a:endParaRPr lang="en-US"/>
          </a:p>
          <a:p>
            <a:pPr marL="227965" indent="-227965"/>
            <a:r>
              <a:rPr lang="en-US"/>
              <a:t>Learn more at: </a:t>
            </a:r>
            <a:r>
              <a:rPr lang="en-US">
                <a:hlinkClick r:id="rId3"/>
              </a:rPr>
              <a:t>https://socohio.org/soc-echo</a:t>
            </a:r>
          </a:p>
          <a:p>
            <a:pPr marL="227965" indent="-227965"/>
            <a:r>
              <a:rPr lang="en-US"/>
              <a:t>Register at: </a:t>
            </a:r>
            <a:r>
              <a:rPr lang="en-US">
                <a:ea typeface="+mn-lt"/>
                <a:cs typeface="+mn-lt"/>
                <a:hlinkClick r:id="rId4"/>
              </a:rPr>
              <a:t>https://iecho.org/public/program/PRGM1713974538045ODNZAWZZNR</a:t>
            </a:r>
            <a:r>
              <a:rPr lang="en-US">
                <a:ea typeface="+mn-lt"/>
                <a:cs typeface="+mn-lt"/>
              </a:rPr>
              <a:t> </a:t>
            </a:r>
          </a:p>
          <a:p>
            <a:pPr marL="0" indent="0">
              <a:buNone/>
            </a:pPr>
            <a:endParaRPr lang="en-US">
              <a:highlight>
                <a:srgbClr val="FFFF00"/>
              </a:highlight>
              <a:ea typeface="+mn-lt"/>
              <a:cs typeface="+mn-lt"/>
            </a:endParaRPr>
          </a:p>
        </p:txBody>
      </p:sp>
      <p:pic>
        <p:nvPicPr>
          <p:cNvPr id="4" name="Picture 3" descr="A red and black sign&#10;&#10;Description automatically generated">
            <a:extLst>
              <a:ext uri="{FF2B5EF4-FFF2-40B4-BE49-F238E27FC236}">
                <a16:creationId xmlns:a16="http://schemas.microsoft.com/office/drawing/2014/main" id="{FA9A4E55-DB9D-0426-1555-96B157DC4995}"/>
              </a:ext>
            </a:extLst>
          </p:cNvPr>
          <p:cNvPicPr>
            <a:picLocks noChangeAspect="1"/>
          </p:cNvPicPr>
          <p:nvPr/>
        </p:nvPicPr>
        <p:blipFill>
          <a:blip r:embed="rId5"/>
          <a:stretch>
            <a:fillRect/>
          </a:stretch>
        </p:blipFill>
        <p:spPr>
          <a:xfrm>
            <a:off x="10139935" y="160992"/>
            <a:ext cx="2055963" cy="1101374"/>
          </a:xfrm>
          <a:prstGeom prst="rect">
            <a:avLst/>
          </a:prstGeom>
        </p:spPr>
      </p:pic>
    </p:spTree>
    <p:extLst>
      <p:ext uri="{BB962C8B-B14F-4D97-AF65-F5344CB8AC3E}">
        <p14:creationId xmlns:p14="http://schemas.microsoft.com/office/powerpoint/2010/main" val="1220653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0A41-DDC7-DE46-9F6A-4054ED11CC94}"/>
              </a:ext>
            </a:extLst>
          </p:cNvPr>
          <p:cNvSpPr>
            <a:spLocks noGrp="1"/>
          </p:cNvSpPr>
          <p:nvPr>
            <p:ph type="title"/>
          </p:nvPr>
        </p:nvSpPr>
        <p:spPr>
          <a:xfrm>
            <a:off x="1451581" y="804520"/>
            <a:ext cx="10376007" cy="1049235"/>
          </a:xfrm>
        </p:spPr>
        <p:txBody>
          <a:bodyPr/>
          <a:lstStyle/>
          <a:p>
            <a:r>
              <a:rPr lang="en-US" sz="3600" dirty="0">
                <a:solidFill>
                  <a:schemeClr val="tx1">
                    <a:lumMod val="50000"/>
                  </a:schemeClr>
                </a:solidFill>
              </a:rPr>
              <a:t>Think about your current role...</a:t>
            </a:r>
            <a:endParaRPr lang="en-US" dirty="0"/>
          </a:p>
        </p:txBody>
      </p:sp>
      <p:sp>
        <p:nvSpPr>
          <p:cNvPr id="3" name="Content Placeholder 2">
            <a:extLst>
              <a:ext uri="{FF2B5EF4-FFF2-40B4-BE49-F238E27FC236}">
                <a16:creationId xmlns:a16="http://schemas.microsoft.com/office/drawing/2014/main" id="{5F7ADE45-32C3-A548-9077-788E8A23E697}"/>
              </a:ext>
            </a:extLst>
          </p:cNvPr>
          <p:cNvSpPr>
            <a:spLocks noGrp="1"/>
          </p:cNvSpPr>
          <p:nvPr>
            <p:ph idx="1"/>
          </p:nvPr>
        </p:nvSpPr>
        <p:spPr>
          <a:xfrm>
            <a:off x="1451580" y="1882040"/>
            <a:ext cx="10364055" cy="3986264"/>
          </a:xfrm>
        </p:spPr>
        <p:txBody>
          <a:bodyPr vert="horz" lIns="91440" tIns="45720" rIns="91440" bIns="45720" rtlCol="0" anchor="t">
            <a:noAutofit/>
          </a:bodyPr>
          <a:lstStyle/>
          <a:p>
            <a:pPr marL="227965" indent="-227965"/>
            <a:r>
              <a:rPr lang="en-US" sz="2800" dirty="0">
                <a:solidFill>
                  <a:schemeClr val="tx1">
                    <a:lumMod val="50000"/>
                  </a:schemeClr>
                </a:solidFill>
              </a:rPr>
              <a:t>What questions do you have?</a:t>
            </a:r>
            <a:endParaRPr lang="en-US" sz="3600" dirty="0">
              <a:solidFill>
                <a:schemeClr val="tx1">
                  <a:lumMod val="50000"/>
                </a:schemeClr>
              </a:solidFill>
            </a:endParaRPr>
          </a:p>
          <a:p>
            <a:pPr marL="227965" indent="-227965"/>
            <a:r>
              <a:rPr lang="en-US" sz="3000" dirty="0">
                <a:solidFill>
                  <a:schemeClr val="tx1">
                    <a:lumMod val="50000"/>
                  </a:schemeClr>
                </a:solidFill>
              </a:rPr>
              <a:t>What would you like to learn more about?</a:t>
            </a:r>
          </a:p>
          <a:p>
            <a:pPr marL="227965" indent="-227965"/>
            <a:r>
              <a:rPr lang="en-US" sz="3000" dirty="0">
                <a:solidFill>
                  <a:schemeClr val="tx1">
                    <a:lumMod val="50000"/>
                  </a:schemeClr>
                </a:solidFill>
              </a:rPr>
              <a:t>Where do you see additional opportunities in your community for prevention/early intervention?</a:t>
            </a:r>
          </a:p>
          <a:p>
            <a:pPr marL="227965" indent="-227965"/>
            <a:r>
              <a:rPr lang="en-US" sz="3000" dirty="0">
                <a:solidFill>
                  <a:schemeClr val="tx1">
                    <a:lumMod val="50000"/>
                  </a:schemeClr>
                </a:solidFill>
              </a:rPr>
              <a:t>How might the information shared today be applied in your college and local community?</a:t>
            </a:r>
          </a:p>
          <a:p>
            <a:pPr marL="685165" lvl="1" indent="-227965">
              <a:buFont typeface="Courier New" panose="020B0604020202020204" pitchFamily="34" charset="0"/>
              <a:buChar char="o"/>
            </a:pPr>
            <a:endParaRPr lang="en-US">
              <a:solidFill>
                <a:schemeClr val="tx1">
                  <a:lumMod val="50000"/>
                </a:schemeClr>
              </a:solidFill>
            </a:endParaRPr>
          </a:p>
        </p:txBody>
      </p:sp>
    </p:spTree>
    <p:extLst>
      <p:ext uri="{BB962C8B-B14F-4D97-AF65-F5344CB8AC3E}">
        <p14:creationId xmlns:p14="http://schemas.microsoft.com/office/powerpoint/2010/main" val="342337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ADE45-32C3-A548-9077-788E8A23E697}"/>
              </a:ext>
            </a:extLst>
          </p:cNvPr>
          <p:cNvSpPr>
            <a:spLocks noGrp="1"/>
          </p:cNvSpPr>
          <p:nvPr>
            <p:ph idx="1"/>
          </p:nvPr>
        </p:nvSpPr>
        <p:spPr>
          <a:xfrm>
            <a:off x="1163204" y="2143198"/>
            <a:ext cx="10403810" cy="3232582"/>
          </a:xfrm>
        </p:spPr>
        <p:txBody>
          <a:bodyPr>
            <a:normAutofit fontScale="92500" lnSpcReduction="20000"/>
          </a:bodyPr>
          <a:lstStyle/>
          <a:p>
            <a:pPr marL="0" indent="0">
              <a:buNone/>
            </a:pPr>
            <a:r>
              <a:rPr lang="en-US" sz="3500" dirty="0"/>
              <a:t>To learn more:</a:t>
            </a:r>
          </a:p>
          <a:p>
            <a:pPr marL="0" indent="0">
              <a:buNone/>
            </a:pPr>
            <a:r>
              <a:rPr lang="en-US" sz="3000" dirty="0"/>
              <a:t>If you are interested in learning more or potentially bringing a </a:t>
            </a:r>
            <a:r>
              <a:rPr lang="en-US" sz="3000" err="1"/>
              <a:t>BeST</a:t>
            </a:r>
            <a:r>
              <a:rPr lang="en-US" sz="3000" dirty="0"/>
              <a:t> Center program to your area/organization, contact us at:</a:t>
            </a:r>
          </a:p>
          <a:p>
            <a:pPr marL="0" indent="0">
              <a:buNone/>
            </a:pPr>
            <a:endParaRPr lang="en-US" sz="2400"/>
          </a:p>
          <a:p>
            <a:pPr marL="0" indent="0" algn="ctr">
              <a:buNone/>
            </a:pPr>
            <a:r>
              <a:rPr lang="en-US" sz="2600" dirty="0">
                <a:hlinkClick r:id="rId3"/>
              </a:rPr>
              <a:t>bestcenter@neomed.edu</a:t>
            </a:r>
            <a:endParaRPr lang="en-US" sz="2600" dirty="0"/>
          </a:p>
          <a:p>
            <a:pPr marL="0" indent="0" algn="ctr">
              <a:buNone/>
            </a:pPr>
            <a:r>
              <a:rPr lang="en-US" sz="2600" dirty="0"/>
              <a:t>(330) 325-6776</a:t>
            </a:r>
          </a:p>
          <a:p>
            <a:pPr marL="227965" indent="-227965"/>
            <a:endParaRPr lang="en-US"/>
          </a:p>
        </p:txBody>
      </p:sp>
      <p:pic>
        <p:nvPicPr>
          <p:cNvPr id="5" name="Picture 4" descr="A close-up of blue and white letters&#10;&#10;Description automatically generated">
            <a:extLst>
              <a:ext uri="{FF2B5EF4-FFF2-40B4-BE49-F238E27FC236}">
                <a16:creationId xmlns:a16="http://schemas.microsoft.com/office/drawing/2014/main" id="{535AC049-3463-023B-8265-8172DD7BCCD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296" t="14815" r="3627" b="13704"/>
          <a:stretch/>
        </p:blipFill>
        <p:spPr>
          <a:xfrm>
            <a:off x="4372511" y="411892"/>
            <a:ext cx="3738402" cy="1988376"/>
          </a:xfrm>
          <a:prstGeom prst="rect">
            <a:avLst/>
          </a:prstGeom>
          <a:effectLst/>
        </p:spPr>
      </p:pic>
      <p:pic>
        <p:nvPicPr>
          <p:cNvPr id="2" name="Picture 1" descr="A qr code with black dots&#10;&#10;Description automatically generated">
            <a:extLst>
              <a:ext uri="{FF2B5EF4-FFF2-40B4-BE49-F238E27FC236}">
                <a16:creationId xmlns:a16="http://schemas.microsoft.com/office/drawing/2014/main" id="{E7B7E2F4-7F0A-A574-ED58-4AA3D6D81EAC}"/>
              </a:ext>
            </a:extLst>
          </p:cNvPr>
          <p:cNvPicPr>
            <a:picLocks noChangeAspect="1"/>
          </p:cNvPicPr>
          <p:nvPr/>
        </p:nvPicPr>
        <p:blipFill>
          <a:blip r:embed="rId6"/>
          <a:stretch>
            <a:fillRect/>
          </a:stretch>
        </p:blipFill>
        <p:spPr>
          <a:xfrm>
            <a:off x="8462840" y="3633905"/>
            <a:ext cx="1844539" cy="1838322"/>
          </a:xfrm>
          <a:prstGeom prst="rect">
            <a:avLst/>
          </a:prstGeom>
        </p:spPr>
      </p:pic>
      <p:pic>
        <p:nvPicPr>
          <p:cNvPr id="4" name="Picture 3" descr="A blue and black logo&#10;&#10;Description automatically generated">
            <a:extLst>
              <a:ext uri="{FF2B5EF4-FFF2-40B4-BE49-F238E27FC236}">
                <a16:creationId xmlns:a16="http://schemas.microsoft.com/office/drawing/2014/main" id="{2009BF6F-D904-2F7A-095E-7261E936FF7A}"/>
              </a:ext>
            </a:extLst>
          </p:cNvPr>
          <p:cNvPicPr>
            <a:picLocks noChangeAspect="1"/>
          </p:cNvPicPr>
          <p:nvPr/>
        </p:nvPicPr>
        <p:blipFill>
          <a:blip r:embed="rId7"/>
          <a:stretch>
            <a:fillRect/>
          </a:stretch>
        </p:blipFill>
        <p:spPr>
          <a:xfrm>
            <a:off x="1715808" y="4102075"/>
            <a:ext cx="2660543" cy="902504"/>
          </a:xfrm>
          <a:prstGeom prst="rect">
            <a:avLst/>
          </a:prstGeom>
        </p:spPr>
      </p:pic>
    </p:spTree>
    <p:extLst>
      <p:ext uri="{BB962C8B-B14F-4D97-AF65-F5344CB8AC3E}">
        <p14:creationId xmlns:p14="http://schemas.microsoft.com/office/powerpoint/2010/main" val="341370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FE81-E75A-38D7-C3DA-694006C65F6D}"/>
              </a:ext>
            </a:extLst>
          </p:cNvPr>
          <p:cNvSpPr>
            <a:spLocks noGrp="1"/>
          </p:cNvSpPr>
          <p:nvPr>
            <p:ph type="title"/>
          </p:nvPr>
        </p:nvSpPr>
        <p:spPr/>
        <p:txBody>
          <a:bodyPr/>
          <a:lstStyle/>
          <a:p>
            <a:r>
              <a:rPr lang="en-US">
                <a:solidFill>
                  <a:schemeClr val="tx1">
                    <a:lumMod val="49000"/>
                  </a:schemeClr>
                </a:solidFill>
              </a:rPr>
              <a:t>Clinical High Risk for Psychosis (CHR-P)</a:t>
            </a:r>
          </a:p>
        </p:txBody>
      </p:sp>
      <p:sp>
        <p:nvSpPr>
          <p:cNvPr id="3" name="Content Placeholder 2">
            <a:extLst>
              <a:ext uri="{FF2B5EF4-FFF2-40B4-BE49-F238E27FC236}">
                <a16:creationId xmlns:a16="http://schemas.microsoft.com/office/drawing/2014/main" id="{0606C7FA-2A2B-02D5-E340-4AC5185AF5D2}"/>
              </a:ext>
            </a:extLst>
          </p:cNvPr>
          <p:cNvSpPr>
            <a:spLocks noGrp="1"/>
          </p:cNvSpPr>
          <p:nvPr>
            <p:ph idx="1"/>
          </p:nvPr>
        </p:nvSpPr>
        <p:spPr>
          <a:xfrm>
            <a:off x="1451579" y="1719358"/>
            <a:ext cx="10293388" cy="4169480"/>
          </a:xfrm>
        </p:spPr>
        <p:txBody>
          <a:bodyPr>
            <a:normAutofit/>
          </a:bodyPr>
          <a:lstStyle/>
          <a:p>
            <a:pPr marL="227965" indent="-227965">
              <a:lnSpc>
                <a:spcPct val="150000"/>
              </a:lnSpc>
            </a:pPr>
            <a:r>
              <a:rPr lang="en-US" sz="2400">
                <a:solidFill>
                  <a:schemeClr val="tx1">
                    <a:lumMod val="49000"/>
                  </a:schemeClr>
                </a:solidFill>
              </a:rPr>
              <a:t>Mid to late 1990s: Concept of clinical high risk for psychosis originated with research from Australia and Europe, later expanded to United States</a:t>
            </a:r>
            <a:endParaRPr lang="en-US" sz="1800">
              <a:solidFill>
                <a:schemeClr val="tx1">
                  <a:lumMod val="49000"/>
                </a:schemeClr>
              </a:solidFill>
            </a:endParaRPr>
          </a:p>
          <a:p>
            <a:pPr marL="227965" indent="-227965">
              <a:lnSpc>
                <a:spcPct val="150000"/>
              </a:lnSpc>
            </a:pPr>
            <a:r>
              <a:rPr lang="en-US" sz="2400">
                <a:solidFill>
                  <a:schemeClr val="tx1">
                    <a:lumMod val="49000"/>
                  </a:schemeClr>
                </a:solidFill>
                <a:latin typeface="Gill Sans MT"/>
              </a:rPr>
              <a:t>Emphasis on the “</a:t>
            </a:r>
            <a:r>
              <a:rPr lang="en-US" sz="2400">
                <a:solidFill>
                  <a:schemeClr val="tx1">
                    <a:lumMod val="49000"/>
                  </a:schemeClr>
                </a:solidFill>
              </a:rPr>
              <a:t>pre-psychosis” phase</a:t>
            </a:r>
            <a:r>
              <a:rPr lang="en-US" sz="2400" baseline="30000">
                <a:solidFill>
                  <a:schemeClr val="tx1">
                    <a:lumMod val="49000"/>
                  </a:schemeClr>
                </a:solidFill>
              </a:rPr>
              <a:t>1</a:t>
            </a:r>
            <a:r>
              <a:rPr lang="en-US" sz="2400">
                <a:solidFill>
                  <a:schemeClr val="tx1">
                    <a:lumMod val="49000"/>
                  </a:schemeClr>
                </a:solidFill>
              </a:rPr>
              <a:t> </a:t>
            </a:r>
          </a:p>
          <a:p>
            <a:pPr marL="685165" lvl="1" indent="-227965">
              <a:lnSpc>
                <a:spcPct val="150000"/>
              </a:lnSpc>
              <a:buFont typeface="Courier New" panose="020B0604020202020204" pitchFamily="34" charset="0"/>
              <a:buChar char="o"/>
            </a:pPr>
            <a:r>
              <a:rPr lang="en-US" sz="2200" dirty="0">
                <a:solidFill>
                  <a:schemeClr val="tx1">
                    <a:lumMod val="49000"/>
                  </a:schemeClr>
                </a:solidFill>
              </a:rPr>
              <a:t>Present with potentially prodromal or attenuated symptoms</a:t>
            </a:r>
            <a:r>
              <a:rPr lang="en-US" sz="2200" baseline="30000" dirty="0">
                <a:solidFill>
                  <a:schemeClr val="tx1">
                    <a:lumMod val="49000"/>
                  </a:schemeClr>
                </a:solidFill>
              </a:rPr>
              <a:t>1</a:t>
            </a:r>
            <a:r>
              <a:rPr lang="en-US" sz="2200" dirty="0">
                <a:solidFill>
                  <a:schemeClr val="tx1">
                    <a:lumMod val="49000"/>
                  </a:schemeClr>
                </a:solidFill>
              </a:rPr>
              <a:t> </a:t>
            </a:r>
          </a:p>
          <a:p>
            <a:pPr marL="227965" indent="-227965">
              <a:lnSpc>
                <a:spcPct val="150000"/>
              </a:lnSpc>
            </a:pPr>
            <a:r>
              <a:rPr lang="en-US" sz="2400">
                <a:solidFill>
                  <a:schemeClr val="tx1">
                    <a:lumMod val="49000"/>
                  </a:schemeClr>
                </a:solidFill>
              </a:rPr>
              <a:t>Typically experience some kind of distress, so often seek help</a:t>
            </a:r>
            <a:r>
              <a:rPr lang="en-US" sz="2400" baseline="30000">
                <a:solidFill>
                  <a:schemeClr val="tx1">
                    <a:lumMod val="49000"/>
                  </a:schemeClr>
                </a:solidFill>
              </a:rPr>
              <a:t>2</a:t>
            </a:r>
            <a:r>
              <a:rPr lang="en-US" sz="2400">
                <a:solidFill>
                  <a:schemeClr val="tx1">
                    <a:lumMod val="49000"/>
                  </a:schemeClr>
                </a:solidFill>
              </a:rPr>
              <a:t> </a:t>
            </a:r>
          </a:p>
          <a:p>
            <a:pPr marL="227965" indent="-227965">
              <a:lnSpc>
                <a:spcPct val="150000"/>
              </a:lnSpc>
            </a:pPr>
            <a:r>
              <a:rPr lang="en-US" sz="2400">
                <a:solidFill>
                  <a:schemeClr val="tx1">
                    <a:lumMod val="49000"/>
                  </a:schemeClr>
                </a:solidFill>
              </a:rPr>
              <a:t>Could early intervention in the pre-psychosis phase help?</a:t>
            </a:r>
          </a:p>
          <a:p>
            <a:pPr marL="227965" indent="-227965"/>
            <a:endParaRPr lang="en-US" sz="2400"/>
          </a:p>
          <a:p>
            <a:pPr marL="227965" indent="-227965"/>
            <a:endParaRPr lang="en-US" sz="2400"/>
          </a:p>
          <a:p>
            <a:pPr marL="227965" indent="-227965"/>
            <a:endParaRPr lang="en-US"/>
          </a:p>
        </p:txBody>
      </p:sp>
    </p:spTree>
    <p:extLst>
      <p:ext uri="{BB962C8B-B14F-4D97-AF65-F5344CB8AC3E}">
        <p14:creationId xmlns:p14="http://schemas.microsoft.com/office/powerpoint/2010/main" val="4284850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4C087-ABE6-3AF9-1CB7-FA0A2E13839E}"/>
              </a:ext>
            </a:extLst>
          </p:cNvPr>
          <p:cNvSpPr>
            <a:spLocks noGrp="1"/>
          </p:cNvSpPr>
          <p:nvPr>
            <p:ph type="title"/>
          </p:nvPr>
        </p:nvSpPr>
        <p:spPr>
          <a:xfrm>
            <a:off x="1451580" y="533300"/>
            <a:ext cx="9603275" cy="1049235"/>
          </a:xfrm>
        </p:spPr>
        <p:txBody>
          <a:bodyPr/>
          <a:lstStyle/>
          <a:p>
            <a:r>
              <a:rPr lang="en-US"/>
              <a:t>REFERENCES </a:t>
            </a:r>
            <a:endParaRPr lang="en-US">
              <a:highlight>
                <a:srgbClr val="00FFFF"/>
              </a:highlight>
            </a:endParaRPr>
          </a:p>
        </p:txBody>
      </p:sp>
      <p:sp>
        <p:nvSpPr>
          <p:cNvPr id="3" name="Text Placeholder 2">
            <a:extLst>
              <a:ext uri="{FF2B5EF4-FFF2-40B4-BE49-F238E27FC236}">
                <a16:creationId xmlns:a16="http://schemas.microsoft.com/office/drawing/2014/main" id="{3FA70DAC-B5B3-5C19-B174-0F10D9E9FE33}"/>
              </a:ext>
            </a:extLst>
          </p:cNvPr>
          <p:cNvSpPr>
            <a:spLocks noGrp="1"/>
          </p:cNvSpPr>
          <p:nvPr>
            <p:ph type="body" idx="1"/>
          </p:nvPr>
        </p:nvSpPr>
        <p:spPr>
          <a:xfrm>
            <a:off x="1451580" y="1357890"/>
            <a:ext cx="10451538" cy="4532386"/>
          </a:xfrm>
        </p:spPr>
        <p:txBody>
          <a:bodyPr vert="horz" lIns="91440" tIns="45720" rIns="91440" bIns="45720" rtlCol="0" anchor="t">
            <a:noAutofit/>
          </a:bodyPr>
          <a:lstStyle/>
          <a:p>
            <a:pPr marL="227965" indent="-227965"/>
            <a:r>
              <a:rPr lang="en-US" sz="1600" baseline="30000">
                <a:solidFill>
                  <a:schemeClr val="bg2">
                    <a:lumMod val="10000"/>
                  </a:schemeClr>
                </a:solidFill>
                <a:ea typeface="+mn-lt"/>
                <a:cs typeface="+mn-lt"/>
              </a:rPr>
              <a:t>1</a:t>
            </a:r>
            <a:r>
              <a:rPr lang="en-US" sz="1600">
                <a:solidFill>
                  <a:schemeClr val="bg2">
                    <a:lumMod val="10000"/>
                  </a:schemeClr>
                </a:solidFill>
              </a:rPr>
              <a:t>Fusar-Poli</a:t>
            </a:r>
            <a:r>
              <a:rPr lang="en-US" sz="1600">
                <a:solidFill>
                  <a:schemeClr val="bg2">
                    <a:lumMod val="10000"/>
                  </a:schemeClr>
                </a:solidFill>
                <a:ea typeface="+mn-lt"/>
                <a:cs typeface="+mn-lt"/>
              </a:rPr>
              <a:t> et al. (2013). The psychosis high-risk state: A comprehensive state-of-the-art review. </a:t>
            </a:r>
            <a:r>
              <a:rPr lang="en-US" sz="1600" i="1">
                <a:solidFill>
                  <a:schemeClr val="bg2">
                    <a:lumMod val="10000"/>
                  </a:schemeClr>
                </a:solidFill>
                <a:ea typeface="+mn-lt"/>
                <a:cs typeface="+mn-lt"/>
              </a:rPr>
              <a:t>JAMA Psychiatry, 70</a:t>
            </a:r>
            <a:r>
              <a:rPr lang="en-US" sz="1600">
                <a:solidFill>
                  <a:schemeClr val="bg2">
                    <a:lumMod val="10000"/>
                  </a:schemeClr>
                </a:solidFill>
                <a:ea typeface="+mn-lt"/>
                <a:cs typeface="+mn-lt"/>
              </a:rPr>
              <a:t>(1), 107-120. </a:t>
            </a:r>
            <a:r>
              <a:rPr lang="en-US" sz="1600" err="1">
                <a:solidFill>
                  <a:schemeClr val="bg2">
                    <a:lumMod val="10000"/>
                  </a:schemeClr>
                </a:solidFill>
                <a:ea typeface="+mn-lt"/>
                <a:cs typeface="+mn-lt"/>
              </a:rPr>
              <a:t>doi</a:t>
            </a:r>
            <a:r>
              <a:rPr lang="en-US" sz="1600">
                <a:solidFill>
                  <a:schemeClr val="bg2">
                    <a:lumMod val="10000"/>
                  </a:schemeClr>
                </a:solidFill>
                <a:ea typeface="+mn-lt"/>
                <a:cs typeface="+mn-lt"/>
              </a:rPr>
              <a:t>: 10.1001/</a:t>
            </a:r>
            <a:r>
              <a:rPr lang="en-US" sz="1600" err="1">
                <a:solidFill>
                  <a:schemeClr val="bg2">
                    <a:lumMod val="10000"/>
                  </a:schemeClr>
                </a:solidFill>
                <a:ea typeface="+mn-lt"/>
                <a:cs typeface="+mn-lt"/>
              </a:rPr>
              <a:t>jamapsychiatry</a:t>
            </a:r>
            <a:endParaRPr lang="en-US" sz="1600">
              <a:solidFill>
                <a:schemeClr val="bg2">
                  <a:lumMod val="10000"/>
                </a:schemeClr>
              </a:solidFill>
              <a:ea typeface="+mn-lt"/>
              <a:cs typeface="+mn-lt"/>
            </a:endParaRPr>
          </a:p>
          <a:p>
            <a:pPr marL="227965" indent="-227965"/>
            <a:r>
              <a:rPr lang="en-US" sz="1600" baseline="30000">
                <a:solidFill>
                  <a:schemeClr val="bg2">
                    <a:lumMod val="10000"/>
                  </a:schemeClr>
                </a:solidFill>
              </a:rPr>
              <a:t>2</a:t>
            </a:r>
            <a:r>
              <a:rPr lang="en-US" sz="1600">
                <a:solidFill>
                  <a:schemeClr val="bg2">
                    <a:lumMod val="10000"/>
                  </a:schemeClr>
                </a:solidFill>
                <a:latin typeface="Gill Sans MT"/>
                <a:cs typeface="Arial"/>
              </a:rPr>
              <a:t>Parsons</a:t>
            </a:r>
            <a:r>
              <a:rPr lang="en-US" sz="1600">
                <a:solidFill>
                  <a:schemeClr val="bg2">
                    <a:lumMod val="10000"/>
                  </a:schemeClr>
                </a:solidFill>
              </a:rPr>
              <a:t> (Path), E. (September 9, 2022). Update on psychosis risk syndrome research: Recent findings and major initiatives. Presented at the 2022 Community Education Day for Psychosis (Stanford INSPIRE Clinic – UCSF Path Program). Virtual. </a:t>
            </a:r>
            <a:r>
              <a:rPr lang="en-US" sz="1600">
                <a:solidFill>
                  <a:schemeClr val="bg2">
                    <a:lumMod val="10000"/>
                  </a:schemeClr>
                </a:solidFill>
                <a:hlinkClick r:id="rId3">
                  <a:extLst>
                    <a:ext uri="{A12FA001-AC4F-418D-AE19-62706E023703}">
                      <ahyp:hlinkClr xmlns:ahyp="http://schemas.microsoft.com/office/drawing/2018/hyperlinkcolor" val="tx"/>
                    </a:ext>
                  </a:extLst>
                </a:hlinkClick>
              </a:rPr>
              <a:t>https://med.stanford.edu/psychiatry/patient_care/inspire/2022communityday.html</a:t>
            </a:r>
            <a:r>
              <a:rPr lang="en-US" sz="1600">
                <a:solidFill>
                  <a:schemeClr val="bg2">
                    <a:lumMod val="10000"/>
                  </a:schemeClr>
                </a:solidFill>
              </a:rPr>
              <a:t> </a:t>
            </a:r>
          </a:p>
          <a:p>
            <a:pPr marL="227965" indent="-227965"/>
            <a:r>
              <a:rPr lang="en-US" sz="1600" baseline="30000">
                <a:solidFill>
                  <a:schemeClr val="bg2">
                    <a:lumMod val="10000"/>
                  </a:schemeClr>
                </a:solidFill>
                <a:latin typeface="Gill Sans MT"/>
                <a:cs typeface="Arial"/>
              </a:rPr>
              <a:t>3</a:t>
            </a:r>
            <a:r>
              <a:rPr lang="en-US" sz="1600">
                <a:solidFill>
                  <a:schemeClr val="bg2">
                    <a:lumMod val="10000"/>
                  </a:schemeClr>
                </a:solidFill>
                <a:latin typeface="Gill Sans MT"/>
                <a:cs typeface="Arial"/>
              </a:rPr>
              <a:t>Loewy, R., Pearson, R., Vinogradov, S., Bearden, C., &amp; Cannon, T. (2011). Psychosis risk screening with the prodromal questionnaire – brief version (PB-Q). </a:t>
            </a:r>
            <a:r>
              <a:rPr lang="en-US" sz="1600" i="1">
                <a:solidFill>
                  <a:schemeClr val="bg2">
                    <a:lumMod val="10000"/>
                  </a:schemeClr>
                </a:solidFill>
                <a:latin typeface="Gill Sans MT"/>
                <a:cs typeface="Arial"/>
              </a:rPr>
              <a:t>Schizophrenia Research, 129</a:t>
            </a:r>
            <a:r>
              <a:rPr lang="en-US" sz="1600">
                <a:solidFill>
                  <a:schemeClr val="bg2">
                    <a:lumMod val="10000"/>
                  </a:schemeClr>
                </a:solidFill>
                <a:latin typeface="Gill Sans MT"/>
                <a:cs typeface="Arial"/>
              </a:rPr>
              <a:t>(1), 42-46. </a:t>
            </a:r>
            <a:r>
              <a:rPr lang="en-US" sz="1600" err="1">
                <a:solidFill>
                  <a:schemeClr val="bg2">
                    <a:lumMod val="10000"/>
                  </a:schemeClr>
                </a:solidFill>
                <a:latin typeface="Gill Sans MT"/>
                <a:cs typeface="Arial"/>
              </a:rPr>
              <a:t>doi</a:t>
            </a:r>
            <a:r>
              <a:rPr lang="en-US" sz="1600">
                <a:solidFill>
                  <a:schemeClr val="bg2">
                    <a:lumMod val="10000"/>
                  </a:schemeClr>
                </a:solidFill>
                <a:latin typeface="Gill Sans MT"/>
                <a:cs typeface="Arial"/>
              </a:rPr>
              <a:t>: 10.1016/j.schres.2011.03.029</a:t>
            </a:r>
          </a:p>
          <a:p>
            <a:pPr marL="227965" indent="-227965"/>
            <a:r>
              <a:rPr lang="en-US" sz="1600" baseline="30000">
                <a:solidFill>
                  <a:schemeClr val="bg2">
                    <a:lumMod val="10000"/>
                  </a:schemeClr>
                </a:solidFill>
                <a:latin typeface="Gill Sans MT"/>
                <a:cs typeface="Arial"/>
              </a:rPr>
              <a:t>4</a:t>
            </a:r>
            <a:r>
              <a:rPr lang="en-US" sz="1600">
                <a:solidFill>
                  <a:schemeClr val="bg2">
                    <a:lumMod val="10000"/>
                  </a:schemeClr>
                </a:solidFill>
                <a:latin typeface="Gill Sans MT"/>
                <a:cs typeface="Arial"/>
              </a:rPr>
              <a:t>Menefee (Cohen), E. (March 18, 2021). Early psychosis syndromes: Building programs for the future. Presented at the Research Seminar in Child and Adolescent Psychiatry. Denmark.</a:t>
            </a:r>
          </a:p>
          <a:p>
            <a:pPr marL="227965" indent="-227965"/>
            <a:r>
              <a:rPr lang="en-US" sz="1600" baseline="30000">
                <a:solidFill>
                  <a:schemeClr val="bg2">
                    <a:lumMod val="10000"/>
                  </a:schemeClr>
                </a:solidFill>
                <a:latin typeface="Gill Sans MT"/>
                <a:cs typeface="Arial"/>
              </a:rPr>
              <a:t>5</a:t>
            </a:r>
            <a:r>
              <a:rPr lang="en-US" sz="1600">
                <a:solidFill>
                  <a:schemeClr val="bg2">
                    <a:lumMod val="10000"/>
                  </a:schemeClr>
                </a:solidFill>
                <a:latin typeface="Gill Sans MT"/>
                <a:cs typeface="Arial"/>
              </a:rPr>
              <a:t>Addington, J., Liu, L., Buchy, L., Cadenhead, K., Cannon, T., Cornblatt, B., Perkins, D., Seidman, L., </a:t>
            </a:r>
            <a:r>
              <a:rPr lang="en-US" sz="1600" err="1">
                <a:solidFill>
                  <a:schemeClr val="bg2">
                    <a:lumMod val="10000"/>
                  </a:schemeClr>
                </a:solidFill>
                <a:latin typeface="Gill Sans MT"/>
                <a:cs typeface="Arial"/>
              </a:rPr>
              <a:t>Tsuang</a:t>
            </a:r>
            <a:r>
              <a:rPr lang="en-US" sz="1600">
                <a:solidFill>
                  <a:schemeClr val="bg2">
                    <a:lumMod val="10000"/>
                  </a:schemeClr>
                </a:solidFill>
                <a:latin typeface="Gill Sans MT"/>
                <a:cs typeface="Arial"/>
              </a:rPr>
              <a:t>, M., Walker, E., &amp; Woods, S. (2015). North American prodrome longitudinal study (NAPLS 2): The prodromal symptoms. </a:t>
            </a:r>
            <a:r>
              <a:rPr lang="en-US" sz="1600" i="1">
                <a:solidFill>
                  <a:schemeClr val="bg2">
                    <a:lumMod val="10000"/>
                  </a:schemeClr>
                </a:solidFill>
                <a:latin typeface="Gill Sans MT"/>
                <a:cs typeface="Arial"/>
              </a:rPr>
              <a:t>The Journal of Nervous and Mental Disease, 203</a:t>
            </a:r>
            <a:r>
              <a:rPr lang="en-US" sz="1600">
                <a:solidFill>
                  <a:schemeClr val="bg2">
                    <a:lumMod val="10000"/>
                  </a:schemeClr>
                </a:solidFill>
                <a:latin typeface="Gill Sans MT"/>
                <a:cs typeface="Arial"/>
              </a:rPr>
              <a:t>(5), 328-335. Doi: 10.1097/NMD.0000000000000290</a:t>
            </a:r>
            <a:endParaRPr lang="en-US" sz="1600">
              <a:solidFill>
                <a:schemeClr val="bg2">
                  <a:lumMod val="10000"/>
                </a:schemeClr>
              </a:solidFill>
            </a:endParaRPr>
          </a:p>
          <a:p>
            <a:pPr marL="227965" indent="-227965"/>
            <a:endParaRPr lang="en-US" sz="1600">
              <a:solidFill>
                <a:schemeClr val="bg2">
                  <a:lumMod val="10000"/>
                </a:schemeClr>
              </a:solidFill>
            </a:endParaRPr>
          </a:p>
          <a:p>
            <a:pPr marL="227965" indent="-227965"/>
            <a:endParaRPr lang="en-US" sz="1600">
              <a:solidFill>
                <a:schemeClr val="bg2">
                  <a:lumMod val="10000"/>
                </a:schemeClr>
              </a:solidFill>
            </a:endParaRPr>
          </a:p>
          <a:p>
            <a:pPr marL="227965" indent="-227965"/>
            <a:endParaRPr lang="en-US">
              <a:solidFill>
                <a:srgbClr val="393A39"/>
              </a:solidFill>
            </a:endParaRPr>
          </a:p>
        </p:txBody>
      </p:sp>
    </p:spTree>
    <p:extLst>
      <p:ext uri="{BB962C8B-B14F-4D97-AF65-F5344CB8AC3E}">
        <p14:creationId xmlns:p14="http://schemas.microsoft.com/office/powerpoint/2010/main" val="400578705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557E0-8FF0-51E1-947B-E780447F0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675DB-15E8-EE8E-FF9D-4C4F22314221}"/>
              </a:ext>
            </a:extLst>
          </p:cNvPr>
          <p:cNvSpPr>
            <a:spLocks noGrp="1"/>
          </p:cNvSpPr>
          <p:nvPr>
            <p:ph type="title"/>
          </p:nvPr>
        </p:nvSpPr>
        <p:spPr/>
        <p:txBody>
          <a:bodyPr/>
          <a:lstStyle/>
          <a:p>
            <a:r>
              <a:rPr lang="en-US"/>
              <a:t>REFERENCES </a:t>
            </a:r>
            <a:endParaRPr lang="en-US">
              <a:highlight>
                <a:srgbClr val="00FFFF"/>
              </a:highlight>
            </a:endParaRPr>
          </a:p>
        </p:txBody>
      </p:sp>
      <p:sp>
        <p:nvSpPr>
          <p:cNvPr id="3" name="Text Placeholder 2">
            <a:extLst>
              <a:ext uri="{FF2B5EF4-FFF2-40B4-BE49-F238E27FC236}">
                <a16:creationId xmlns:a16="http://schemas.microsoft.com/office/drawing/2014/main" id="{F664297C-D7B3-578F-AEF4-BD667C3DF09F}"/>
              </a:ext>
            </a:extLst>
          </p:cNvPr>
          <p:cNvSpPr>
            <a:spLocks noGrp="1"/>
          </p:cNvSpPr>
          <p:nvPr>
            <p:ph type="body" idx="1"/>
          </p:nvPr>
        </p:nvSpPr>
        <p:spPr>
          <a:xfrm>
            <a:off x="1451580" y="1711783"/>
            <a:ext cx="10328561" cy="4342010"/>
          </a:xfrm>
        </p:spPr>
        <p:txBody>
          <a:bodyPr vert="horz" lIns="91440" tIns="45720" rIns="91440" bIns="45720" rtlCol="0" anchor="t">
            <a:noAutofit/>
          </a:bodyPr>
          <a:lstStyle/>
          <a:p>
            <a:pPr marL="227965" indent="-227965">
              <a:lnSpc>
                <a:spcPct val="100000"/>
              </a:lnSpc>
            </a:pPr>
            <a:r>
              <a:rPr lang="en-US" sz="1600" baseline="30000">
                <a:solidFill>
                  <a:schemeClr val="bg2">
                    <a:lumMod val="10000"/>
                  </a:schemeClr>
                </a:solidFill>
              </a:rPr>
              <a:t>6</a:t>
            </a:r>
            <a:r>
              <a:rPr lang="en-US" sz="1600">
                <a:solidFill>
                  <a:schemeClr val="bg2">
                    <a:lumMod val="10000"/>
                  </a:schemeClr>
                </a:solidFill>
              </a:rPr>
              <a:t>Lundin, N. B., Blouin, A., Cowan,  H., Moe,  A., Wastler, H., &amp; </a:t>
            </a:r>
            <a:r>
              <a:rPr lang="en-US" sz="1600" err="1">
                <a:solidFill>
                  <a:schemeClr val="bg2">
                    <a:lumMod val="10000"/>
                  </a:schemeClr>
                </a:solidFill>
              </a:rPr>
              <a:t>Breitborde</a:t>
            </a:r>
            <a:r>
              <a:rPr lang="en-US" sz="1600">
                <a:solidFill>
                  <a:schemeClr val="bg2">
                    <a:lumMod val="10000"/>
                  </a:schemeClr>
                </a:solidFill>
              </a:rPr>
              <a:t>, N. (2024). Identification of psychosis risk and diagnosis of first-episode psychosis: Advice for clinicians. </a:t>
            </a:r>
            <a:r>
              <a:rPr lang="en-US" sz="1600" i="1">
                <a:solidFill>
                  <a:schemeClr val="bg2">
                    <a:lumMod val="10000"/>
                  </a:schemeClr>
                </a:solidFill>
              </a:rPr>
              <a:t>Psychology Research and Behavior Management, 17</a:t>
            </a:r>
            <a:r>
              <a:rPr lang="en-US" sz="1600">
                <a:solidFill>
                  <a:schemeClr val="bg2">
                    <a:lumMod val="10000"/>
                  </a:schemeClr>
                </a:solidFill>
              </a:rPr>
              <a:t>, 1365-1383. </a:t>
            </a:r>
            <a:r>
              <a:rPr lang="en-US" sz="1600" err="1">
                <a:solidFill>
                  <a:schemeClr val="bg2">
                    <a:lumMod val="10000"/>
                  </a:schemeClr>
                </a:solidFill>
              </a:rPr>
              <a:t>doi</a:t>
            </a:r>
            <a:r>
              <a:rPr lang="en-US" sz="1600">
                <a:solidFill>
                  <a:schemeClr val="bg2">
                    <a:lumMod val="10000"/>
                  </a:schemeClr>
                </a:solidFill>
              </a:rPr>
              <a:t>: 10.2147/PRBM.S423865</a:t>
            </a:r>
            <a:endParaRPr lang="en-US">
              <a:solidFill>
                <a:schemeClr val="bg2">
                  <a:lumMod val="10000"/>
                </a:schemeClr>
              </a:solidFill>
            </a:endParaRPr>
          </a:p>
          <a:p>
            <a:pPr marL="227965" indent="-227965">
              <a:lnSpc>
                <a:spcPct val="100000"/>
              </a:lnSpc>
            </a:pPr>
            <a:r>
              <a:rPr lang="en-US" sz="1600" baseline="30000">
                <a:solidFill>
                  <a:schemeClr val="bg2">
                    <a:lumMod val="10000"/>
                  </a:schemeClr>
                </a:solidFill>
              </a:rPr>
              <a:t>7</a:t>
            </a:r>
            <a:r>
              <a:rPr lang="en-US" sz="1600">
                <a:solidFill>
                  <a:schemeClr val="bg2">
                    <a:lumMod val="10000"/>
                  </a:schemeClr>
                </a:solidFill>
              </a:rPr>
              <a:t>Addington, J., </a:t>
            </a:r>
            <a:r>
              <a:rPr lang="en-US" sz="1600" err="1">
                <a:solidFill>
                  <a:schemeClr val="bg2">
                    <a:lumMod val="10000"/>
                  </a:schemeClr>
                </a:solidFill>
              </a:rPr>
              <a:t>Piskulic</a:t>
            </a:r>
            <a:r>
              <a:rPr lang="en-US" sz="1600">
                <a:solidFill>
                  <a:schemeClr val="bg2">
                    <a:lumMod val="10000"/>
                  </a:schemeClr>
                </a:solidFill>
              </a:rPr>
              <a:t>, D., Liu, L., Lockwood, J., Cadenhead, K., Cannon, T., Cornblatt, B., McGlashan, T., Perkins, D., Seidman, L., </a:t>
            </a:r>
            <a:r>
              <a:rPr lang="en-US" sz="1600" err="1">
                <a:solidFill>
                  <a:schemeClr val="bg2">
                    <a:lumMod val="10000"/>
                  </a:schemeClr>
                </a:solidFill>
              </a:rPr>
              <a:t>Tsuang</a:t>
            </a:r>
            <a:r>
              <a:rPr lang="en-US" sz="1600">
                <a:solidFill>
                  <a:schemeClr val="bg2">
                    <a:lumMod val="10000"/>
                  </a:schemeClr>
                </a:solidFill>
              </a:rPr>
              <a:t>, M., Walker, E., Bearden, C., </a:t>
            </a:r>
            <a:r>
              <a:rPr lang="en-US" sz="1600" err="1">
                <a:solidFill>
                  <a:schemeClr val="bg2">
                    <a:lumMod val="10000"/>
                  </a:schemeClr>
                </a:solidFill>
              </a:rPr>
              <a:t>Mathalon</a:t>
            </a:r>
            <a:r>
              <a:rPr lang="en-US" sz="1600">
                <a:solidFill>
                  <a:schemeClr val="bg2">
                    <a:lumMod val="10000"/>
                  </a:schemeClr>
                </a:solidFill>
              </a:rPr>
              <a:t>, D., &amp; Woods, S. (2017). Comorbid diagnoses for youth at clinical high risk of psychosis. </a:t>
            </a:r>
            <a:r>
              <a:rPr lang="en-US" sz="1600" i="1">
                <a:solidFill>
                  <a:schemeClr val="bg2">
                    <a:lumMod val="10000"/>
                  </a:schemeClr>
                </a:solidFill>
              </a:rPr>
              <a:t>Schizophrenia Research, 190</a:t>
            </a:r>
            <a:r>
              <a:rPr lang="en-US" sz="1600">
                <a:solidFill>
                  <a:schemeClr val="bg2">
                    <a:lumMod val="10000"/>
                  </a:schemeClr>
                </a:solidFill>
              </a:rPr>
              <a:t>, 90-95. </a:t>
            </a:r>
            <a:r>
              <a:rPr lang="en-US" sz="1600" err="1">
                <a:solidFill>
                  <a:schemeClr val="bg2">
                    <a:lumMod val="10000"/>
                  </a:schemeClr>
                </a:solidFill>
              </a:rPr>
              <a:t>doi</a:t>
            </a:r>
            <a:r>
              <a:rPr lang="en-US" sz="1600">
                <a:solidFill>
                  <a:schemeClr val="bg2">
                    <a:lumMod val="10000"/>
                  </a:schemeClr>
                </a:solidFill>
              </a:rPr>
              <a:t>: 10.1016/j.schres.2017.03.043</a:t>
            </a:r>
          </a:p>
          <a:p>
            <a:pPr marL="227965" indent="-227965">
              <a:lnSpc>
                <a:spcPct val="100000"/>
              </a:lnSpc>
            </a:pPr>
            <a:r>
              <a:rPr lang="en-US" sz="1600" baseline="30000">
                <a:solidFill>
                  <a:schemeClr val="bg2">
                    <a:lumMod val="10000"/>
                  </a:schemeClr>
                </a:solidFill>
              </a:rPr>
              <a:t>8</a:t>
            </a:r>
            <a:r>
              <a:rPr lang="en-US" sz="1600">
                <a:solidFill>
                  <a:schemeClr val="bg2">
                    <a:lumMod val="10000"/>
                  </a:schemeClr>
                </a:solidFill>
              </a:rPr>
              <a:t>Phalen, P., Rakshan </a:t>
            </a:r>
            <a:r>
              <a:rPr lang="en-US" sz="1600" err="1">
                <a:solidFill>
                  <a:schemeClr val="bg2">
                    <a:lumMod val="10000"/>
                  </a:schemeClr>
                </a:solidFill>
              </a:rPr>
              <a:t>Rouhakhtar</a:t>
            </a:r>
            <a:r>
              <a:rPr lang="en-US" sz="1600">
                <a:solidFill>
                  <a:schemeClr val="bg2">
                    <a:lumMod val="10000"/>
                  </a:schemeClr>
                </a:solidFill>
              </a:rPr>
              <a:t>, P., Millman, Z., Thompson, E., </a:t>
            </a:r>
            <a:r>
              <a:rPr lang="en-US" sz="1600" err="1">
                <a:solidFill>
                  <a:schemeClr val="bg2">
                    <a:lumMod val="10000"/>
                  </a:schemeClr>
                </a:solidFill>
              </a:rPr>
              <a:t>DeVylder</a:t>
            </a:r>
            <a:r>
              <a:rPr lang="en-US" sz="1600">
                <a:solidFill>
                  <a:schemeClr val="bg2">
                    <a:lumMod val="10000"/>
                  </a:schemeClr>
                </a:solidFill>
              </a:rPr>
              <a:t>, J., Mittal, V., Carter, E., Reeves, G., &amp; Schiffman, J. (2018). Validity of a two-item screen for early psychosis. </a:t>
            </a:r>
            <a:r>
              <a:rPr lang="en-US" sz="1600" i="1">
                <a:solidFill>
                  <a:schemeClr val="bg2">
                    <a:lumMod val="10000"/>
                  </a:schemeClr>
                </a:solidFill>
              </a:rPr>
              <a:t>Psychiatry Research, 270</a:t>
            </a:r>
            <a:r>
              <a:rPr lang="en-US" sz="1600">
                <a:solidFill>
                  <a:schemeClr val="bg2">
                    <a:lumMod val="10000"/>
                  </a:schemeClr>
                </a:solidFill>
              </a:rPr>
              <a:t>, 861-868. </a:t>
            </a:r>
            <a:r>
              <a:rPr lang="en-US" sz="1600" err="1">
                <a:solidFill>
                  <a:schemeClr val="bg2">
                    <a:lumMod val="10000"/>
                  </a:schemeClr>
                </a:solidFill>
              </a:rPr>
              <a:t>doi</a:t>
            </a:r>
            <a:r>
              <a:rPr lang="en-US" sz="1600">
                <a:solidFill>
                  <a:schemeClr val="bg2">
                    <a:lumMod val="10000"/>
                  </a:schemeClr>
                </a:solidFill>
              </a:rPr>
              <a:t>: 10.1016/j.psychres.2018.11.002 </a:t>
            </a:r>
          </a:p>
          <a:p>
            <a:pPr marL="227965" indent="-227965">
              <a:lnSpc>
                <a:spcPct val="100000"/>
              </a:lnSpc>
            </a:pPr>
            <a:r>
              <a:rPr lang="en-US" sz="1600" baseline="30000">
                <a:solidFill>
                  <a:schemeClr val="bg2">
                    <a:lumMod val="10000"/>
                  </a:schemeClr>
                </a:solidFill>
              </a:rPr>
              <a:t>9</a:t>
            </a:r>
            <a:r>
              <a:rPr lang="en-US" sz="1600">
                <a:solidFill>
                  <a:schemeClr val="bg2">
                    <a:lumMod val="10000"/>
                  </a:schemeClr>
                </a:solidFill>
              </a:rPr>
              <a:t>Van der Gaag, M., Nieman, D., &amp; van den Berg, D. (2013). </a:t>
            </a:r>
            <a:r>
              <a:rPr lang="en-US" sz="1600" i="1">
                <a:solidFill>
                  <a:schemeClr val="bg2">
                    <a:lumMod val="10000"/>
                  </a:schemeClr>
                </a:solidFill>
              </a:rPr>
              <a:t>CBT for Those at Risk of a First Episode Psychosis. Evidence-based psychotherapy for people with an “At Risk Mental State’</a:t>
            </a:r>
            <a:r>
              <a:rPr lang="en-US" sz="1600">
                <a:solidFill>
                  <a:schemeClr val="bg2">
                    <a:lumMod val="10000"/>
                  </a:schemeClr>
                </a:solidFill>
              </a:rPr>
              <a:t>. London: Routledge. </a:t>
            </a:r>
            <a:r>
              <a:rPr lang="en-US" sz="1600" err="1">
                <a:solidFill>
                  <a:schemeClr val="bg2">
                    <a:lumMod val="10000"/>
                  </a:schemeClr>
                </a:solidFill>
              </a:rPr>
              <a:t>doi</a:t>
            </a:r>
            <a:r>
              <a:rPr lang="en-US" sz="1600">
                <a:solidFill>
                  <a:schemeClr val="bg2">
                    <a:lumMod val="10000"/>
                  </a:schemeClr>
                </a:solidFill>
              </a:rPr>
              <a:t>: 10.4324/9780203503478</a:t>
            </a:r>
          </a:p>
          <a:p>
            <a:pPr marL="227965" indent="-227965">
              <a:lnSpc>
                <a:spcPct val="100000"/>
              </a:lnSpc>
            </a:pPr>
            <a:r>
              <a:rPr lang="en-US" sz="1600" baseline="30000">
                <a:solidFill>
                  <a:schemeClr val="bg2">
                    <a:lumMod val="10000"/>
                  </a:schemeClr>
                </a:solidFill>
              </a:rPr>
              <a:t>10</a:t>
            </a:r>
            <a:r>
              <a:rPr lang="en-US" sz="1600">
                <a:solidFill>
                  <a:schemeClr val="bg2">
                    <a:lumMod val="10000"/>
                  </a:schemeClr>
                </a:solidFill>
              </a:rPr>
              <a:t>Estradé, A., Spencer T.J., De Micheli, A, Murguia-Asensio, S., </a:t>
            </a:r>
            <a:r>
              <a:rPr lang="en-US" sz="1600" err="1">
                <a:solidFill>
                  <a:schemeClr val="bg2">
                    <a:lumMod val="10000"/>
                  </a:schemeClr>
                </a:solidFill>
              </a:rPr>
              <a:t>Provenzani</a:t>
            </a:r>
            <a:r>
              <a:rPr lang="en-US" sz="1600">
                <a:solidFill>
                  <a:schemeClr val="bg2">
                    <a:lumMod val="10000"/>
                  </a:schemeClr>
                </a:solidFill>
              </a:rPr>
              <a:t>, U., McGuire, P., &amp; </a:t>
            </a:r>
            <a:r>
              <a:rPr lang="en-US" sz="1600" err="1">
                <a:solidFill>
                  <a:schemeClr val="bg2">
                    <a:lumMod val="10000"/>
                  </a:schemeClr>
                </a:solidFill>
              </a:rPr>
              <a:t>Fusar</a:t>
            </a:r>
            <a:r>
              <a:rPr lang="en-US" sz="1600">
                <a:solidFill>
                  <a:schemeClr val="bg2">
                    <a:lumMod val="10000"/>
                  </a:schemeClr>
                </a:solidFill>
              </a:rPr>
              <a:t>-Poli, P. (2023). Mapping the implementation and challenges of clinical services for psychosis prevention in England. </a:t>
            </a:r>
            <a:r>
              <a:rPr lang="en-US" sz="1600" i="1">
                <a:solidFill>
                  <a:schemeClr val="bg2">
                    <a:lumMod val="10000"/>
                  </a:schemeClr>
                </a:solidFill>
              </a:rPr>
              <a:t>Front. Psychiatry, 13</a:t>
            </a:r>
            <a:r>
              <a:rPr lang="en-US" sz="1600">
                <a:solidFill>
                  <a:schemeClr val="bg2">
                    <a:lumMod val="10000"/>
                  </a:schemeClr>
                </a:solidFill>
              </a:rPr>
              <a:t>:945505. </a:t>
            </a:r>
            <a:r>
              <a:rPr lang="en-US" sz="1600" err="1">
                <a:solidFill>
                  <a:schemeClr val="bg2">
                    <a:lumMod val="10000"/>
                  </a:schemeClr>
                </a:solidFill>
              </a:rPr>
              <a:t>doi</a:t>
            </a:r>
            <a:r>
              <a:rPr lang="en-US" sz="1600">
                <a:solidFill>
                  <a:schemeClr val="bg2">
                    <a:lumMod val="10000"/>
                  </a:schemeClr>
                </a:solidFill>
              </a:rPr>
              <a:t>: 10.3389/fpsyt.2022.945505</a:t>
            </a:r>
          </a:p>
          <a:p>
            <a:pPr marL="227965" indent="-227965"/>
            <a:endParaRPr lang="en-US" sz="2000"/>
          </a:p>
          <a:p>
            <a:pPr marL="227965" indent="-227965"/>
            <a:endParaRPr lang="en-US"/>
          </a:p>
        </p:txBody>
      </p:sp>
    </p:spTree>
    <p:extLst>
      <p:ext uri="{BB962C8B-B14F-4D97-AF65-F5344CB8AC3E}">
        <p14:creationId xmlns:p14="http://schemas.microsoft.com/office/powerpoint/2010/main" val="269765094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4C087-ABE6-3AF9-1CB7-FA0A2E13839E}"/>
              </a:ext>
            </a:extLst>
          </p:cNvPr>
          <p:cNvSpPr>
            <a:spLocks noGrp="1"/>
          </p:cNvSpPr>
          <p:nvPr>
            <p:ph type="title"/>
          </p:nvPr>
        </p:nvSpPr>
        <p:spPr>
          <a:xfrm>
            <a:off x="1451580" y="660746"/>
            <a:ext cx="9603275" cy="1049235"/>
          </a:xfrm>
        </p:spPr>
        <p:txBody>
          <a:bodyPr/>
          <a:lstStyle/>
          <a:p>
            <a:r>
              <a:rPr lang="en-US"/>
              <a:t>REFERENCES </a:t>
            </a:r>
            <a:endParaRPr lang="en-US">
              <a:highlight>
                <a:srgbClr val="00FFFF"/>
              </a:highlight>
            </a:endParaRPr>
          </a:p>
        </p:txBody>
      </p:sp>
      <p:sp>
        <p:nvSpPr>
          <p:cNvPr id="3" name="Text Placeholder 2">
            <a:extLst>
              <a:ext uri="{FF2B5EF4-FFF2-40B4-BE49-F238E27FC236}">
                <a16:creationId xmlns:a16="http://schemas.microsoft.com/office/drawing/2014/main" id="{3FA70DAC-B5B3-5C19-B174-0F10D9E9FE33}"/>
              </a:ext>
            </a:extLst>
          </p:cNvPr>
          <p:cNvSpPr>
            <a:spLocks noGrp="1"/>
          </p:cNvSpPr>
          <p:nvPr>
            <p:ph type="body" idx="1"/>
          </p:nvPr>
        </p:nvSpPr>
        <p:spPr>
          <a:xfrm>
            <a:off x="1451580" y="1526900"/>
            <a:ext cx="10437161" cy="4715820"/>
          </a:xfrm>
        </p:spPr>
        <p:txBody>
          <a:bodyPr vert="horz" lIns="91440" tIns="45720" rIns="91440" bIns="45720" rtlCol="0" anchor="t">
            <a:noAutofit/>
          </a:bodyPr>
          <a:lstStyle/>
          <a:p>
            <a:pPr marL="227965" indent="-227965"/>
            <a:r>
              <a:rPr lang="en-US" sz="1600" baseline="30000">
                <a:solidFill>
                  <a:schemeClr val="bg2">
                    <a:lumMod val="10000"/>
                  </a:schemeClr>
                </a:solidFill>
                <a:ea typeface="+mn-lt"/>
                <a:cs typeface="+mn-lt"/>
              </a:rPr>
              <a:t>11</a:t>
            </a:r>
            <a:r>
              <a:rPr lang="en-US" sz="1600">
                <a:solidFill>
                  <a:schemeClr val="bg2">
                    <a:lumMod val="10000"/>
                  </a:schemeClr>
                </a:solidFill>
                <a:ea typeface="+mn-lt"/>
                <a:cs typeface="+mn-lt"/>
              </a:rPr>
              <a:t>Salazar de Pablo, G., </a:t>
            </a:r>
            <a:r>
              <a:rPr lang="en-US" sz="1600" err="1">
                <a:solidFill>
                  <a:schemeClr val="bg2">
                    <a:lumMod val="10000"/>
                  </a:schemeClr>
                </a:solidFill>
                <a:ea typeface="+mn-lt"/>
                <a:cs typeface="+mn-lt"/>
              </a:rPr>
              <a:t>Estradé</a:t>
            </a:r>
            <a:r>
              <a:rPr lang="en-US" sz="1600">
                <a:solidFill>
                  <a:schemeClr val="bg2">
                    <a:lumMod val="10000"/>
                  </a:schemeClr>
                </a:solidFill>
                <a:ea typeface="+mn-lt"/>
                <a:cs typeface="+mn-lt"/>
              </a:rPr>
              <a:t>,  A., </a:t>
            </a:r>
            <a:r>
              <a:rPr lang="en-US" sz="1600" err="1">
                <a:solidFill>
                  <a:schemeClr val="bg2">
                    <a:lumMod val="10000"/>
                  </a:schemeClr>
                </a:solidFill>
                <a:ea typeface="+mn-lt"/>
                <a:cs typeface="+mn-lt"/>
              </a:rPr>
              <a:t>Cutroni</a:t>
            </a:r>
            <a:r>
              <a:rPr lang="en-US" sz="1600">
                <a:solidFill>
                  <a:schemeClr val="bg2">
                    <a:lumMod val="10000"/>
                  </a:schemeClr>
                </a:solidFill>
                <a:ea typeface="+mn-lt"/>
                <a:cs typeface="+mn-lt"/>
              </a:rPr>
              <a:t>, M., </a:t>
            </a:r>
            <a:r>
              <a:rPr lang="en-US" sz="1600" err="1">
                <a:solidFill>
                  <a:schemeClr val="bg2">
                    <a:lumMod val="10000"/>
                  </a:schemeClr>
                </a:solidFill>
                <a:ea typeface="+mn-lt"/>
                <a:cs typeface="+mn-lt"/>
              </a:rPr>
              <a:t>Andlauer</a:t>
            </a:r>
            <a:r>
              <a:rPr lang="en-US" sz="1600">
                <a:solidFill>
                  <a:schemeClr val="bg2">
                    <a:lumMod val="10000"/>
                  </a:schemeClr>
                </a:solidFill>
                <a:ea typeface="+mn-lt"/>
                <a:cs typeface="+mn-lt"/>
              </a:rPr>
              <a:t>, O., &amp; </a:t>
            </a:r>
            <a:r>
              <a:rPr lang="en-US" sz="1600" err="1">
                <a:solidFill>
                  <a:schemeClr val="bg2">
                    <a:lumMod val="10000"/>
                  </a:schemeClr>
                </a:solidFill>
                <a:ea typeface="+mn-lt"/>
                <a:cs typeface="+mn-lt"/>
              </a:rPr>
              <a:t>Fusar</a:t>
            </a:r>
            <a:r>
              <a:rPr lang="en-US" sz="1600">
                <a:solidFill>
                  <a:schemeClr val="bg2">
                    <a:lumMod val="10000"/>
                  </a:schemeClr>
                </a:solidFill>
                <a:ea typeface="+mn-lt"/>
                <a:cs typeface="+mn-lt"/>
              </a:rPr>
              <a:t>-Poli, P. (2021). Establishing a clinical service to prevent psychosis: What, how and when? Systematic review. </a:t>
            </a:r>
            <a:r>
              <a:rPr lang="en-US" sz="1600" i="1">
                <a:solidFill>
                  <a:schemeClr val="bg2">
                    <a:lumMod val="10000"/>
                  </a:schemeClr>
                </a:solidFill>
                <a:ea typeface="+mn-lt"/>
                <a:cs typeface="+mn-lt"/>
              </a:rPr>
              <a:t>Translational Psychiat</a:t>
            </a:r>
            <a:r>
              <a:rPr lang="en-US" sz="1600">
                <a:solidFill>
                  <a:schemeClr val="bg2">
                    <a:lumMod val="10000"/>
                  </a:schemeClr>
                </a:solidFill>
                <a:ea typeface="+mn-lt"/>
                <a:cs typeface="+mn-lt"/>
              </a:rPr>
              <a:t>ry </a:t>
            </a:r>
            <a:r>
              <a:rPr lang="en-US" sz="1600" i="1">
                <a:solidFill>
                  <a:schemeClr val="bg2">
                    <a:lumMod val="10000"/>
                  </a:schemeClr>
                </a:solidFill>
                <a:ea typeface="+mn-lt"/>
                <a:cs typeface="+mn-lt"/>
              </a:rPr>
              <a:t>11</a:t>
            </a:r>
            <a:r>
              <a:rPr lang="en-US" sz="1600">
                <a:solidFill>
                  <a:schemeClr val="bg2">
                    <a:lumMod val="10000"/>
                  </a:schemeClr>
                </a:solidFill>
                <a:ea typeface="+mn-lt"/>
                <a:cs typeface="+mn-lt"/>
              </a:rPr>
              <a:t>(1), 43. </a:t>
            </a:r>
            <a:r>
              <a:rPr lang="en-US" sz="1600" err="1">
                <a:solidFill>
                  <a:schemeClr val="bg2">
                    <a:lumMod val="10000"/>
                  </a:schemeClr>
                </a:solidFill>
                <a:ea typeface="+mn-lt"/>
                <a:cs typeface="+mn-lt"/>
              </a:rPr>
              <a:t>doi</a:t>
            </a:r>
            <a:r>
              <a:rPr lang="en-US" sz="1600">
                <a:solidFill>
                  <a:schemeClr val="bg2">
                    <a:lumMod val="10000"/>
                  </a:schemeClr>
                </a:solidFill>
                <a:ea typeface="+mn-lt"/>
                <a:cs typeface="+mn-lt"/>
              </a:rPr>
              <a:t>: 10.1038/s41398-020-01165-x</a:t>
            </a:r>
          </a:p>
          <a:p>
            <a:pPr marL="227965" indent="-227965"/>
            <a:r>
              <a:rPr lang="en-US" sz="1600" baseline="30000">
                <a:solidFill>
                  <a:schemeClr val="bg2">
                    <a:lumMod val="10000"/>
                  </a:schemeClr>
                </a:solidFill>
                <a:ea typeface="+mn-lt"/>
                <a:cs typeface="+mn-lt"/>
              </a:rPr>
              <a:t>11a</a:t>
            </a:r>
            <a:r>
              <a:rPr lang="en-US" sz="1600">
                <a:solidFill>
                  <a:schemeClr val="bg2">
                    <a:lumMod val="10000"/>
                  </a:schemeClr>
                </a:solidFill>
                <a:ea typeface="+mn-lt"/>
                <a:cs typeface="+mn-lt"/>
              </a:rPr>
              <a:t>Salazar de Pablo, G., </a:t>
            </a:r>
            <a:r>
              <a:rPr lang="en-US" sz="1600" err="1">
                <a:solidFill>
                  <a:schemeClr val="bg2">
                    <a:lumMod val="10000"/>
                  </a:schemeClr>
                </a:solidFill>
                <a:ea typeface="+mn-lt"/>
                <a:cs typeface="+mn-lt"/>
              </a:rPr>
              <a:t>Radua</a:t>
            </a:r>
            <a:r>
              <a:rPr lang="en-US" sz="1600">
                <a:solidFill>
                  <a:schemeClr val="bg2">
                    <a:lumMod val="10000"/>
                  </a:schemeClr>
                </a:solidFill>
                <a:ea typeface="+mn-lt"/>
                <a:cs typeface="+mn-lt"/>
              </a:rPr>
              <a:t>, J., Pereira, J., </a:t>
            </a:r>
            <a:r>
              <a:rPr lang="en-US" sz="1600" err="1">
                <a:solidFill>
                  <a:schemeClr val="bg2">
                    <a:lumMod val="10000"/>
                  </a:schemeClr>
                </a:solidFill>
                <a:ea typeface="+mn-lt"/>
                <a:cs typeface="+mn-lt"/>
              </a:rPr>
              <a:t>Bonoldi</a:t>
            </a:r>
            <a:r>
              <a:rPr lang="en-US" sz="1600">
                <a:solidFill>
                  <a:schemeClr val="bg2">
                    <a:lumMod val="10000"/>
                  </a:schemeClr>
                </a:solidFill>
                <a:ea typeface="+mn-lt"/>
                <a:cs typeface="+mn-lt"/>
              </a:rPr>
              <a:t>, I., </a:t>
            </a:r>
            <a:r>
              <a:rPr lang="en-US" sz="1600" err="1">
                <a:solidFill>
                  <a:schemeClr val="bg2">
                    <a:lumMod val="10000"/>
                  </a:schemeClr>
                </a:solidFill>
                <a:ea typeface="+mn-lt"/>
                <a:cs typeface="+mn-lt"/>
              </a:rPr>
              <a:t>Arienti</a:t>
            </a:r>
            <a:r>
              <a:rPr lang="en-US" sz="1600">
                <a:solidFill>
                  <a:schemeClr val="bg2">
                    <a:lumMod val="10000"/>
                  </a:schemeClr>
                </a:solidFill>
                <a:ea typeface="+mn-lt"/>
                <a:cs typeface="+mn-lt"/>
              </a:rPr>
              <a:t>, V., Besana, F., </a:t>
            </a:r>
            <a:r>
              <a:rPr lang="en-US" sz="1600" err="1">
                <a:solidFill>
                  <a:schemeClr val="bg2">
                    <a:lumMod val="10000"/>
                  </a:schemeClr>
                </a:solidFill>
                <a:ea typeface="+mn-lt"/>
                <a:cs typeface="+mn-lt"/>
              </a:rPr>
              <a:t>Soardo</a:t>
            </a:r>
            <a:r>
              <a:rPr lang="en-US" sz="1600">
                <a:solidFill>
                  <a:schemeClr val="bg2">
                    <a:lumMod val="10000"/>
                  </a:schemeClr>
                </a:solidFill>
                <a:ea typeface="+mn-lt"/>
                <a:cs typeface="+mn-lt"/>
              </a:rPr>
              <a:t>, L., Cabras, A., </a:t>
            </a:r>
            <a:r>
              <a:rPr lang="en-US" sz="1600" err="1">
                <a:solidFill>
                  <a:schemeClr val="bg2">
                    <a:lumMod val="10000"/>
                  </a:schemeClr>
                </a:solidFill>
                <a:ea typeface="+mn-lt"/>
                <a:cs typeface="+mn-lt"/>
              </a:rPr>
              <a:t>Fortea</a:t>
            </a:r>
            <a:r>
              <a:rPr lang="en-US" sz="1600">
                <a:solidFill>
                  <a:schemeClr val="bg2">
                    <a:lumMod val="10000"/>
                  </a:schemeClr>
                </a:solidFill>
                <a:ea typeface="+mn-lt"/>
                <a:cs typeface="+mn-lt"/>
              </a:rPr>
              <a:t>, L., Catalan, A., </a:t>
            </a:r>
            <a:r>
              <a:rPr lang="en-US" sz="1600" err="1">
                <a:solidFill>
                  <a:schemeClr val="bg2">
                    <a:lumMod val="10000"/>
                  </a:schemeClr>
                </a:solidFill>
                <a:ea typeface="+mn-lt"/>
                <a:cs typeface="+mn-lt"/>
              </a:rPr>
              <a:t>Vaquerizo</a:t>
            </a:r>
            <a:r>
              <a:rPr lang="en-US" sz="1600">
                <a:solidFill>
                  <a:schemeClr val="bg2">
                    <a:lumMod val="10000"/>
                  </a:schemeClr>
                </a:solidFill>
                <a:ea typeface="+mn-lt"/>
                <a:cs typeface="+mn-lt"/>
              </a:rPr>
              <a:t>-Serrano, J., </a:t>
            </a:r>
            <a:r>
              <a:rPr lang="en-US" sz="1600" err="1">
                <a:solidFill>
                  <a:schemeClr val="bg2">
                    <a:lumMod val="10000"/>
                  </a:schemeClr>
                </a:solidFill>
                <a:ea typeface="+mn-lt"/>
                <a:cs typeface="+mn-lt"/>
              </a:rPr>
              <a:t>Coronelli</a:t>
            </a:r>
            <a:r>
              <a:rPr lang="en-US" sz="1600">
                <a:solidFill>
                  <a:schemeClr val="bg2">
                    <a:lumMod val="10000"/>
                  </a:schemeClr>
                </a:solidFill>
                <a:ea typeface="+mn-lt"/>
                <a:cs typeface="+mn-lt"/>
              </a:rPr>
              <a:t>, F., Kaur, S., Da Silva, J., Shin, J., </a:t>
            </a:r>
            <a:r>
              <a:rPr lang="en-US" sz="1600" err="1">
                <a:solidFill>
                  <a:schemeClr val="bg2">
                    <a:lumMod val="10000"/>
                  </a:schemeClr>
                </a:solidFill>
                <a:ea typeface="+mn-lt"/>
                <a:cs typeface="+mn-lt"/>
              </a:rPr>
              <a:t>Solmi</a:t>
            </a:r>
            <a:r>
              <a:rPr lang="en-US" sz="1600">
                <a:solidFill>
                  <a:schemeClr val="bg2">
                    <a:lumMod val="10000"/>
                  </a:schemeClr>
                </a:solidFill>
                <a:ea typeface="+mn-lt"/>
                <a:cs typeface="+mn-lt"/>
              </a:rPr>
              <a:t>, M., </a:t>
            </a:r>
            <a:r>
              <a:rPr lang="en-US" sz="1600" err="1">
                <a:solidFill>
                  <a:schemeClr val="bg2">
                    <a:lumMod val="10000"/>
                  </a:schemeClr>
                </a:solidFill>
                <a:ea typeface="+mn-lt"/>
                <a:cs typeface="+mn-lt"/>
              </a:rPr>
              <a:t>Brondino</a:t>
            </a:r>
            <a:r>
              <a:rPr lang="en-US" sz="1600">
                <a:solidFill>
                  <a:schemeClr val="bg2">
                    <a:lumMod val="10000"/>
                  </a:schemeClr>
                </a:solidFill>
                <a:ea typeface="+mn-lt"/>
                <a:cs typeface="+mn-lt"/>
              </a:rPr>
              <a:t>, N., Politi, P., McGuire, P., &amp; </a:t>
            </a:r>
            <a:r>
              <a:rPr lang="en-US" sz="1600" err="1">
                <a:solidFill>
                  <a:schemeClr val="bg2">
                    <a:lumMod val="10000"/>
                  </a:schemeClr>
                </a:solidFill>
                <a:ea typeface="+mn-lt"/>
                <a:cs typeface="+mn-lt"/>
              </a:rPr>
              <a:t>Fusar</a:t>
            </a:r>
            <a:r>
              <a:rPr lang="en-US" sz="1600">
                <a:solidFill>
                  <a:schemeClr val="bg2">
                    <a:lumMod val="10000"/>
                  </a:schemeClr>
                </a:solidFill>
                <a:ea typeface="+mn-lt"/>
                <a:cs typeface="+mn-lt"/>
              </a:rPr>
              <a:t>-Poli, P. (2021). Probability of transition to psychosis in individuals at clinical high risk: An updated meta-analysis.</a:t>
            </a:r>
            <a:r>
              <a:rPr lang="en-US" sz="1600" i="1">
                <a:solidFill>
                  <a:schemeClr val="bg2">
                    <a:lumMod val="10000"/>
                  </a:schemeClr>
                </a:solidFill>
                <a:ea typeface="+mn-lt"/>
                <a:cs typeface="+mn-lt"/>
              </a:rPr>
              <a:t> JAMA Psychiatry, 78</a:t>
            </a:r>
            <a:r>
              <a:rPr lang="en-US" sz="1600">
                <a:solidFill>
                  <a:schemeClr val="bg2">
                    <a:lumMod val="10000"/>
                  </a:schemeClr>
                </a:solidFill>
                <a:ea typeface="+mn-lt"/>
                <a:cs typeface="+mn-lt"/>
              </a:rPr>
              <a:t>, 970-978. </a:t>
            </a:r>
            <a:r>
              <a:rPr lang="en-US" sz="1600" err="1">
                <a:solidFill>
                  <a:schemeClr val="bg2">
                    <a:lumMod val="10000"/>
                  </a:schemeClr>
                </a:solidFill>
                <a:ea typeface="+mn-lt"/>
                <a:cs typeface="+mn-lt"/>
              </a:rPr>
              <a:t>doi</a:t>
            </a:r>
            <a:r>
              <a:rPr lang="en-US" sz="1600">
                <a:solidFill>
                  <a:schemeClr val="bg2">
                    <a:lumMod val="10000"/>
                  </a:schemeClr>
                </a:solidFill>
                <a:ea typeface="+mn-lt"/>
                <a:cs typeface="+mn-lt"/>
              </a:rPr>
              <a:t>: 10.1001/jamapsychiatry.2021.0830</a:t>
            </a:r>
          </a:p>
          <a:p>
            <a:pPr marL="227965" indent="-227965"/>
            <a:r>
              <a:rPr lang="en-US" sz="1600" baseline="30000">
                <a:solidFill>
                  <a:schemeClr val="bg2">
                    <a:lumMod val="10000"/>
                  </a:schemeClr>
                </a:solidFill>
                <a:ea typeface="+mn-lt"/>
                <a:cs typeface="+mn-lt"/>
              </a:rPr>
              <a:t>12</a:t>
            </a:r>
            <a:r>
              <a:rPr lang="en-US" sz="1600">
                <a:solidFill>
                  <a:schemeClr val="bg2">
                    <a:lumMod val="10000"/>
                  </a:schemeClr>
                </a:solidFill>
                <a:ea typeface="+mn-lt"/>
                <a:cs typeface="+mn-lt"/>
              </a:rPr>
              <a:t>Chan, V. (2017). Schizophrenia and psychosis: Diagnosis, current research trends, and model treatment approaches with implications for transitional age youth.  </a:t>
            </a:r>
            <a:r>
              <a:rPr lang="en-US" sz="1600" i="1">
                <a:solidFill>
                  <a:schemeClr val="bg2">
                    <a:lumMod val="10000"/>
                  </a:schemeClr>
                </a:solidFill>
                <a:ea typeface="+mn-lt"/>
                <a:cs typeface="+mn-lt"/>
              </a:rPr>
              <a:t>Child and Adolescent Psychiatric Clinics of North America, 26</a:t>
            </a:r>
            <a:r>
              <a:rPr lang="en-US" sz="1600">
                <a:solidFill>
                  <a:schemeClr val="bg2">
                    <a:lumMod val="10000"/>
                  </a:schemeClr>
                </a:solidFill>
                <a:ea typeface="+mn-lt"/>
                <a:cs typeface="+mn-lt"/>
              </a:rPr>
              <a:t>(2), 341-366. </a:t>
            </a:r>
            <a:r>
              <a:rPr lang="en-US" sz="1600" err="1">
                <a:solidFill>
                  <a:schemeClr val="bg2">
                    <a:lumMod val="10000"/>
                  </a:schemeClr>
                </a:solidFill>
                <a:ea typeface="+mn-lt"/>
                <a:cs typeface="+mn-lt"/>
              </a:rPr>
              <a:t>doi</a:t>
            </a:r>
            <a:r>
              <a:rPr lang="en-US" sz="1600">
                <a:solidFill>
                  <a:schemeClr val="bg2">
                    <a:lumMod val="10000"/>
                  </a:schemeClr>
                </a:solidFill>
                <a:ea typeface="+mn-lt"/>
                <a:cs typeface="+mn-lt"/>
              </a:rPr>
              <a:t>: 10.1016/j.chc.2016.12.014</a:t>
            </a:r>
          </a:p>
          <a:p>
            <a:pPr marL="227965" indent="-227965"/>
            <a:r>
              <a:rPr lang="en-US" sz="1600" baseline="30000">
                <a:solidFill>
                  <a:schemeClr val="bg2">
                    <a:lumMod val="10000"/>
                  </a:schemeClr>
                </a:solidFill>
                <a:ea typeface="+mn-lt"/>
                <a:cs typeface="+mn-lt"/>
              </a:rPr>
              <a:t>13</a:t>
            </a:r>
            <a:r>
              <a:rPr lang="en-US" sz="1600">
                <a:solidFill>
                  <a:schemeClr val="bg2">
                    <a:lumMod val="10000"/>
                  </a:schemeClr>
                </a:solidFill>
                <a:ea typeface="+mn-lt"/>
                <a:cs typeface="+mn-lt"/>
              </a:rPr>
              <a:t>Beck, K., </a:t>
            </a:r>
            <a:r>
              <a:rPr lang="en-US" sz="1600" err="1">
                <a:solidFill>
                  <a:schemeClr val="bg2">
                    <a:lumMod val="10000"/>
                  </a:schemeClr>
                </a:solidFill>
                <a:ea typeface="+mn-lt"/>
                <a:cs typeface="+mn-lt"/>
              </a:rPr>
              <a:t>Studerusa</a:t>
            </a:r>
            <a:r>
              <a:rPr lang="en-US" sz="1600">
                <a:solidFill>
                  <a:schemeClr val="bg2">
                    <a:lumMod val="10000"/>
                  </a:schemeClr>
                </a:solidFill>
                <a:ea typeface="+mn-lt"/>
                <a:cs typeface="+mn-lt"/>
              </a:rPr>
              <a:t>, </a:t>
            </a:r>
            <a:r>
              <a:rPr lang="en-US" sz="1600" err="1">
                <a:solidFill>
                  <a:schemeClr val="bg2">
                    <a:lumMod val="10000"/>
                  </a:schemeClr>
                </a:solidFill>
                <a:ea typeface="+mn-lt"/>
                <a:cs typeface="+mn-lt"/>
              </a:rPr>
              <a:t>Andreoua</a:t>
            </a:r>
            <a:r>
              <a:rPr lang="en-US" sz="1600">
                <a:solidFill>
                  <a:schemeClr val="bg2">
                    <a:lumMod val="10000"/>
                  </a:schemeClr>
                </a:solidFill>
                <a:ea typeface="+mn-lt"/>
                <a:cs typeface="+mn-lt"/>
              </a:rPr>
              <a:t>, </a:t>
            </a:r>
            <a:r>
              <a:rPr lang="en-US" sz="1600" err="1">
                <a:solidFill>
                  <a:schemeClr val="bg2">
                    <a:lumMod val="10000"/>
                  </a:schemeClr>
                </a:solidFill>
                <a:ea typeface="+mn-lt"/>
                <a:cs typeface="+mn-lt"/>
              </a:rPr>
              <a:t>Egloffb</a:t>
            </a:r>
            <a:r>
              <a:rPr lang="en-US" sz="1600">
                <a:solidFill>
                  <a:schemeClr val="bg2">
                    <a:lumMod val="10000"/>
                  </a:schemeClr>
                </a:solidFill>
                <a:ea typeface="+mn-lt"/>
                <a:cs typeface="+mn-lt"/>
              </a:rPr>
              <a:t>, </a:t>
            </a:r>
            <a:r>
              <a:rPr lang="en-US" sz="1600" err="1">
                <a:solidFill>
                  <a:schemeClr val="bg2">
                    <a:lumMod val="10000"/>
                  </a:schemeClr>
                </a:solidFill>
                <a:ea typeface="+mn-lt"/>
                <a:cs typeface="+mn-lt"/>
              </a:rPr>
              <a:t>Leanzaa</a:t>
            </a:r>
            <a:r>
              <a:rPr lang="en-US" sz="1600">
                <a:solidFill>
                  <a:schemeClr val="bg2">
                    <a:lumMod val="10000"/>
                  </a:schemeClr>
                </a:solidFill>
                <a:ea typeface="+mn-lt"/>
                <a:cs typeface="+mn-lt"/>
              </a:rPr>
              <a:t>, Simond, </a:t>
            </a:r>
            <a:r>
              <a:rPr lang="en-US" sz="1600" err="1">
                <a:solidFill>
                  <a:schemeClr val="bg2">
                    <a:lumMod val="10000"/>
                  </a:schemeClr>
                </a:solidFill>
                <a:ea typeface="+mn-lt"/>
                <a:cs typeface="+mn-lt"/>
              </a:rPr>
              <a:t>Borgwardtf</a:t>
            </a:r>
            <a:r>
              <a:rPr lang="en-US" sz="1600">
                <a:solidFill>
                  <a:schemeClr val="bg2">
                    <a:lumMod val="10000"/>
                  </a:schemeClr>
                </a:solidFill>
                <a:ea typeface="+mn-lt"/>
                <a:cs typeface="+mn-lt"/>
              </a:rPr>
              <a:t>, Riecher-</a:t>
            </a:r>
            <a:r>
              <a:rPr lang="en-US" sz="1600" err="1">
                <a:solidFill>
                  <a:schemeClr val="bg2">
                    <a:lumMod val="10000"/>
                  </a:schemeClr>
                </a:solidFill>
                <a:ea typeface="+mn-lt"/>
                <a:cs typeface="+mn-lt"/>
              </a:rPr>
              <a:t>Rösslerg</a:t>
            </a:r>
            <a:r>
              <a:rPr lang="en-US" sz="1600">
                <a:solidFill>
                  <a:schemeClr val="bg2">
                    <a:lumMod val="10000"/>
                  </a:schemeClr>
                </a:solidFill>
                <a:ea typeface="+mn-lt"/>
                <a:cs typeface="+mn-lt"/>
              </a:rPr>
              <a:t> (2019). Clinical and functional ultra-long-term outcome of patients with a clinical high risk (CHR) for psychosis. </a:t>
            </a:r>
            <a:r>
              <a:rPr lang="en-US" sz="1600" i="1">
                <a:solidFill>
                  <a:schemeClr val="bg2">
                    <a:lumMod val="10000"/>
                  </a:schemeClr>
                </a:solidFill>
                <a:ea typeface="+mn-lt"/>
                <a:cs typeface="+mn-lt"/>
              </a:rPr>
              <a:t>European Psychiatry 62,</a:t>
            </a:r>
            <a:r>
              <a:rPr lang="en-US" sz="1600">
                <a:solidFill>
                  <a:schemeClr val="bg2">
                    <a:lumMod val="10000"/>
                  </a:schemeClr>
                </a:solidFill>
                <a:ea typeface="+mn-lt"/>
                <a:cs typeface="+mn-lt"/>
              </a:rPr>
              <a:t> 30–37.</a:t>
            </a:r>
          </a:p>
          <a:p>
            <a:pPr marL="227965" indent="-227965"/>
            <a:endParaRPr lang="en-US" sz="1600">
              <a:solidFill>
                <a:schemeClr val="bg2">
                  <a:lumMod val="10000"/>
                </a:schemeClr>
              </a:solidFill>
              <a:ea typeface="+mn-lt"/>
              <a:cs typeface="+mn-lt"/>
            </a:endParaRPr>
          </a:p>
          <a:p>
            <a:pPr marL="227965" indent="-227965"/>
            <a:endParaRPr lang="en-US" sz="1600">
              <a:solidFill>
                <a:schemeClr val="bg2">
                  <a:lumMod val="10000"/>
                </a:schemeClr>
              </a:solidFill>
              <a:ea typeface="+mn-lt"/>
              <a:cs typeface="+mn-lt"/>
            </a:endParaRPr>
          </a:p>
          <a:p>
            <a:pPr marL="227965" indent="-227965"/>
            <a:endParaRPr lang="en-US" sz="1600">
              <a:solidFill>
                <a:schemeClr val="bg2">
                  <a:lumMod val="10000"/>
                </a:schemeClr>
              </a:solidFill>
            </a:endParaRPr>
          </a:p>
        </p:txBody>
      </p:sp>
    </p:spTree>
    <p:extLst>
      <p:ext uri="{BB962C8B-B14F-4D97-AF65-F5344CB8AC3E}">
        <p14:creationId xmlns:p14="http://schemas.microsoft.com/office/powerpoint/2010/main" val="231824815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A8F5C-DA29-0DB3-C49C-F71F169F1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A80E7-6D40-AC40-AF56-659A58348D1D}"/>
              </a:ext>
            </a:extLst>
          </p:cNvPr>
          <p:cNvSpPr>
            <a:spLocks noGrp="1"/>
          </p:cNvSpPr>
          <p:nvPr>
            <p:ph type="title"/>
          </p:nvPr>
        </p:nvSpPr>
        <p:spPr>
          <a:xfrm>
            <a:off x="1451580" y="409264"/>
            <a:ext cx="9603275" cy="1049235"/>
          </a:xfrm>
        </p:spPr>
        <p:txBody>
          <a:bodyPr/>
          <a:lstStyle/>
          <a:p>
            <a:r>
              <a:rPr lang="en-US"/>
              <a:t>REFERENCES </a:t>
            </a:r>
            <a:endParaRPr lang="en-US">
              <a:highlight>
                <a:srgbClr val="00FFFF"/>
              </a:highlight>
            </a:endParaRPr>
          </a:p>
        </p:txBody>
      </p:sp>
      <p:sp>
        <p:nvSpPr>
          <p:cNvPr id="3" name="Text Placeholder 2">
            <a:extLst>
              <a:ext uri="{FF2B5EF4-FFF2-40B4-BE49-F238E27FC236}">
                <a16:creationId xmlns:a16="http://schemas.microsoft.com/office/drawing/2014/main" id="{DC6CF81F-4A2B-957B-382B-BB03BFB30DB4}"/>
              </a:ext>
            </a:extLst>
          </p:cNvPr>
          <p:cNvSpPr>
            <a:spLocks noGrp="1"/>
          </p:cNvSpPr>
          <p:nvPr>
            <p:ph type="body" idx="1"/>
          </p:nvPr>
        </p:nvSpPr>
        <p:spPr>
          <a:xfrm>
            <a:off x="1451580" y="1216879"/>
            <a:ext cx="10437161" cy="4888349"/>
          </a:xfrm>
        </p:spPr>
        <p:txBody>
          <a:bodyPr vert="horz" lIns="91440" tIns="45720" rIns="91440" bIns="45720" rtlCol="0" anchor="t">
            <a:noAutofit/>
          </a:bodyPr>
          <a:lstStyle/>
          <a:p>
            <a:pPr marL="227965" indent="-227965"/>
            <a:r>
              <a:rPr lang="en-US" sz="1600" baseline="30000">
                <a:solidFill>
                  <a:schemeClr val="bg2">
                    <a:lumMod val="10000"/>
                  </a:schemeClr>
                </a:solidFill>
                <a:ea typeface="+mn-lt"/>
                <a:cs typeface="+mn-lt"/>
              </a:rPr>
              <a:t>14</a:t>
            </a:r>
            <a:r>
              <a:rPr lang="en-US" sz="1600">
                <a:solidFill>
                  <a:schemeClr val="bg2">
                    <a:lumMod val="10000"/>
                  </a:schemeClr>
                </a:solidFill>
                <a:ea typeface="+mn-lt"/>
                <a:cs typeface="+mn-lt"/>
              </a:rPr>
              <a:t>Schiffman, J. (August 21, 2020). Clinical high risk for psychosis: Screening, assessment, and treatment. Presented at the 2020 Southwest First Episode Psychosis Conference. Virtual. </a:t>
            </a:r>
            <a:r>
              <a:rPr lang="en-US" sz="1600">
                <a:solidFill>
                  <a:schemeClr val="bg2">
                    <a:lumMod val="10000"/>
                  </a:schemeClr>
                </a:solidFill>
                <a:ea typeface="+mn-lt"/>
                <a:cs typeface="+mn-lt"/>
                <a:hlinkClick r:id="rId3">
                  <a:extLst>
                    <a:ext uri="{A12FA001-AC4F-418D-AE19-62706E023703}">
                      <ahyp:hlinkClr xmlns:ahyp="http://schemas.microsoft.com/office/drawing/2018/hyperlinkcolor" val="tx"/>
                    </a:ext>
                  </a:extLst>
                </a:hlinkClick>
              </a:rPr>
              <a:t>https://mhttcnetwork.org/products_and_resources/clinical-high-risk-for-psychosis-screening-assessment-and-treatment/</a:t>
            </a:r>
            <a:r>
              <a:rPr lang="en-US" sz="1600">
                <a:solidFill>
                  <a:schemeClr val="bg2">
                    <a:lumMod val="10000"/>
                  </a:schemeClr>
                </a:solidFill>
                <a:ea typeface="+mn-lt"/>
                <a:cs typeface="+mn-lt"/>
              </a:rPr>
              <a:t> </a:t>
            </a:r>
            <a:endParaRPr lang="en-US" sz="1600">
              <a:solidFill>
                <a:schemeClr val="bg2">
                  <a:lumMod val="10000"/>
                </a:schemeClr>
              </a:solidFill>
            </a:endParaRPr>
          </a:p>
          <a:p>
            <a:pPr marL="227965" indent="-227965"/>
            <a:r>
              <a:rPr lang="en-US" sz="1600" baseline="30000">
                <a:solidFill>
                  <a:schemeClr val="bg2">
                    <a:lumMod val="10000"/>
                  </a:schemeClr>
                </a:solidFill>
                <a:ea typeface="+mn-lt"/>
                <a:cs typeface="+mn-lt"/>
              </a:rPr>
              <a:t>15</a:t>
            </a:r>
            <a:r>
              <a:rPr lang="en-US" sz="1600">
                <a:solidFill>
                  <a:schemeClr val="bg2">
                    <a:lumMod val="10000"/>
                  </a:schemeClr>
                </a:solidFill>
                <a:ea typeface="+mn-lt"/>
                <a:cs typeface="+mn-lt"/>
              </a:rPr>
              <a:t>Achenbach, T., &amp; Rescorla, L. (2001). Manual for the ASEBA school-age forms &amp; profiles: An integrated system of multi-informant assessment.</a:t>
            </a:r>
          </a:p>
          <a:p>
            <a:pPr marL="227965" indent="-227965"/>
            <a:r>
              <a:rPr lang="en-US" sz="1600" baseline="30000">
                <a:solidFill>
                  <a:schemeClr val="bg2">
                    <a:lumMod val="10000"/>
                  </a:schemeClr>
                </a:solidFill>
                <a:ea typeface="+mn-lt"/>
                <a:cs typeface="+mn-lt"/>
              </a:rPr>
              <a:t>16</a:t>
            </a:r>
            <a:r>
              <a:rPr lang="en-US" sz="1600">
                <a:solidFill>
                  <a:schemeClr val="bg2">
                    <a:lumMod val="10000"/>
                  </a:schemeClr>
                </a:solidFill>
                <a:ea typeface="+mn-lt"/>
                <a:cs typeface="+mn-lt"/>
              </a:rPr>
              <a:t>Woods, S., Walsh, B., &amp; Cannon, T. (2020). Mini-SIPS 1.0: </a:t>
            </a:r>
            <a:r>
              <a:rPr lang="en-US" sz="1600">
                <a:solidFill>
                  <a:schemeClr val="bg2">
                    <a:lumMod val="10000"/>
                  </a:schemeClr>
                </a:solidFill>
                <a:ea typeface="+mn-lt"/>
                <a:cs typeface="+mn-lt"/>
                <a:hlinkClick r:id="rId4">
                  <a:extLst>
                    <a:ext uri="{A12FA001-AC4F-418D-AE19-62706E023703}">
                      <ahyp:hlinkClr xmlns:ahyp="http://schemas.microsoft.com/office/drawing/2018/hyperlinkcolor" val="tx"/>
                    </a:ext>
                  </a:extLst>
                </a:hlinkClick>
              </a:rPr>
              <a:t>https://bpb-us-w2.wpmucdn.com/campuspress.yale.edu/dist/3/240/files/2020/06/Mini-SIPS-version-1-0-041920.pdf</a:t>
            </a:r>
            <a:r>
              <a:rPr lang="en-US" sz="1600">
                <a:solidFill>
                  <a:schemeClr val="bg2">
                    <a:lumMod val="10000"/>
                  </a:schemeClr>
                </a:solidFill>
                <a:ea typeface="+mn-lt"/>
                <a:cs typeface="+mn-lt"/>
              </a:rPr>
              <a:t> </a:t>
            </a:r>
            <a:endParaRPr lang="en-US" sz="1600">
              <a:solidFill>
                <a:schemeClr val="bg2">
                  <a:lumMod val="10000"/>
                </a:schemeClr>
              </a:solidFill>
            </a:endParaRPr>
          </a:p>
          <a:p>
            <a:pPr marL="227965" indent="-227965"/>
            <a:r>
              <a:rPr lang="en-US" sz="1600" baseline="30000">
                <a:solidFill>
                  <a:schemeClr val="bg2">
                    <a:lumMod val="10000"/>
                  </a:schemeClr>
                </a:solidFill>
              </a:rPr>
              <a:t>17</a:t>
            </a:r>
            <a:r>
              <a:rPr lang="en-US" sz="1600">
                <a:solidFill>
                  <a:schemeClr val="bg2">
                    <a:lumMod val="10000"/>
                  </a:schemeClr>
                </a:solidFill>
                <a:ea typeface="+mn-lt"/>
                <a:cs typeface="+mn-lt"/>
              </a:rPr>
              <a:t>Ord</a:t>
            </a:r>
            <a:r>
              <a:rPr lang="en-US" sz="1600">
                <a:solidFill>
                  <a:schemeClr val="bg2">
                    <a:lumMod val="10000"/>
                  </a:schemeClr>
                </a:solidFill>
              </a:rPr>
              <a:t>, L., Myles-Worsley, M., Blades, F., &amp; </a:t>
            </a:r>
            <a:r>
              <a:rPr lang="en-US" sz="1600" err="1">
                <a:solidFill>
                  <a:schemeClr val="bg2">
                    <a:lumMod val="10000"/>
                  </a:schemeClr>
                </a:solidFill>
              </a:rPr>
              <a:t>Ngiralmau</a:t>
            </a:r>
            <a:r>
              <a:rPr lang="en-US" sz="1600">
                <a:solidFill>
                  <a:schemeClr val="bg2">
                    <a:lumMod val="10000"/>
                  </a:schemeClr>
                </a:solidFill>
              </a:rPr>
              <a:t>, H. (2004). Screening for prodromal adolescents in an isolated high-risk population. S</a:t>
            </a:r>
            <a:r>
              <a:rPr lang="en-US" sz="1600" i="1">
                <a:solidFill>
                  <a:schemeClr val="bg2">
                    <a:lumMod val="10000"/>
                  </a:schemeClr>
                </a:solidFill>
              </a:rPr>
              <a:t>chizophrenia Research, 71</a:t>
            </a:r>
            <a:r>
              <a:rPr lang="en-US" sz="1600">
                <a:solidFill>
                  <a:schemeClr val="bg2">
                    <a:lumMod val="10000"/>
                  </a:schemeClr>
                </a:solidFill>
              </a:rPr>
              <a:t>(2-3), 507-508. </a:t>
            </a:r>
            <a:r>
              <a:rPr lang="en-US" sz="1600" err="1">
                <a:solidFill>
                  <a:schemeClr val="bg2">
                    <a:lumMod val="10000"/>
                  </a:schemeClr>
                </a:solidFill>
              </a:rPr>
              <a:t>doi</a:t>
            </a:r>
            <a:r>
              <a:rPr lang="en-US" sz="1600">
                <a:solidFill>
                  <a:schemeClr val="bg2">
                    <a:lumMod val="10000"/>
                  </a:schemeClr>
                </a:solidFill>
              </a:rPr>
              <a:t>: 10.1016/jschres.2004.03.014</a:t>
            </a:r>
          </a:p>
          <a:p>
            <a:pPr marL="227965" indent="-227965"/>
            <a:r>
              <a:rPr lang="en-US" sz="1600" baseline="30000">
                <a:solidFill>
                  <a:schemeClr val="bg2">
                    <a:lumMod val="10000"/>
                  </a:schemeClr>
                </a:solidFill>
                <a:ea typeface="+mn-lt"/>
                <a:cs typeface="+mn-lt"/>
              </a:rPr>
              <a:t>18</a:t>
            </a:r>
            <a:r>
              <a:rPr lang="en-US" sz="1600">
                <a:solidFill>
                  <a:schemeClr val="bg2">
                    <a:lumMod val="10000"/>
                  </a:schemeClr>
                </a:solidFill>
                <a:ea typeface="+mn-lt"/>
                <a:cs typeface="+mn-lt"/>
              </a:rPr>
              <a:t>Miller, T., Cicchetti, D., Markovich, P., McGlashan, T., &amp; Woods, S. (2004). The SIPS screen: A brief self-report screen to detect the schizophrenia prodrome. </a:t>
            </a:r>
            <a:r>
              <a:rPr lang="en-US" sz="1600" i="1">
                <a:solidFill>
                  <a:schemeClr val="bg2">
                    <a:lumMod val="10000"/>
                  </a:schemeClr>
                </a:solidFill>
                <a:ea typeface="+mn-lt"/>
                <a:cs typeface="+mn-lt"/>
              </a:rPr>
              <a:t>Schizophrenia Research, 70</a:t>
            </a:r>
            <a:r>
              <a:rPr lang="en-US" sz="1600">
                <a:solidFill>
                  <a:schemeClr val="bg2">
                    <a:lumMod val="10000"/>
                  </a:schemeClr>
                </a:solidFill>
                <a:ea typeface="+mn-lt"/>
                <a:cs typeface="+mn-lt"/>
              </a:rPr>
              <a:t>(1), 78. </a:t>
            </a:r>
          </a:p>
          <a:p>
            <a:pPr marL="227965" indent="-227965"/>
            <a:r>
              <a:rPr lang="en-US" sz="1600" baseline="30000">
                <a:solidFill>
                  <a:schemeClr val="bg2">
                    <a:lumMod val="10000"/>
                  </a:schemeClr>
                </a:solidFill>
                <a:ea typeface="+mn-lt"/>
                <a:cs typeface="+mn-lt"/>
              </a:rPr>
              <a:t>19</a:t>
            </a:r>
            <a:r>
              <a:rPr lang="en-US" sz="1600">
                <a:solidFill>
                  <a:schemeClr val="bg2">
                    <a:lumMod val="10000"/>
                  </a:schemeClr>
                </a:solidFill>
                <a:ea typeface="+mn-lt"/>
                <a:cs typeface="+mn-lt"/>
              </a:rPr>
              <a:t>Tandon, R., Nasrallah, H. A., &amp; Keshavan, M. S. (2009). Schizophrenia, "just the facts" 4. Clinical features and conceptualization. </a:t>
            </a:r>
            <a:r>
              <a:rPr lang="en-US" sz="1600" i="1">
                <a:solidFill>
                  <a:schemeClr val="bg2">
                    <a:lumMod val="10000"/>
                  </a:schemeClr>
                </a:solidFill>
                <a:ea typeface="+mn-lt"/>
                <a:cs typeface="+mn-lt"/>
              </a:rPr>
              <a:t>Schizophrenia Research, 110</a:t>
            </a:r>
            <a:r>
              <a:rPr lang="en-US" sz="1600">
                <a:solidFill>
                  <a:schemeClr val="bg2">
                    <a:lumMod val="10000"/>
                  </a:schemeClr>
                </a:solidFill>
                <a:ea typeface="+mn-lt"/>
                <a:cs typeface="+mn-lt"/>
              </a:rPr>
              <a:t>(1-3), 1–23. </a:t>
            </a:r>
            <a:r>
              <a:rPr lang="en-US" sz="1600" err="1">
                <a:solidFill>
                  <a:schemeClr val="bg2">
                    <a:lumMod val="10000"/>
                  </a:schemeClr>
                </a:solidFill>
                <a:ea typeface="+mn-lt"/>
                <a:cs typeface="+mn-lt"/>
              </a:rPr>
              <a:t>doi</a:t>
            </a:r>
            <a:r>
              <a:rPr lang="en-US" sz="1600">
                <a:solidFill>
                  <a:schemeClr val="bg2">
                    <a:lumMod val="10000"/>
                  </a:schemeClr>
                </a:solidFill>
                <a:ea typeface="+mn-lt"/>
                <a:cs typeface="+mn-lt"/>
              </a:rPr>
              <a:t>: 10.1016/j.schres.2009.03.005</a:t>
            </a:r>
            <a:endParaRPr lang="en-US" sz="1600">
              <a:solidFill>
                <a:schemeClr val="bg2">
                  <a:lumMod val="10000"/>
                </a:schemeClr>
              </a:solidFill>
            </a:endParaRPr>
          </a:p>
        </p:txBody>
      </p:sp>
    </p:spTree>
    <p:extLst>
      <p:ext uri="{BB962C8B-B14F-4D97-AF65-F5344CB8AC3E}">
        <p14:creationId xmlns:p14="http://schemas.microsoft.com/office/powerpoint/2010/main" val="91063846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187E-3C8C-6D40-4AC2-C6B77D799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AAAB9-4379-3E06-7B75-6262E875E4EA}"/>
              </a:ext>
            </a:extLst>
          </p:cNvPr>
          <p:cNvSpPr>
            <a:spLocks noGrp="1"/>
          </p:cNvSpPr>
          <p:nvPr>
            <p:ph type="title"/>
          </p:nvPr>
        </p:nvSpPr>
        <p:spPr>
          <a:xfrm>
            <a:off x="1451580" y="409264"/>
            <a:ext cx="9603275" cy="1049235"/>
          </a:xfrm>
        </p:spPr>
        <p:txBody>
          <a:bodyPr/>
          <a:lstStyle/>
          <a:p>
            <a:r>
              <a:rPr lang="en-US"/>
              <a:t>REFERENCES </a:t>
            </a:r>
            <a:endParaRPr lang="en-US">
              <a:highlight>
                <a:srgbClr val="00FFFF"/>
              </a:highlight>
            </a:endParaRPr>
          </a:p>
        </p:txBody>
      </p:sp>
      <p:sp>
        <p:nvSpPr>
          <p:cNvPr id="3" name="Text Placeholder 2">
            <a:extLst>
              <a:ext uri="{FF2B5EF4-FFF2-40B4-BE49-F238E27FC236}">
                <a16:creationId xmlns:a16="http://schemas.microsoft.com/office/drawing/2014/main" id="{B42E659D-1368-5963-94CC-2F310F03FED2}"/>
              </a:ext>
            </a:extLst>
          </p:cNvPr>
          <p:cNvSpPr>
            <a:spLocks noGrp="1"/>
          </p:cNvSpPr>
          <p:nvPr>
            <p:ph type="body" idx="1"/>
          </p:nvPr>
        </p:nvSpPr>
        <p:spPr>
          <a:xfrm>
            <a:off x="1148253" y="1462613"/>
            <a:ext cx="10771451" cy="4254068"/>
          </a:xfrm>
        </p:spPr>
        <p:txBody>
          <a:bodyPr vert="horz" lIns="91440" tIns="45720" rIns="91440" bIns="45720" rtlCol="0" anchor="t">
            <a:noAutofit/>
          </a:bodyPr>
          <a:lstStyle/>
          <a:p>
            <a:pPr marL="227965" indent="-227965"/>
            <a:r>
              <a:rPr lang="en-US" sz="1600" baseline="30000">
                <a:solidFill>
                  <a:schemeClr val="bg2">
                    <a:lumMod val="10000"/>
                  </a:schemeClr>
                </a:solidFill>
              </a:rPr>
              <a:t>20</a:t>
            </a:r>
            <a:r>
              <a:rPr lang="en-US" sz="1600">
                <a:solidFill>
                  <a:schemeClr val="bg2">
                    <a:lumMod val="10000"/>
                  </a:schemeClr>
                </a:solidFill>
              </a:rPr>
              <a:t>Thompson, E., </a:t>
            </a:r>
            <a:r>
              <a:rPr lang="en-US" sz="1600" err="1">
                <a:solidFill>
                  <a:schemeClr val="bg2">
                    <a:lumMod val="10000"/>
                  </a:schemeClr>
                </a:solidFill>
              </a:rPr>
              <a:t>Andorko</a:t>
            </a:r>
            <a:r>
              <a:rPr lang="en-US" sz="1600">
                <a:solidFill>
                  <a:schemeClr val="bg2">
                    <a:lumMod val="10000"/>
                  </a:schemeClr>
                </a:solidFill>
              </a:rPr>
              <a:t>, N., Rakhshan </a:t>
            </a:r>
            <a:r>
              <a:rPr lang="en-US" sz="1600" err="1">
                <a:solidFill>
                  <a:schemeClr val="bg2">
                    <a:lumMod val="10000"/>
                  </a:schemeClr>
                </a:solidFill>
              </a:rPr>
              <a:t>Rouhakhtar</a:t>
            </a:r>
            <a:r>
              <a:rPr lang="en-US" sz="1600">
                <a:solidFill>
                  <a:schemeClr val="bg2">
                    <a:lumMod val="10000"/>
                  </a:schemeClr>
                </a:solidFill>
              </a:rPr>
              <a:t>, P., Millman, Z., Sagun, K., Han, S., Chibani, D., Reeves, G., Herman, B., &amp; Schiffman, J. (2022). Psychosis-spectrum screening and assessment within a college counseling center: A pilot study exploring feasibility and clinical need. </a:t>
            </a:r>
            <a:r>
              <a:rPr lang="en-US" sz="1600" i="1">
                <a:solidFill>
                  <a:schemeClr val="bg2">
                    <a:lumMod val="10000"/>
                  </a:schemeClr>
                </a:solidFill>
              </a:rPr>
              <a:t>Journal of College Student Psychotherapy, 36</a:t>
            </a:r>
            <a:r>
              <a:rPr lang="en-US" sz="1600">
                <a:solidFill>
                  <a:schemeClr val="bg2">
                    <a:lumMod val="10000"/>
                  </a:schemeClr>
                </a:solidFill>
              </a:rPr>
              <a:t>(2), 201-222. </a:t>
            </a:r>
            <a:r>
              <a:rPr lang="en-US" sz="1600" err="1">
                <a:solidFill>
                  <a:schemeClr val="bg2">
                    <a:lumMod val="10000"/>
                  </a:schemeClr>
                </a:solidFill>
              </a:rPr>
              <a:t>doi</a:t>
            </a:r>
            <a:r>
              <a:rPr lang="en-US" sz="1600">
                <a:solidFill>
                  <a:schemeClr val="bg2">
                    <a:lumMod val="10000"/>
                  </a:schemeClr>
                </a:solidFill>
              </a:rPr>
              <a:t>: 10.1080/87568225.2020.1797604</a:t>
            </a:r>
          </a:p>
          <a:p>
            <a:pPr marL="227965" indent="-227965"/>
            <a:r>
              <a:rPr lang="en-US" sz="1600" baseline="30000">
                <a:solidFill>
                  <a:schemeClr val="bg2">
                    <a:lumMod val="10000"/>
                  </a:schemeClr>
                </a:solidFill>
              </a:rPr>
              <a:t>21</a:t>
            </a:r>
            <a:r>
              <a:rPr lang="en-US" sz="1600">
                <a:solidFill>
                  <a:schemeClr val="bg2">
                    <a:lumMod val="10000"/>
                  </a:schemeClr>
                </a:solidFill>
              </a:rPr>
              <a:t>Crisanti, A., Saavedra, J., Barans, S., Romero, P., Dark, N., Friedman, B., Lardier, D., Bustillo, J., Tohen, M., </a:t>
            </a:r>
            <a:r>
              <a:rPr lang="en-US" sz="1600" err="1">
                <a:solidFill>
                  <a:schemeClr val="bg2">
                    <a:lumMod val="10000"/>
                  </a:schemeClr>
                </a:solidFill>
              </a:rPr>
              <a:t>Lenroot</a:t>
            </a:r>
            <a:r>
              <a:rPr lang="en-US" sz="1600">
                <a:solidFill>
                  <a:schemeClr val="bg2">
                    <a:lumMod val="10000"/>
                  </a:schemeClr>
                </a:solidFill>
              </a:rPr>
              <a:t>, R., &amp; Murray-</a:t>
            </a:r>
            <a:r>
              <a:rPr lang="en-US" sz="1600" err="1">
                <a:solidFill>
                  <a:schemeClr val="bg2">
                    <a:lumMod val="10000"/>
                  </a:schemeClr>
                </a:solidFill>
              </a:rPr>
              <a:t>Krezan</a:t>
            </a:r>
            <a:r>
              <a:rPr lang="en-US" sz="1600">
                <a:solidFill>
                  <a:schemeClr val="bg2">
                    <a:lumMod val="10000"/>
                  </a:schemeClr>
                </a:solidFill>
              </a:rPr>
              <a:t>, C. (2025). Identifying barriers and pathways to care among college students at risk of or diagnosed with first episode psychosis. </a:t>
            </a:r>
            <a:r>
              <a:rPr lang="en-US" sz="1600" i="1">
                <a:solidFill>
                  <a:schemeClr val="bg2">
                    <a:lumMod val="10000"/>
                  </a:schemeClr>
                </a:solidFill>
              </a:rPr>
              <a:t>Psychiatry International, 6</a:t>
            </a:r>
            <a:r>
              <a:rPr lang="en-US" sz="1600">
                <a:solidFill>
                  <a:schemeClr val="bg2">
                    <a:lumMod val="10000"/>
                  </a:schemeClr>
                </a:solidFill>
              </a:rPr>
              <a:t>(1), 15. </a:t>
            </a:r>
            <a:r>
              <a:rPr lang="en-US" sz="1600" err="1">
                <a:solidFill>
                  <a:schemeClr val="bg2">
                    <a:lumMod val="10000"/>
                  </a:schemeClr>
                </a:solidFill>
              </a:rPr>
              <a:t>doi</a:t>
            </a:r>
            <a:r>
              <a:rPr lang="en-US" sz="1600">
                <a:solidFill>
                  <a:schemeClr val="bg2">
                    <a:lumMod val="10000"/>
                  </a:schemeClr>
                </a:solidFill>
              </a:rPr>
              <a:t>: 10.3390.psychiatryint6010015</a:t>
            </a:r>
          </a:p>
          <a:p>
            <a:pPr marL="227965" indent="-227965"/>
            <a:r>
              <a:rPr lang="en-US" sz="1600" baseline="30000">
                <a:solidFill>
                  <a:schemeClr val="bg2">
                    <a:lumMod val="10000"/>
                  </a:schemeClr>
                </a:solidFill>
              </a:rPr>
              <a:t>22</a:t>
            </a:r>
            <a:r>
              <a:rPr lang="en-US" sz="1600">
                <a:solidFill>
                  <a:schemeClr val="bg2">
                    <a:lumMod val="10000"/>
                  </a:schemeClr>
                </a:solidFill>
              </a:rPr>
              <a:t>Cotter, D., Healy, C., Staines, L., Mongan, D., &amp; Cannon, M. (2022). Broadening the parameters of clinical high risk for psychosis. </a:t>
            </a:r>
            <a:r>
              <a:rPr lang="en-US" sz="1600" i="1">
                <a:solidFill>
                  <a:schemeClr val="bg2">
                    <a:lumMod val="10000"/>
                  </a:schemeClr>
                </a:solidFill>
              </a:rPr>
              <a:t>American Journal of Psychiatry, 179</a:t>
            </a:r>
            <a:r>
              <a:rPr lang="en-US" sz="1600">
                <a:solidFill>
                  <a:schemeClr val="bg2">
                    <a:lumMod val="10000"/>
                  </a:schemeClr>
                </a:solidFill>
              </a:rPr>
              <a:t>(9), 593-595. </a:t>
            </a:r>
            <a:r>
              <a:rPr lang="en-US" sz="1600" err="1">
                <a:solidFill>
                  <a:schemeClr val="bg2">
                    <a:lumMod val="10000"/>
                  </a:schemeClr>
                </a:solidFill>
              </a:rPr>
              <a:t>doi</a:t>
            </a:r>
            <a:r>
              <a:rPr lang="en-US" sz="1600">
                <a:solidFill>
                  <a:schemeClr val="bg2">
                    <a:lumMod val="10000"/>
                  </a:schemeClr>
                </a:solidFill>
              </a:rPr>
              <a:t>: 10.1176/appi.ajp.20220612</a:t>
            </a:r>
          </a:p>
          <a:p>
            <a:pPr marL="227965" indent="-227965"/>
            <a:r>
              <a:rPr lang="en-US" sz="1600" baseline="30000">
                <a:solidFill>
                  <a:schemeClr val="bg2">
                    <a:lumMod val="10000"/>
                  </a:schemeClr>
                </a:solidFill>
              </a:rPr>
              <a:t>23</a:t>
            </a:r>
            <a:r>
              <a:rPr lang="en-US" sz="1600">
                <a:solidFill>
                  <a:schemeClr val="bg2">
                    <a:lumMod val="10000"/>
                  </a:schemeClr>
                </a:solidFill>
              </a:rPr>
              <a:t>Shi, J., Wang, L., Yao, Y., Chen, F., Su, N., Zhao, X., &amp; Zhan, C. (2016). Protective factors in Chinese university students at clinical high risk for psychosis. </a:t>
            </a:r>
            <a:r>
              <a:rPr lang="en-US" sz="1600" i="1">
                <a:solidFill>
                  <a:schemeClr val="bg2">
                    <a:lumMod val="10000"/>
                  </a:schemeClr>
                </a:solidFill>
              </a:rPr>
              <a:t>Psychiatry Research, 239</a:t>
            </a:r>
            <a:r>
              <a:rPr lang="en-US" sz="1600">
                <a:solidFill>
                  <a:schemeClr val="bg2">
                    <a:lumMod val="10000"/>
                  </a:schemeClr>
                </a:solidFill>
              </a:rPr>
              <a:t>, 239-244. </a:t>
            </a:r>
            <a:r>
              <a:rPr lang="en-US" sz="1600" err="1">
                <a:solidFill>
                  <a:schemeClr val="bg2">
                    <a:lumMod val="10000"/>
                  </a:schemeClr>
                </a:solidFill>
              </a:rPr>
              <a:t>doi</a:t>
            </a:r>
            <a:r>
              <a:rPr lang="en-US" sz="1600">
                <a:solidFill>
                  <a:schemeClr val="bg2">
                    <a:lumMod val="10000"/>
                  </a:schemeClr>
                </a:solidFill>
              </a:rPr>
              <a:t>: 10.1016/j.psychres.2016.03.036</a:t>
            </a:r>
          </a:p>
          <a:p>
            <a:pPr marL="227965" indent="-227965"/>
            <a:r>
              <a:rPr lang="en-US" sz="1600" baseline="30000">
                <a:solidFill>
                  <a:schemeClr val="bg2">
                    <a:lumMod val="10000"/>
                  </a:schemeClr>
                </a:solidFill>
              </a:rPr>
              <a:t>24</a:t>
            </a:r>
            <a:r>
              <a:rPr lang="en-US" sz="1600">
                <a:solidFill>
                  <a:schemeClr val="bg2">
                    <a:lumMod val="10000"/>
                  </a:schemeClr>
                </a:solidFill>
              </a:rPr>
              <a:t>Cowan, H., &amp; Mittal, V. (2021). Three types of psychotic-like experiences in youth at clinical high risk for psychosis. </a:t>
            </a:r>
            <a:r>
              <a:rPr lang="en-US" sz="1600" i="1">
                <a:solidFill>
                  <a:schemeClr val="bg2">
                    <a:lumMod val="10000"/>
                  </a:schemeClr>
                </a:solidFill>
              </a:rPr>
              <a:t>European Archives of Psychiatry and Clinical Neuroscience, 271</a:t>
            </a:r>
            <a:r>
              <a:rPr lang="en-US" sz="1600">
                <a:solidFill>
                  <a:schemeClr val="bg2">
                    <a:lumMod val="10000"/>
                  </a:schemeClr>
                </a:solidFill>
              </a:rPr>
              <a:t>(4), 733-744. </a:t>
            </a:r>
            <a:r>
              <a:rPr lang="en-US" sz="1600" err="1">
                <a:solidFill>
                  <a:schemeClr val="bg2">
                    <a:lumMod val="10000"/>
                  </a:schemeClr>
                </a:solidFill>
              </a:rPr>
              <a:t>doi</a:t>
            </a:r>
            <a:r>
              <a:rPr lang="en-US" sz="1600">
                <a:solidFill>
                  <a:schemeClr val="bg2">
                    <a:lumMod val="10000"/>
                  </a:schemeClr>
                </a:solidFill>
              </a:rPr>
              <a:t>: 10.1007/s00406-020-01143-w</a:t>
            </a:r>
            <a:endParaRPr lang="en-US" sz="1800">
              <a:solidFill>
                <a:schemeClr val="bg2">
                  <a:lumMod val="10000"/>
                </a:schemeClr>
              </a:solidFill>
            </a:endParaRPr>
          </a:p>
        </p:txBody>
      </p:sp>
    </p:spTree>
    <p:extLst>
      <p:ext uri="{BB962C8B-B14F-4D97-AF65-F5344CB8AC3E}">
        <p14:creationId xmlns:p14="http://schemas.microsoft.com/office/powerpoint/2010/main" val="103694996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2052-4677-567D-D775-0B9A79BDD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416CE-3904-F075-240D-588441B8CDE2}"/>
              </a:ext>
            </a:extLst>
          </p:cNvPr>
          <p:cNvSpPr>
            <a:spLocks noGrp="1"/>
          </p:cNvSpPr>
          <p:nvPr>
            <p:ph type="title"/>
          </p:nvPr>
        </p:nvSpPr>
        <p:spPr>
          <a:xfrm>
            <a:off x="1451580" y="547411"/>
            <a:ext cx="9603275" cy="1049235"/>
          </a:xfrm>
        </p:spPr>
        <p:txBody>
          <a:bodyPr/>
          <a:lstStyle/>
          <a:p>
            <a:r>
              <a:rPr lang="en-US"/>
              <a:t>REFERENCES </a:t>
            </a:r>
            <a:endParaRPr lang="en-US">
              <a:highlight>
                <a:srgbClr val="00FFFF"/>
              </a:highlight>
            </a:endParaRPr>
          </a:p>
        </p:txBody>
      </p:sp>
      <p:sp>
        <p:nvSpPr>
          <p:cNvPr id="3" name="Text Placeholder 2">
            <a:extLst>
              <a:ext uri="{FF2B5EF4-FFF2-40B4-BE49-F238E27FC236}">
                <a16:creationId xmlns:a16="http://schemas.microsoft.com/office/drawing/2014/main" id="{24FC438C-C363-75B3-EC14-9FE93BE74C9F}"/>
              </a:ext>
            </a:extLst>
          </p:cNvPr>
          <p:cNvSpPr>
            <a:spLocks noGrp="1"/>
          </p:cNvSpPr>
          <p:nvPr>
            <p:ph type="body" idx="1"/>
          </p:nvPr>
        </p:nvSpPr>
        <p:spPr>
          <a:xfrm>
            <a:off x="1451580" y="1077428"/>
            <a:ext cx="10437161" cy="5233405"/>
          </a:xfrm>
        </p:spPr>
        <p:txBody>
          <a:bodyPr vert="horz" lIns="91440" tIns="45720" rIns="91440" bIns="45720" rtlCol="0" anchor="t">
            <a:noAutofit/>
          </a:bodyPr>
          <a:lstStyle/>
          <a:p>
            <a:pPr marL="227965" indent="-227965"/>
            <a:endParaRPr lang="en-US" sz="1800">
              <a:solidFill>
                <a:schemeClr val="bg2">
                  <a:lumMod val="10000"/>
                </a:schemeClr>
              </a:solidFill>
              <a:ea typeface="+mn-lt"/>
              <a:cs typeface="+mn-lt"/>
            </a:endParaRPr>
          </a:p>
          <a:p>
            <a:pPr marL="227965" indent="-227965"/>
            <a:endParaRPr lang="en-US" sz="1800">
              <a:solidFill>
                <a:schemeClr val="bg2">
                  <a:lumMod val="10000"/>
                </a:schemeClr>
              </a:solidFill>
              <a:ea typeface="+mn-lt"/>
              <a:cs typeface="+mn-lt"/>
            </a:endParaRPr>
          </a:p>
          <a:p>
            <a:pPr marL="227965" indent="-227965"/>
            <a:endParaRPr lang="en-US" sz="1800">
              <a:solidFill>
                <a:schemeClr val="bg2">
                  <a:lumMod val="10000"/>
                </a:schemeClr>
              </a:solidFill>
            </a:endParaRPr>
          </a:p>
          <a:p>
            <a:pPr marL="227965" indent="-227965"/>
            <a:endParaRPr lang="en-US" sz="1800">
              <a:solidFill>
                <a:schemeClr val="bg2">
                  <a:lumMod val="10000"/>
                </a:schemeClr>
              </a:solidFill>
              <a:ea typeface="+mn-lt"/>
              <a:cs typeface="+mn-lt"/>
            </a:endParaRPr>
          </a:p>
          <a:p>
            <a:pPr marL="227965" indent="-227965"/>
            <a:endParaRPr lang="en-US" sz="1700">
              <a:solidFill>
                <a:schemeClr val="bg2">
                  <a:lumMod val="10000"/>
                </a:schemeClr>
              </a:solidFill>
            </a:endParaRPr>
          </a:p>
          <a:p>
            <a:pPr marL="227965" indent="-227965"/>
            <a:endParaRPr lang="en-US" sz="2000"/>
          </a:p>
          <a:p>
            <a:pPr marL="227965" indent="-227965"/>
            <a:endParaRPr lang="en-US" sz="2000"/>
          </a:p>
        </p:txBody>
      </p:sp>
      <p:sp>
        <p:nvSpPr>
          <p:cNvPr id="4" name="TextBox 3">
            <a:extLst>
              <a:ext uri="{FF2B5EF4-FFF2-40B4-BE49-F238E27FC236}">
                <a16:creationId xmlns:a16="http://schemas.microsoft.com/office/drawing/2014/main" id="{282F0E7F-21A5-FC88-C312-BBAF7994E8E8}"/>
              </a:ext>
            </a:extLst>
          </p:cNvPr>
          <p:cNvSpPr txBox="1"/>
          <p:nvPr/>
        </p:nvSpPr>
        <p:spPr>
          <a:xfrm>
            <a:off x="1387928" y="1279070"/>
            <a:ext cx="10572748" cy="459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7965" marR="0" lvl="0" indent="-227965" algn="l" defTabSz="914400" rtl="0" eaLnBrk="1" fontAlgn="auto" latinLnBrk="0" hangingPunct="1">
              <a:lnSpc>
                <a:spcPct val="120000"/>
              </a:lnSpc>
              <a:spcBef>
                <a:spcPts val="1000"/>
              </a:spcBef>
              <a:spcAft>
                <a:spcPts val="0"/>
              </a:spcAft>
              <a:buClrTx/>
              <a:buSzTx/>
              <a:buFont typeface="Arial"/>
              <a:buChar char="•"/>
              <a:tabLst/>
              <a:defRPr/>
            </a:pPr>
            <a:r>
              <a:rPr kumimoji="0" lang="en-US" sz="1600" b="0" i="0" u="none" strike="noStrike" kern="1200" cap="none" spc="0" normalizeH="0" baseline="30000" noProof="0">
                <a:ln>
                  <a:noFill/>
                </a:ln>
                <a:solidFill>
                  <a:srgbClr val="DFDBD5">
                    <a:lumMod val="10000"/>
                  </a:srgbClr>
                </a:solidFill>
                <a:effectLst/>
                <a:uLnTx/>
                <a:uFillTx/>
                <a:latin typeface="Gill Sans MT" panose="020B0502020104020203"/>
                <a:ea typeface="+mn-ea"/>
                <a:cs typeface="+mn-cs"/>
              </a:rPr>
              <a:t>25</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Joa, I.,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Bjornestad</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J., Johannessen, J., Langeveld, J., Stain, H.,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Weibell</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M., &amp;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Hegelsted</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W. (2021). Early detection of ultra high risk for psychosis in a Norwegian catchment area: The two year follow-up of the prevention of psychosis study. </a:t>
            </a:r>
            <a:r>
              <a:rPr kumimoji="0" lang="en-US" sz="1600" b="0" i="1"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Frontiers in Psychiatry, 12</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573905.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doi</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10.3389/fpsyt.2021.573905</a:t>
            </a:r>
            <a:endParaRPr kumimoji="0" lang="en-US" sz="18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endParaRPr>
          </a:p>
          <a:p>
            <a:pPr marL="227965" marR="0" lvl="0" indent="-227965" algn="l" defTabSz="914400" rtl="0" eaLnBrk="1" fontAlgn="auto" latinLnBrk="0" hangingPunct="1">
              <a:lnSpc>
                <a:spcPct val="120000"/>
              </a:lnSpc>
              <a:spcBef>
                <a:spcPts val="1000"/>
              </a:spcBef>
              <a:spcAft>
                <a:spcPts val="0"/>
              </a:spcAft>
              <a:buClrTx/>
              <a:buSzTx/>
              <a:buFont typeface="Arial"/>
              <a:buChar char="•"/>
              <a:tabLst/>
              <a:defRPr/>
            </a:pPr>
            <a:r>
              <a:rPr kumimoji="0" lang="en-US" sz="1600" b="0" i="0" u="none" strike="noStrike" kern="1200" cap="none" spc="0" normalizeH="0" baseline="30000" noProof="0">
                <a:ln>
                  <a:noFill/>
                </a:ln>
                <a:solidFill>
                  <a:srgbClr val="DFDBD5">
                    <a:lumMod val="10000"/>
                  </a:srgbClr>
                </a:solidFill>
                <a:effectLst/>
                <a:uLnTx/>
                <a:uFillTx/>
                <a:latin typeface="Gill Sans MT" panose="020B0502020104020203"/>
                <a:ea typeface="+mn-ea"/>
                <a:cs typeface="+mn-cs"/>
              </a:rPr>
              <a:t>26</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Wu, J., Long, X., Liu, F., Qi, A., Chen, Q., Guan, X., Zhang, Q., Yao, Y., Shi, J., Xie, S., Yan, W., Hu, M., Yuan, X., Tang, J., Wu, S., Zhang, T., Wang, J., &amp; Lu, Z. (2021). Screening of the college students at clinical high risk for psychosis in China: A multicenter epidemiological study. </a:t>
            </a:r>
            <a:r>
              <a:rPr kumimoji="0" lang="en-US" sz="1600" b="0" i="1"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BMC Psychiatry, 21</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(1), 253.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doi</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10.1186/s12888-021-03229-8 </a:t>
            </a:r>
          </a:p>
          <a:p>
            <a:pPr marL="227965" marR="0" lvl="0" indent="-227965" algn="l" defTabSz="914400" rtl="0" eaLnBrk="1" fontAlgn="auto" latinLnBrk="0" hangingPunct="1">
              <a:lnSpc>
                <a:spcPct val="120000"/>
              </a:lnSpc>
              <a:spcBef>
                <a:spcPts val="1000"/>
              </a:spcBef>
              <a:spcAft>
                <a:spcPts val="0"/>
              </a:spcAft>
              <a:buClrTx/>
              <a:buSzTx/>
              <a:buFont typeface="Arial"/>
              <a:buChar char="•"/>
              <a:tabLst/>
              <a:defRPr/>
            </a:pPr>
            <a:r>
              <a:rPr kumimoji="0" lang="en-US" sz="1600" b="0" i="0" u="none" strike="noStrike" kern="1200" cap="none" spc="0" normalizeH="0" baseline="30000" noProof="0">
                <a:ln>
                  <a:noFill/>
                </a:ln>
                <a:solidFill>
                  <a:srgbClr val="DFDBD5">
                    <a:lumMod val="10000"/>
                  </a:srgbClr>
                </a:solidFill>
                <a:effectLst/>
                <a:uLnTx/>
                <a:uFillTx/>
                <a:latin typeface="Gill Sans MT" panose="020B0502020104020203"/>
                <a:ea typeface="+mn-ea"/>
                <a:cs typeface="+mn-cs"/>
              </a:rPr>
              <a:t>27</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Haining, K.,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Gajwani</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R., Gross, J., Gumley, A., Lawrie, S., Schultze-Lutter, F.,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Schwannauer</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M., &amp;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Uhlhaas</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P. (2024). Clinical and functional outcomes of community-recruited individuals at clinical high-risk for psychosis: Results from the youth mental health risk and resilience study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YouR</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-Study). </a:t>
            </a:r>
            <a:r>
              <a:rPr kumimoji="0" lang="en-US" sz="1600" b="0" i="1"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Schizophrenia Bulletin Open, 5</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(1), sgae019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doi</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10.1093/</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schizbullopen</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/sgae029</a:t>
            </a:r>
          </a:p>
          <a:p>
            <a:pPr marL="227965" marR="0" lvl="0" indent="-227965" algn="l" defTabSz="914400" rtl="0" eaLnBrk="1" fontAlgn="auto" latinLnBrk="0" hangingPunct="1">
              <a:lnSpc>
                <a:spcPct val="120000"/>
              </a:lnSpc>
              <a:spcBef>
                <a:spcPts val="1000"/>
              </a:spcBef>
              <a:spcAft>
                <a:spcPts val="0"/>
              </a:spcAft>
              <a:buClrTx/>
              <a:buSzTx/>
              <a:buFont typeface="Arial"/>
              <a:buChar char="•"/>
              <a:tabLst/>
              <a:defRPr/>
            </a:pPr>
            <a:r>
              <a:rPr kumimoji="0" lang="en-US" sz="1600" b="0" i="0" u="none" strike="noStrike" kern="1200" cap="none" spc="0" normalizeH="0" baseline="30000" noProof="0">
                <a:ln>
                  <a:noFill/>
                </a:ln>
                <a:solidFill>
                  <a:srgbClr val="DFDBD5">
                    <a:lumMod val="10000"/>
                  </a:srgbClr>
                </a:solidFill>
                <a:effectLst/>
                <a:uLnTx/>
                <a:uFillTx/>
                <a:latin typeface="Gill Sans MT" panose="020B0502020104020203"/>
                <a:ea typeface="+mn-ea"/>
                <a:cs typeface="+mn-cs"/>
              </a:rPr>
              <a:t>28</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Thompson, E., Frost Visser, K., Schiffman, J., Spirito, A., Hunt, J., &amp; Wolff, J. (2022). Preliminary evidence supporting the practice of psychosis-risk screening within an inpatient psychiatric setting serving adolescents. </a:t>
            </a:r>
            <a:r>
              <a:rPr kumimoji="0" lang="en-US" sz="1600" b="0" i="1"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Psychiatry Research, 307</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114322. </a:t>
            </a:r>
            <a:r>
              <a:rPr kumimoji="0" lang="en-US" sz="1600" b="0" i="0" u="none" strike="noStrike" kern="1200" cap="none" spc="0" normalizeH="0" baseline="0" noProof="0" err="1">
                <a:ln>
                  <a:noFill/>
                </a:ln>
                <a:solidFill>
                  <a:srgbClr val="DFDBD5">
                    <a:lumMod val="10000"/>
                  </a:srgbClr>
                </a:solidFill>
                <a:effectLst/>
                <a:uLnTx/>
                <a:uFillTx/>
                <a:latin typeface="Gill Sans MT" panose="020B0502020104020203"/>
                <a:ea typeface="+mn-ea"/>
                <a:cs typeface="+mn-cs"/>
              </a:rPr>
              <a:t>doi</a:t>
            </a:r>
            <a:r>
              <a:rPr kumimoji="0" lang="en-US" sz="16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 10.1016/j.psychres.2021.114322</a:t>
            </a:r>
            <a:endParaRPr kumimoji="0" lang="en-US" sz="2000" b="0" i="0" u="none" strike="noStrike" kern="1200" cap="none" spc="0" normalizeH="0" baseline="0" noProof="0">
              <a:ln>
                <a:noFill/>
              </a:ln>
              <a:solidFill>
                <a:srgbClr val="DFDBD5">
                  <a:lumMod val="10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3A39"/>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7159046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333D-C75E-997F-5BDE-35A62CC54776}"/>
              </a:ext>
            </a:extLst>
          </p:cNvPr>
          <p:cNvSpPr>
            <a:spLocks noGrp="1"/>
          </p:cNvSpPr>
          <p:nvPr>
            <p:ph type="title"/>
          </p:nvPr>
        </p:nvSpPr>
        <p:spPr>
          <a:xfrm>
            <a:off x="1261080" y="525120"/>
            <a:ext cx="9603275" cy="1049235"/>
          </a:xfrm>
        </p:spPr>
        <p:txBody>
          <a:bodyPr/>
          <a:lstStyle/>
          <a:p>
            <a:r>
              <a:rPr lang="en-US"/>
              <a:t>REFERENCES </a:t>
            </a:r>
          </a:p>
        </p:txBody>
      </p:sp>
      <p:sp>
        <p:nvSpPr>
          <p:cNvPr id="3" name="Text Placeholder 2">
            <a:extLst>
              <a:ext uri="{FF2B5EF4-FFF2-40B4-BE49-F238E27FC236}">
                <a16:creationId xmlns:a16="http://schemas.microsoft.com/office/drawing/2014/main" id="{4D6E1B6A-9261-9905-80E0-94436E513965}"/>
              </a:ext>
            </a:extLst>
          </p:cNvPr>
          <p:cNvSpPr>
            <a:spLocks noGrp="1"/>
          </p:cNvSpPr>
          <p:nvPr>
            <p:ph type="body" idx="1"/>
          </p:nvPr>
        </p:nvSpPr>
        <p:spPr>
          <a:xfrm>
            <a:off x="1255308" y="1437305"/>
            <a:ext cx="10612347" cy="4448140"/>
          </a:xfrm>
        </p:spPr>
        <p:txBody>
          <a:bodyPr vert="horz" lIns="91440" tIns="45720" rIns="91440" bIns="45720" rtlCol="0" anchor="t">
            <a:noAutofit/>
          </a:bodyPr>
          <a:lstStyle/>
          <a:p>
            <a:pPr marL="227965" indent="-227965"/>
            <a:r>
              <a:rPr lang="en-US" sz="1700" baseline="30000">
                <a:solidFill>
                  <a:schemeClr val="bg2">
                    <a:lumMod val="10000"/>
                  </a:schemeClr>
                </a:solidFill>
                <a:ea typeface="+mn-lt"/>
                <a:cs typeface="+mn-lt"/>
              </a:rPr>
              <a:t>29</a:t>
            </a:r>
            <a:r>
              <a:rPr lang="en-US" sz="1700">
                <a:solidFill>
                  <a:schemeClr val="bg2">
                    <a:lumMod val="10000"/>
                  </a:schemeClr>
                </a:solidFill>
                <a:ea typeface="+mn-lt"/>
                <a:cs typeface="+mn-lt"/>
              </a:rPr>
              <a:t>Mamah, D. The Washington Early Recognition Center Affectivity and Psychosis (WERCAP) Screen. Washington University, St. Louis, Missouri. 2011. </a:t>
            </a:r>
            <a:r>
              <a:rPr lang="en-US" sz="1700">
                <a:solidFill>
                  <a:schemeClr val="bg2">
                    <a:lumMod val="10000"/>
                  </a:schemeClr>
                </a:solidFill>
                <a:ea typeface="+mn-lt"/>
                <a:cs typeface="+mn-lt"/>
                <a:hlinkClick r:id="rId2">
                  <a:extLst>
                    <a:ext uri="{A12FA001-AC4F-418D-AE19-62706E023703}">
                      <ahyp:hlinkClr xmlns:ahyp="http://schemas.microsoft.com/office/drawing/2018/hyperlinkcolor" val="tx"/>
                    </a:ext>
                  </a:extLst>
                </a:hlinkClick>
              </a:rPr>
              <a:t>https://werc.wustl.edu/Content/pdfs/WERCAP%20Screen%202022.pdf</a:t>
            </a:r>
            <a:r>
              <a:rPr lang="en-US" sz="1700">
                <a:solidFill>
                  <a:schemeClr val="bg2">
                    <a:lumMod val="10000"/>
                  </a:schemeClr>
                </a:solidFill>
                <a:ea typeface="+mn-lt"/>
                <a:cs typeface="+mn-lt"/>
              </a:rPr>
              <a:t>   </a:t>
            </a:r>
            <a:endParaRPr lang="en-US" sz="1700">
              <a:solidFill>
                <a:schemeClr val="bg2">
                  <a:lumMod val="10000"/>
                </a:schemeClr>
              </a:solidFill>
            </a:endParaRPr>
          </a:p>
          <a:p>
            <a:pPr marL="227965" indent="-227965"/>
            <a:r>
              <a:rPr lang="en-US" sz="1700" baseline="30000">
                <a:solidFill>
                  <a:schemeClr val="bg2">
                    <a:lumMod val="10000"/>
                  </a:schemeClr>
                </a:solidFill>
                <a:ea typeface="+mn-lt"/>
                <a:cs typeface="+mn-lt"/>
              </a:rPr>
              <a:t>30</a:t>
            </a:r>
            <a:r>
              <a:rPr lang="en-US" sz="1700">
                <a:solidFill>
                  <a:schemeClr val="bg2">
                    <a:lumMod val="10000"/>
                  </a:schemeClr>
                </a:solidFill>
                <a:ea typeface="+mn-lt"/>
                <a:cs typeface="+mn-lt"/>
              </a:rPr>
              <a:t>Mamah, D., Mutiso, V., &amp; </a:t>
            </a:r>
            <a:r>
              <a:rPr lang="en-US" sz="1700" err="1">
                <a:solidFill>
                  <a:schemeClr val="bg2">
                    <a:lumMod val="10000"/>
                  </a:schemeClr>
                </a:solidFill>
                <a:ea typeface="+mn-lt"/>
                <a:cs typeface="+mn-lt"/>
              </a:rPr>
              <a:t>Ndetei</a:t>
            </a:r>
            <a:r>
              <a:rPr lang="en-US" sz="1700">
                <a:solidFill>
                  <a:schemeClr val="bg2">
                    <a:lumMod val="10000"/>
                  </a:schemeClr>
                </a:solidFill>
                <a:ea typeface="+mn-lt"/>
                <a:cs typeface="+mn-lt"/>
              </a:rPr>
              <a:t>, D. (2022). Longitudinal and cross-sectional validation of the WERCAP screen for assessing psychosis risk and conversion. </a:t>
            </a:r>
            <a:r>
              <a:rPr lang="en-US" sz="1700" i="1">
                <a:solidFill>
                  <a:schemeClr val="bg2">
                    <a:lumMod val="10000"/>
                  </a:schemeClr>
                </a:solidFill>
                <a:ea typeface="+mn-lt"/>
                <a:cs typeface="+mn-lt"/>
              </a:rPr>
              <a:t>Schizophrenia Research, 241</a:t>
            </a:r>
            <a:r>
              <a:rPr lang="en-US" sz="1700">
                <a:solidFill>
                  <a:schemeClr val="bg2">
                    <a:lumMod val="10000"/>
                  </a:schemeClr>
                </a:solidFill>
                <a:ea typeface="+mn-lt"/>
                <a:cs typeface="+mn-lt"/>
              </a:rPr>
              <a:t>, 201-209. doi:10.1016/j.schres.2022.01.031</a:t>
            </a:r>
            <a:endParaRPr lang="en-US" sz="1700">
              <a:solidFill>
                <a:schemeClr val="bg2">
                  <a:lumMod val="10000"/>
                </a:schemeClr>
              </a:solidFill>
            </a:endParaRPr>
          </a:p>
          <a:p>
            <a:pPr marL="227965" indent="-227965"/>
            <a:r>
              <a:rPr lang="en-US" sz="1700" baseline="30000">
                <a:solidFill>
                  <a:srgbClr val="000000"/>
                </a:solidFill>
                <a:latin typeface="Gill Sans MT"/>
              </a:rPr>
              <a:t>31</a:t>
            </a:r>
            <a:r>
              <a:rPr lang="en-US" sz="1700">
                <a:solidFill>
                  <a:srgbClr val="000000"/>
                </a:solidFill>
                <a:latin typeface="Gill Sans MT"/>
              </a:rPr>
              <a:t>Fusar-Poli, P.,</a:t>
            </a:r>
            <a:r>
              <a:rPr lang="en-US" sz="1700">
                <a:solidFill>
                  <a:srgbClr val="393A39"/>
                </a:solidFill>
                <a:latin typeface="Gill Sans MT"/>
              </a:rPr>
              <a:t> </a:t>
            </a:r>
            <a:r>
              <a:rPr lang="en-US" sz="1700" err="1">
                <a:solidFill>
                  <a:srgbClr val="393A39"/>
                </a:solidFill>
                <a:latin typeface="Gill Sans MT"/>
              </a:rPr>
              <a:t>Bonoldi</a:t>
            </a:r>
            <a:r>
              <a:rPr lang="en-US" sz="1700">
                <a:solidFill>
                  <a:srgbClr val="393A39"/>
                </a:solidFill>
                <a:latin typeface="Gill Sans MT"/>
              </a:rPr>
              <a:t>, I., Yung, A., </a:t>
            </a:r>
            <a:r>
              <a:rPr lang="en-US" sz="1700" err="1">
                <a:solidFill>
                  <a:srgbClr val="393A39"/>
                </a:solidFill>
                <a:latin typeface="Gill Sans MT"/>
              </a:rPr>
              <a:t>Bogwardt</a:t>
            </a:r>
            <a:r>
              <a:rPr lang="en-US" sz="1700">
                <a:solidFill>
                  <a:srgbClr val="393A39"/>
                </a:solidFill>
                <a:latin typeface="Gill Sans MT"/>
              </a:rPr>
              <a:t>, S., Kempton, M., </a:t>
            </a:r>
            <a:r>
              <a:rPr lang="en-US" sz="1700" err="1">
                <a:solidFill>
                  <a:srgbClr val="393A39"/>
                </a:solidFill>
                <a:latin typeface="Gill Sans MT"/>
              </a:rPr>
              <a:t>Valmaggia</a:t>
            </a:r>
            <a:r>
              <a:rPr lang="en-US" sz="1700">
                <a:solidFill>
                  <a:srgbClr val="393A39"/>
                </a:solidFill>
                <a:latin typeface="Gill Sans MT"/>
              </a:rPr>
              <a:t>, L., </a:t>
            </a:r>
            <a:r>
              <a:rPr lang="en-US" sz="1700" err="1">
                <a:solidFill>
                  <a:srgbClr val="393A39"/>
                </a:solidFill>
                <a:latin typeface="Gill Sans MT"/>
              </a:rPr>
              <a:t>Barale</a:t>
            </a:r>
            <a:r>
              <a:rPr lang="en-US" sz="1700">
                <a:solidFill>
                  <a:srgbClr val="393A39"/>
                </a:solidFill>
                <a:latin typeface="Gill Sans MT"/>
              </a:rPr>
              <a:t>, F., </a:t>
            </a:r>
            <a:r>
              <a:rPr lang="en-US" sz="1700" err="1">
                <a:solidFill>
                  <a:srgbClr val="393A39"/>
                </a:solidFill>
                <a:latin typeface="Gill Sans MT"/>
              </a:rPr>
              <a:t>Caverzasi</a:t>
            </a:r>
            <a:r>
              <a:rPr lang="en-US" sz="1700">
                <a:solidFill>
                  <a:srgbClr val="393A39"/>
                </a:solidFill>
                <a:latin typeface="Gill Sans MT"/>
              </a:rPr>
              <a:t>, E., &amp; McGuire, P.</a:t>
            </a:r>
            <a:r>
              <a:rPr lang="en-US" sz="1700">
                <a:solidFill>
                  <a:srgbClr val="FF0000"/>
                </a:solidFill>
                <a:latin typeface="Gill Sans MT"/>
              </a:rPr>
              <a:t> </a:t>
            </a:r>
            <a:r>
              <a:rPr lang="en-US" sz="1700">
                <a:solidFill>
                  <a:srgbClr val="000000"/>
                </a:solidFill>
                <a:latin typeface="Gill Sans MT"/>
              </a:rPr>
              <a:t> (2012). Predicting psychosis: A meta-analysis of transition outcomes in individuals at high clinical risk. </a:t>
            </a:r>
            <a:r>
              <a:rPr lang="en-US" sz="1700" i="1">
                <a:solidFill>
                  <a:srgbClr val="000000"/>
                </a:solidFill>
                <a:latin typeface="Gill Sans MT"/>
              </a:rPr>
              <a:t> Archives of General Psychiatry, 69</a:t>
            </a:r>
            <a:r>
              <a:rPr lang="en-US" sz="1700">
                <a:solidFill>
                  <a:srgbClr val="000000"/>
                </a:solidFill>
                <a:latin typeface="Gill Sans MT"/>
              </a:rPr>
              <a:t>, 220-229. </a:t>
            </a:r>
            <a:r>
              <a:rPr lang="en-US" sz="1700" err="1">
                <a:solidFill>
                  <a:srgbClr val="000000"/>
                </a:solidFill>
                <a:latin typeface="Gill Sans MT"/>
              </a:rPr>
              <a:t>doi</a:t>
            </a:r>
            <a:r>
              <a:rPr lang="en-US" sz="1700">
                <a:solidFill>
                  <a:srgbClr val="000000"/>
                </a:solidFill>
                <a:latin typeface="Gill Sans MT"/>
              </a:rPr>
              <a:t>: 10.1001/archgenpsychiatry.2011.1472</a:t>
            </a:r>
            <a:endParaRPr lang="en-US" sz="1700">
              <a:solidFill>
                <a:schemeClr val="bg2">
                  <a:lumMod val="10000"/>
                </a:schemeClr>
              </a:solidFill>
              <a:latin typeface="Gill Sans MT"/>
            </a:endParaRPr>
          </a:p>
          <a:p>
            <a:pPr marL="227965" indent="-227965"/>
            <a:r>
              <a:rPr lang="en-US" sz="1700" baseline="30000">
                <a:solidFill>
                  <a:srgbClr val="191613"/>
                </a:solidFill>
                <a:ea typeface="+mn-lt"/>
                <a:cs typeface="+mn-lt"/>
              </a:rPr>
              <a:t>32</a:t>
            </a:r>
            <a:r>
              <a:rPr lang="en-US" sz="1700">
                <a:solidFill>
                  <a:srgbClr val="191613"/>
                </a:solidFill>
                <a:ea typeface="+mn-lt"/>
                <a:cs typeface="+mn-lt"/>
              </a:rPr>
              <a:t>Hutton, P., and Taylor, P.J. (2014). Cognitive </a:t>
            </a:r>
            <a:r>
              <a:rPr lang="en-US" sz="1700" err="1">
                <a:solidFill>
                  <a:srgbClr val="191613"/>
                </a:solidFill>
                <a:ea typeface="+mn-lt"/>
                <a:cs typeface="+mn-lt"/>
              </a:rPr>
              <a:t>behavioural</a:t>
            </a:r>
            <a:r>
              <a:rPr lang="en-US" sz="1700">
                <a:solidFill>
                  <a:srgbClr val="191613"/>
                </a:solidFill>
                <a:ea typeface="+mn-lt"/>
                <a:cs typeface="+mn-lt"/>
              </a:rPr>
              <a:t> therapy for psychosis prevention:  A systematic review and meta-analysis. </a:t>
            </a:r>
            <a:r>
              <a:rPr lang="en-US" sz="1700" i="1">
                <a:solidFill>
                  <a:srgbClr val="191613"/>
                </a:solidFill>
                <a:ea typeface="+mn-lt"/>
                <a:cs typeface="+mn-lt"/>
              </a:rPr>
              <a:t>Psychological Medicine, 44</a:t>
            </a:r>
            <a:r>
              <a:rPr lang="en-US" sz="1700">
                <a:solidFill>
                  <a:srgbClr val="191613"/>
                </a:solidFill>
                <a:ea typeface="+mn-lt"/>
                <a:cs typeface="+mn-lt"/>
              </a:rPr>
              <a:t>, 449-468. doi:10.1017/S0033291713000354</a:t>
            </a:r>
            <a:endParaRPr lang="en-US" sz="1700">
              <a:solidFill>
                <a:srgbClr val="191613"/>
              </a:solidFill>
            </a:endParaRPr>
          </a:p>
          <a:p>
            <a:pPr marL="227965" indent="-227965"/>
            <a:r>
              <a:rPr lang="en-US" sz="1700" baseline="30000">
                <a:solidFill>
                  <a:srgbClr val="191613"/>
                </a:solidFill>
              </a:rPr>
              <a:t>33</a:t>
            </a:r>
            <a:r>
              <a:rPr lang="en-US" sz="1700">
                <a:solidFill>
                  <a:srgbClr val="191613"/>
                </a:solidFill>
                <a:ea typeface="+mn-lt"/>
                <a:cs typeface="+mn-lt"/>
              </a:rPr>
              <a:t>Bechdolf, A., Phillips, L., Francey, S., Leicester, S., Morrison, A., Veith, V., </a:t>
            </a:r>
            <a:r>
              <a:rPr lang="en-US" sz="1700" err="1">
                <a:solidFill>
                  <a:srgbClr val="191613"/>
                </a:solidFill>
                <a:ea typeface="+mn-lt"/>
                <a:cs typeface="+mn-lt"/>
              </a:rPr>
              <a:t>Klosterkotter</a:t>
            </a:r>
            <a:r>
              <a:rPr lang="en-US" sz="1700">
                <a:solidFill>
                  <a:srgbClr val="191613"/>
                </a:solidFill>
                <a:ea typeface="+mn-lt"/>
                <a:cs typeface="+mn-lt"/>
              </a:rPr>
              <a:t>, J., &amp; </a:t>
            </a:r>
            <a:r>
              <a:rPr lang="en-US" sz="1700" err="1">
                <a:solidFill>
                  <a:srgbClr val="191613"/>
                </a:solidFill>
                <a:ea typeface="+mn-lt"/>
                <a:cs typeface="+mn-lt"/>
              </a:rPr>
              <a:t>McGorry</a:t>
            </a:r>
            <a:r>
              <a:rPr lang="en-US" sz="1700">
                <a:solidFill>
                  <a:srgbClr val="191613"/>
                </a:solidFill>
                <a:ea typeface="+mn-lt"/>
                <a:cs typeface="+mn-lt"/>
              </a:rPr>
              <a:t>, P. (2006). Recent approaches to psychological interventions for people at risk of psychosis. </a:t>
            </a:r>
            <a:r>
              <a:rPr lang="en-US" sz="1700" i="1">
                <a:solidFill>
                  <a:srgbClr val="191613"/>
                </a:solidFill>
                <a:ea typeface="+mn-lt"/>
                <a:cs typeface="+mn-lt"/>
              </a:rPr>
              <a:t>European Archives of Psychiatry and Clinical Neuroscience, 256</a:t>
            </a:r>
            <a:r>
              <a:rPr lang="en-US" sz="1700">
                <a:solidFill>
                  <a:srgbClr val="191613"/>
                </a:solidFill>
                <a:ea typeface="+mn-lt"/>
                <a:cs typeface="+mn-lt"/>
              </a:rPr>
              <a:t>(3), 159-173. </a:t>
            </a:r>
            <a:r>
              <a:rPr lang="en-US" sz="1700" err="1">
                <a:solidFill>
                  <a:srgbClr val="191613"/>
                </a:solidFill>
                <a:ea typeface="+mn-lt"/>
                <a:cs typeface="+mn-lt"/>
              </a:rPr>
              <a:t>doi</a:t>
            </a:r>
            <a:r>
              <a:rPr lang="en-US" sz="1700">
                <a:solidFill>
                  <a:srgbClr val="191613"/>
                </a:solidFill>
                <a:ea typeface="+mn-lt"/>
                <a:cs typeface="+mn-lt"/>
              </a:rPr>
              <a:t>: 1007/s00406-006-0623-0</a:t>
            </a:r>
            <a:endParaRPr lang="en-US" sz="1700">
              <a:solidFill>
                <a:srgbClr val="191613"/>
              </a:solidFill>
            </a:endParaRPr>
          </a:p>
          <a:p>
            <a:pPr marL="227965" indent="-227965"/>
            <a:endParaRPr lang="en-US" sz="1800">
              <a:solidFill>
                <a:srgbClr val="191613"/>
              </a:solidFill>
            </a:endParaRPr>
          </a:p>
          <a:p>
            <a:pPr marL="227965" indent="-227965"/>
            <a:endParaRPr lang="en-US"/>
          </a:p>
        </p:txBody>
      </p:sp>
    </p:spTree>
    <p:extLst>
      <p:ext uri="{BB962C8B-B14F-4D97-AF65-F5344CB8AC3E}">
        <p14:creationId xmlns:p14="http://schemas.microsoft.com/office/powerpoint/2010/main" val="354600723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53E7-09EF-C676-93F5-8C123837D5B1}"/>
              </a:ext>
            </a:extLst>
          </p:cNvPr>
          <p:cNvSpPr>
            <a:spLocks noGrp="1"/>
          </p:cNvSpPr>
          <p:nvPr>
            <p:ph type="title"/>
          </p:nvPr>
        </p:nvSpPr>
        <p:spPr>
          <a:xfrm>
            <a:off x="1070580" y="299388"/>
            <a:ext cx="9603275" cy="1049235"/>
          </a:xfrm>
        </p:spPr>
        <p:txBody>
          <a:bodyPr/>
          <a:lstStyle/>
          <a:p>
            <a:r>
              <a:rPr lang="en-US"/>
              <a:t>REFERENCES </a:t>
            </a:r>
          </a:p>
        </p:txBody>
      </p:sp>
      <p:sp>
        <p:nvSpPr>
          <p:cNvPr id="3" name="Text Placeholder 2">
            <a:extLst>
              <a:ext uri="{FF2B5EF4-FFF2-40B4-BE49-F238E27FC236}">
                <a16:creationId xmlns:a16="http://schemas.microsoft.com/office/drawing/2014/main" id="{B6B5FAFC-1286-D2C6-8AAD-5CBC741DC200}"/>
              </a:ext>
            </a:extLst>
          </p:cNvPr>
          <p:cNvSpPr>
            <a:spLocks noGrp="1"/>
          </p:cNvSpPr>
          <p:nvPr>
            <p:ph type="body" idx="1"/>
          </p:nvPr>
        </p:nvSpPr>
        <p:spPr>
          <a:xfrm>
            <a:off x="1070580" y="957125"/>
            <a:ext cx="10873275" cy="4009413"/>
          </a:xfrm>
        </p:spPr>
        <p:txBody>
          <a:bodyPr vert="horz" lIns="91440" tIns="45720" rIns="91440" bIns="45720" rtlCol="0" anchor="t">
            <a:noAutofit/>
          </a:bodyPr>
          <a:lstStyle/>
          <a:p>
            <a:pPr marL="227965" indent="-227965"/>
            <a:r>
              <a:rPr lang="en-US" sz="1800" baseline="30000">
                <a:solidFill>
                  <a:schemeClr val="tx1">
                    <a:lumMod val="49000"/>
                  </a:schemeClr>
                </a:solidFill>
                <a:ea typeface="+mn-lt"/>
                <a:cs typeface="+mn-lt"/>
              </a:rPr>
              <a:t>34</a:t>
            </a:r>
            <a:r>
              <a:rPr lang="en-US" sz="1800">
                <a:solidFill>
                  <a:schemeClr val="tx1">
                    <a:lumMod val="49000"/>
                  </a:schemeClr>
                </a:solidFill>
                <a:ea typeface="+mn-lt"/>
                <a:cs typeface="+mn-lt"/>
              </a:rPr>
              <a:t>Gage, S., Hickman, M., &amp; Zammit, S. (2016). Association between cannabis and psychosis: Epidemiologic evidence. </a:t>
            </a:r>
            <a:r>
              <a:rPr lang="en-US" sz="1800" i="1">
                <a:solidFill>
                  <a:schemeClr val="tx1">
                    <a:lumMod val="49000"/>
                  </a:schemeClr>
                </a:solidFill>
                <a:ea typeface="+mn-lt"/>
                <a:cs typeface="+mn-lt"/>
              </a:rPr>
              <a:t>Biological Psychiatry, 79</a:t>
            </a:r>
            <a:r>
              <a:rPr lang="en-US" sz="1800">
                <a:solidFill>
                  <a:schemeClr val="tx1">
                    <a:lumMod val="49000"/>
                  </a:schemeClr>
                </a:solidFill>
                <a:ea typeface="+mn-lt"/>
                <a:cs typeface="+mn-lt"/>
              </a:rPr>
              <a:t>(7), 549-556. </a:t>
            </a:r>
            <a:r>
              <a:rPr lang="en-US" sz="1800" err="1">
                <a:solidFill>
                  <a:schemeClr val="tx1">
                    <a:lumMod val="49000"/>
                  </a:schemeClr>
                </a:solidFill>
                <a:ea typeface="+mn-lt"/>
                <a:cs typeface="+mn-lt"/>
              </a:rPr>
              <a:t>doi</a:t>
            </a:r>
            <a:r>
              <a:rPr lang="en-US" sz="1800">
                <a:solidFill>
                  <a:schemeClr val="tx1">
                    <a:lumMod val="49000"/>
                  </a:schemeClr>
                </a:solidFill>
                <a:ea typeface="+mn-lt"/>
                <a:cs typeface="+mn-lt"/>
              </a:rPr>
              <a:t>: 10.1016/j.biopsych.2015.08.001</a:t>
            </a:r>
            <a:endParaRPr lang="en-US" sz="1800">
              <a:solidFill>
                <a:schemeClr val="tx1">
                  <a:lumMod val="49000"/>
                </a:schemeClr>
              </a:solidFill>
            </a:endParaRPr>
          </a:p>
          <a:p>
            <a:pPr marL="227965" indent="-227965"/>
            <a:r>
              <a:rPr lang="en-US" sz="1800" baseline="30000">
                <a:solidFill>
                  <a:schemeClr val="tx1">
                    <a:lumMod val="49000"/>
                  </a:schemeClr>
                </a:solidFill>
                <a:ea typeface="+mn-lt"/>
                <a:cs typeface="+mn-lt"/>
              </a:rPr>
              <a:t>35</a:t>
            </a:r>
            <a:r>
              <a:rPr lang="en-US" sz="1800">
                <a:solidFill>
                  <a:schemeClr val="tx1">
                    <a:lumMod val="49000"/>
                  </a:schemeClr>
                </a:solidFill>
                <a:ea typeface="+mn-lt"/>
                <a:cs typeface="+mn-lt"/>
              </a:rPr>
              <a:t>Marconi, A., Di Forti, M., Lewis, C., Murray, R., &amp; Vassos, E. (2016). Meta-analysis of the association between the level of cannabis use and risk of psychosis. </a:t>
            </a:r>
            <a:r>
              <a:rPr lang="en-US" sz="1800" i="1">
                <a:solidFill>
                  <a:schemeClr val="tx1">
                    <a:lumMod val="49000"/>
                  </a:schemeClr>
                </a:solidFill>
                <a:ea typeface="+mn-lt"/>
                <a:cs typeface="+mn-lt"/>
              </a:rPr>
              <a:t>Schizophrenia Bulletin, 42</a:t>
            </a:r>
            <a:r>
              <a:rPr lang="en-US" sz="1800">
                <a:solidFill>
                  <a:schemeClr val="tx1">
                    <a:lumMod val="49000"/>
                  </a:schemeClr>
                </a:solidFill>
                <a:ea typeface="+mn-lt"/>
                <a:cs typeface="+mn-lt"/>
              </a:rPr>
              <a:t>(5),1262-1269. </a:t>
            </a:r>
            <a:r>
              <a:rPr lang="en-US" sz="1800" err="1">
                <a:solidFill>
                  <a:schemeClr val="tx1">
                    <a:lumMod val="49000"/>
                  </a:schemeClr>
                </a:solidFill>
                <a:ea typeface="+mn-lt"/>
                <a:cs typeface="+mn-lt"/>
              </a:rPr>
              <a:t>doi</a:t>
            </a:r>
            <a:r>
              <a:rPr lang="en-US" sz="1800">
                <a:solidFill>
                  <a:schemeClr val="tx1">
                    <a:lumMod val="49000"/>
                  </a:schemeClr>
                </a:solidFill>
                <a:ea typeface="+mn-lt"/>
                <a:cs typeface="+mn-lt"/>
              </a:rPr>
              <a:t>: 10.1093/</a:t>
            </a:r>
            <a:r>
              <a:rPr lang="en-US" sz="1800" err="1">
                <a:solidFill>
                  <a:schemeClr val="tx1">
                    <a:lumMod val="49000"/>
                  </a:schemeClr>
                </a:solidFill>
                <a:ea typeface="+mn-lt"/>
                <a:cs typeface="+mn-lt"/>
              </a:rPr>
              <a:t>schbul</a:t>
            </a:r>
            <a:r>
              <a:rPr lang="en-US" sz="1800">
                <a:solidFill>
                  <a:schemeClr val="tx1">
                    <a:lumMod val="49000"/>
                  </a:schemeClr>
                </a:solidFill>
                <a:ea typeface="+mn-lt"/>
                <a:cs typeface="+mn-lt"/>
              </a:rPr>
              <a:t>/sbw003</a:t>
            </a:r>
          </a:p>
          <a:p>
            <a:pPr marL="227965" indent="-227965"/>
            <a:r>
              <a:rPr lang="en-US" sz="1800" baseline="30000">
                <a:solidFill>
                  <a:schemeClr val="tx1">
                    <a:lumMod val="49000"/>
                  </a:schemeClr>
                </a:solidFill>
                <a:ea typeface="+mn-lt"/>
                <a:cs typeface="+mn-lt"/>
              </a:rPr>
              <a:t>36</a:t>
            </a:r>
            <a:r>
              <a:rPr lang="en-US" sz="1800">
                <a:solidFill>
                  <a:schemeClr val="tx1">
                    <a:lumMod val="49000"/>
                  </a:schemeClr>
                </a:solidFill>
                <a:ea typeface="+mn-lt"/>
                <a:cs typeface="+mn-lt"/>
              </a:rPr>
              <a:t>Di Forti, M., Sallis, H., Allegri, F., Trotta, A., Ferraro, L., Stilo, S., Marconi, A., La Cascia, C., Marques, T., </a:t>
            </a:r>
            <a:r>
              <a:rPr lang="en-US" sz="1800" err="1">
                <a:solidFill>
                  <a:schemeClr val="tx1">
                    <a:lumMod val="49000"/>
                  </a:schemeClr>
                </a:solidFill>
                <a:ea typeface="+mn-lt"/>
                <a:cs typeface="+mn-lt"/>
              </a:rPr>
              <a:t>Pariante</a:t>
            </a:r>
            <a:r>
              <a:rPr lang="en-US" sz="1800">
                <a:solidFill>
                  <a:schemeClr val="tx1">
                    <a:lumMod val="49000"/>
                  </a:schemeClr>
                </a:solidFill>
                <a:ea typeface="+mn-lt"/>
                <a:cs typeface="+mn-lt"/>
              </a:rPr>
              <a:t>, C., </a:t>
            </a:r>
            <a:r>
              <a:rPr lang="en-US" sz="1800" err="1">
                <a:solidFill>
                  <a:schemeClr val="tx1">
                    <a:lumMod val="49000"/>
                  </a:schemeClr>
                </a:solidFill>
                <a:ea typeface="+mn-lt"/>
                <a:cs typeface="+mn-lt"/>
              </a:rPr>
              <a:t>Dazzan</a:t>
            </a:r>
            <a:r>
              <a:rPr lang="en-US" sz="1800">
                <a:solidFill>
                  <a:schemeClr val="tx1">
                    <a:lumMod val="49000"/>
                  </a:schemeClr>
                </a:solidFill>
                <a:ea typeface="+mn-lt"/>
                <a:cs typeface="+mn-lt"/>
              </a:rPr>
              <a:t>, P., Mondelli, V., </a:t>
            </a:r>
            <a:r>
              <a:rPr lang="en-US" sz="1800" err="1">
                <a:solidFill>
                  <a:schemeClr val="tx1">
                    <a:lumMod val="49000"/>
                  </a:schemeClr>
                </a:solidFill>
                <a:ea typeface="+mn-lt"/>
                <a:cs typeface="+mn-lt"/>
              </a:rPr>
              <a:t>Paprelli</a:t>
            </a:r>
            <a:r>
              <a:rPr lang="en-US" sz="1800">
                <a:solidFill>
                  <a:schemeClr val="tx1">
                    <a:lumMod val="49000"/>
                  </a:schemeClr>
                </a:solidFill>
                <a:ea typeface="+mn-lt"/>
                <a:cs typeface="+mn-lt"/>
              </a:rPr>
              <a:t>, A., </a:t>
            </a:r>
            <a:r>
              <a:rPr lang="en-US" sz="1800" err="1">
                <a:solidFill>
                  <a:schemeClr val="tx1">
                    <a:lumMod val="49000"/>
                  </a:schemeClr>
                </a:solidFill>
                <a:ea typeface="+mn-lt"/>
                <a:cs typeface="+mn-lt"/>
              </a:rPr>
              <a:t>Kolliakou</a:t>
            </a:r>
            <a:r>
              <a:rPr lang="en-US" sz="1800">
                <a:solidFill>
                  <a:schemeClr val="tx1">
                    <a:lumMod val="49000"/>
                  </a:schemeClr>
                </a:solidFill>
                <a:ea typeface="+mn-lt"/>
                <a:cs typeface="+mn-lt"/>
              </a:rPr>
              <a:t>, A., Prata, D., Gaughran, F., David, A., Morgan, C., Stahl, D. …&amp; Murray, R. (2014). Daily use, especially of high-potency cannabis, drives the earlier onset of psychosis in cannabis users. </a:t>
            </a:r>
            <a:r>
              <a:rPr lang="en-US" sz="1800" i="1">
                <a:solidFill>
                  <a:schemeClr val="tx1">
                    <a:lumMod val="49000"/>
                  </a:schemeClr>
                </a:solidFill>
                <a:ea typeface="+mn-lt"/>
                <a:cs typeface="+mn-lt"/>
              </a:rPr>
              <a:t>Schizophrenia Bulletin, 40</a:t>
            </a:r>
            <a:r>
              <a:rPr lang="en-US" sz="1800">
                <a:solidFill>
                  <a:schemeClr val="tx1">
                    <a:lumMod val="49000"/>
                  </a:schemeClr>
                </a:solidFill>
                <a:ea typeface="+mn-lt"/>
                <a:cs typeface="+mn-lt"/>
              </a:rPr>
              <a:t>(6),1509-1517. </a:t>
            </a:r>
            <a:r>
              <a:rPr lang="en-US" sz="1800" err="1">
                <a:solidFill>
                  <a:schemeClr val="tx1">
                    <a:lumMod val="49000"/>
                  </a:schemeClr>
                </a:solidFill>
                <a:ea typeface="+mn-lt"/>
                <a:cs typeface="+mn-lt"/>
              </a:rPr>
              <a:t>doi</a:t>
            </a:r>
            <a:r>
              <a:rPr lang="en-US" sz="1800">
                <a:solidFill>
                  <a:schemeClr val="tx1">
                    <a:lumMod val="49000"/>
                  </a:schemeClr>
                </a:solidFill>
                <a:ea typeface="+mn-lt"/>
                <a:cs typeface="+mn-lt"/>
              </a:rPr>
              <a:t>: 10.1093/</a:t>
            </a:r>
            <a:r>
              <a:rPr lang="en-US" sz="1800" err="1">
                <a:solidFill>
                  <a:schemeClr val="tx1">
                    <a:lumMod val="49000"/>
                  </a:schemeClr>
                </a:solidFill>
                <a:ea typeface="+mn-lt"/>
                <a:cs typeface="+mn-lt"/>
              </a:rPr>
              <a:t>schbul</a:t>
            </a:r>
            <a:r>
              <a:rPr lang="en-US" sz="1800">
                <a:solidFill>
                  <a:schemeClr val="tx1">
                    <a:lumMod val="49000"/>
                  </a:schemeClr>
                </a:solidFill>
                <a:ea typeface="+mn-lt"/>
                <a:cs typeface="+mn-lt"/>
              </a:rPr>
              <a:t>/sbt181</a:t>
            </a:r>
          </a:p>
          <a:p>
            <a:pPr marL="227965" indent="-227965"/>
            <a:r>
              <a:rPr lang="en-US" sz="1800" baseline="30000">
                <a:solidFill>
                  <a:schemeClr val="tx1">
                    <a:lumMod val="49000"/>
                  </a:schemeClr>
                </a:solidFill>
              </a:rPr>
              <a:t>37</a:t>
            </a:r>
            <a:r>
              <a:rPr lang="en-US" sz="1800">
                <a:solidFill>
                  <a:schemeClr val="tx1">
                    <a:lumMod val="49000"/>
                  </a:schemeClr>
                </a:solidFill>
              </a:rPr>
              <a:t>Pierre, J. (2017). Risks of increasingly potent Cannabis: The joint effects of potency and frequency.  </a:t>
            </a:r>
            <a:r>
              <a:rPr lang="en-US" sz="1800" i="1">
                <a:solidFill>
                  <a:schemeClr val="tx1">
                    <a:lumMod val="49000"/>
                  </a:schemeClr>
                </a:solidFill>
              </a:rPr>
              <a:t>Current Psychiatry, 16</a:t>
            </a:r>
            <a:r>
              <a:rPr lang="en-US" sz="1800">
                <a:solidFill>
                  <a:schemeClr val="tx1">
                    <a:lumMod val="49000"/>
                  </a:schemeClr>
                </a:solidFill>
              </a:rPr>
              <a:t>, 14-20.</a:t>
            </a:r>
          </a:p>
          <a:p>
            <a:pPr marL="227965" indent="-227965"/>
            <a:r>
              <a:rPr lang="en-US" sz="1800" baseline="30000">
                <a:solidFill>
                  <a:schemeClr val="tx1">
                    <a:lumMod val="49000"/>
                  </a:schemeClr>
                </a:solidFill>
              </a:rPr>
              <a:t>38</a:t>
            </a:r>
            <a:r>
              <a:rPr lang="en-US" sz="1800">
                <a:solidFill>
                  <a:schemeClr val="tx1">
                    <a:lumMod val="49000"/>
                  </a:schemeClr>
                </a:solidFill>
              </a:rPr>
              <a:t>McGlashan, T., Walsh, B., &amp; Woods, S. (2001). Structured Interview for Psychosis-Risk Syndromes (Version 5.5, March 2014). </a:t>
            </a:r>
            <a:r>
              <a:rPr lang="en-US" sz="1800">
                <a:solidFill>
                  <a:schemeClr val="tx1">
                    <a:lumMod val="49000"/>
                  </a:schemeClr>
                </a:solidFill>
                <a:ea typeface="+mn-lt"/>
                <a:cs typeface="+mn-lt"/>
              </a:rPr>
              <a:t>PRIME Research Clinic, Yale School of Medicine, New Haven: CT. </a:t>
            </a:r>
            <a:r>
              <a:rPr lang="en-US" sz="1800">
                <a:solidFill>
                  <a:schemeClr val="tx1">
                    <a:lumMod val="49000"/>
                  </a:schemeClr>
                </a:solidFill>
                <a:ea typeface="+mn-lt"/>
                <a:cs typeface="+mn-lt"/>
                <a:hlinkClick r:id="rId2">
                  <a:extLst>
                    <a:ext uri="{A12FA001-AC4F-418D-AE19-62706E023703}">
                      <ahyp:hlinkClr xmlns:ahyp="http://schemas.microsoft.com/office/drawing/2018/hyperlinkcolor" val="tx"/>
                    </a:ext>
                  </a:extLst>
                </a:hlinkClick>
              </a:rPr>
              <a:t>https://easacommunity.org/wp-content/uploads/2023/09/SIPS_5-5_0325141-correct.pdf</a:t>
            </a:r>
            <a:r>
              <a:rPr lang="en-US" sz="1800">
                <a:solidFill>
                  <a:schemeClr val="tx1">
                    <a:lumMod val="49000"/>
                  </a:schemeClr>
                </a:solidFill>
                <a:ea typeface="+mn-lt"/>
                <a:cs typeface="+mn-lt"/>
              </a:rPr>
              <a:t> </a:t>
            </a:r>
          </a:p>
          <a:p>
            <a:pPr marL="227965" indent="-227965"/>
            <a:endParaRPr lang="en-US" sz="1800">
              <a:solidFill>
                <a:schemeClr val="tx1">
                  <a:lumMod val="49000"/>
                </a:schemeClr>
              </a:solidFill>
              <a:highlight>
                <a:srgbClr val="00FFFF"/>
              </a:highlight>
            </a:endParaRPr>
          </a:p>
        </p:txBody>
      </p:sp>
    </p:spTree>
    <p:extLst>
      <p:ext uri="{BB962C8B-B14F-4D97-AF65-F5344CB8AC3E}">
        <p14:creationId xmlns:p14="http://schemas.microsoft.com/office/powerpoint/2010/main" val="12493664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0A41-DDC7-DE46-9F6A-4054ED11CC94}"/>
              </a:ext>
            </a:extLst>
          </p:cNvPr>
          <p:cNvSpPr>
            <a:spLocks noGrp="1"/>
          </p:cNvSpPr>
          <p:nvPr>
            <p:ph type="title"/>
          </p:nvPr>
        </p:nvSpPr>
        <p:spPr>
          <a:xfrm>
            <a:off x="1451580" y="636287"/>
            <a:ext cx="9603275" cy="594015"/>
          </a:xfrm>
        </p:spPr>
        <p:txBody>
          <a:bodyPr>
            <a:normAutofit/>
          </a:bodyPr>
          <a:lstStyle/>
          <a:p>
            <a:r>
              <a:rPr lang="en-US"/>
              <a:t>Broad OVERVIEW OF CHR-P initiative  </a:t>
            </a:r>
            <a:endParaRPr lang="en-US">
              <a:solidFill>
                <a:srgbClr val="0070C0"/>
              </a:solidFill>
            </a:endParaRPr>
          </a:p>
        </p:txBody>
      </p:sp>
      <p:sp>
        <p:nvSpPr>
          <p:cNvPr id="3" name="Content Placeholder 2">
            <a:extLst>
              <a:ext uri="{FF2B5EF4-FFF2-40B4-BE49-F238E27FC236}">
                <a16:creationId xmlns:a16="http://schemas.microsoft.com/office/drawing/2014/main" id="{5F7ADE45-32C3-A548-9077-788E8A23E697}"/>
              </a:ext>
            </a:extLst>
          </p:cNvPr>
          <p:cNvSpPr>
            <a:spLocks noGrp="1"/>
          </p:cNvSpPr>
          <p:nvPr>
            <p:ph idx="1"/>
          </p:nvPr>
        </p:nvSpPr>
        <p:spPr>
          <a:xfrm>
            <a:off x="1353457" y="1459321"/>
            <a:ext cx="9811092" cy="2263081"/>
          </a:xfrm>
        </p:spPr>
        <p:txBody>
          <a:bodyPr>
            <a:normAutofit/>
          </a:bodyPr>
          <a:lstStyle/>
          <a:p>
            <a:pPr marL="380365" indent="-380365"/>
            <a:r>
              <a:rPr lang="en-US" sz="3200"/>
              <a:t>Goal of prevention / delaying transition to psychosis </a:t>
            </a:r>
          </a:p>
          <a:p>
            <a:pPr marL="837565" lvl="1" indent="-227965">
              <a:buFont typeface="Courier New" panose="020B0604020202020204" pitchFamily="34" charset="0"/>
              <a:buChar char="o"/>
            </a:pPr>
            <a:endParaRPr lang="en-US">
              <a:highlight>
                <a:srgbClr val="FF0000"/>
              </a:highlight>
            </a:endParaRPr>
          </a:p>
          <a:p>
            <a:pPr marL="227965" indent="-227965"/>
            <a:endParaRPr lang="en-US"/>
          </a:p>
        </p:txBody>
      </p:sp>
      <p:grpSp>
        <p:nvGrpSpPr>
          <p:cNvPr id="5" name="Group 4">
            <a:extLst>
              <a:ext uri="{FF2B5EF4-FFF2-40B4-BE49-F238E27FC236}">
                <a16:creationId xmlns:a16="http://schemas.microsoft.com/office/drawing/2014/main" id="{41EA8F7E-CE84-0F31-6287-204316233479}"/>
              </a:ext>
            </a:extLst>
          </p:cNvPr>
          <p:cNvGrpSpPr/>
          <p:nvPr/>
        </p:nvGrpSpPr>
        <p:grpSpPr>
          <a:xfrm>
            <a:off x="1657316" y="2584375"/>
            <a:ext cx="9709037" cy="2454233"/>
            <a:chOff x="2563090" y="3087583"/>
            <a:chExt cx="9709037" cy="2454233"/>
          </a:xfrm>
        </p:grpSpPr>
        <p:sp>
          <p:nvSpPr>
            <p:cNvPr id="4" name="Rectangle: Rounded Corners 3">
              <a:extLst>
                <a:ext uri="{FF2B5EF4-FFF2-40B4-BE49-F238E27FC236}">
                  <a16:creationId xmlns:a16="http://schemas.microsoft.com/office/drawing/2014/main" id="{90842314-20E1-9B24-AA7E-64CB6453D0CD}"/>
                </a:ext>
              </a:extLst>
            </p:cNvPr>
            <p:cNvSpPr/>
            <p:nvPr/>
          </p:nvSpPr>
          <p:spPr>
            <a:xfrm>
              <a:off x="2563090" y="4186052"/>
              <a:ext cx="1919844" cy="801584"/>
            </a:xfrm>
            <a:prstGeom prst="roundRect">
              <a:avLst/>
            </a:prstGeom>
            <a:solidFill>
              <a:schemeClr val="accent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393A39"/>
                  </a:solidFill>
                  <a:effectLst/>
                  <a:uLnTx/>
                  <a:uFillTx/>
                  <a:latin typeface="Gill Sans MT" panose="020B0502020104020203"/>
                  <a:ea typeface="+mn-ea"/>
                  <a:cs typeface="+mn-cs"/>
                </a:rPr>
                <a:t>Clinical High Risk</a:t>
              </a:r>
            </a:p>
          </p:txBody>
        </p:sp>
        <p:cxnSp>
          <p:nvCxnSpPr>
            <p:cNvPr id="6" name="Straight Arrow Connector 5">
              <a:extLst>
                <a:ext uri="{FF2B5EF4-FFF2-40B4-BE49-F238E27FC236}">
                  <a16:creationId xmlns:a16="http://schemas.microsoft.com/office/drawing/2014/main" id="{394DFB94-F1F6-95EC-9F12-A9E96E1CF3A9}"/>
                </a:ext>
              </a:extLst>
            </p:cNvPr>
            <p:cNvCxnSpPr>
              <a:cxnSpLocks/>
            </p:cNvCxnSpPr>
            <p:nvPr/>
          </p:nvCxnSpPr>
          <p:spPr>
            <a:xfrm>
              <a:off x="4819402" y="4591791"/>
              <a:ext cx="504700" cy="9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B3C0036-83D6-1C26-61BE-58478D05495A}"/>
                </a:ext>
              </a:extLst>
            </p:cNvPr>
            <p:cNvSpPr/>
            <p:nvPr/>
          </p:nvSpPr>
          <p:spPr>
            <a:xfrm>
              <a:off x="5700154" y="4186052"/>
              <a:ext cx="1929740" cy="821376"/>
            </a:xfrm>
            <a:prstGeom prst="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393A39"/>
                  </a:solidFill>
                  <a:effectLst/>
                  <a:uLnTx/>
                  <a:uFillTx/>
                  <a:latin typeface="Gill Sans MT" panose="020B0502020104020203"/>
                  <a:ea typeface="+mn-ea"/>
                  <a:cs typeface="+mn-cs"/>
                </a:rPr>
                <a:t>Intervention</a:t>
              </a:r>
            </a:p>
          </p:txBody>
        </p:sp>
        <p:sp>
          <p:nvSpPr>
            <p:cNvPr id="8" name="Rectangle: Rounded Corners 7">
              <a:extLst>
                <a:ext uri="{FF2B5EF4-FFF2-40B4-BE49-F238E27FC236}">
                  <a16:creationId xmlns:a16="http://schemas.microsoft.com/office/drawing/2014/main" id="{1042F2DF-C9C1-D02C-9711-FA9BBD7301F6}"/>
                </a:ext>
              </a:extLst>
            </p:cNvPr>
            <p:cNvSpPr/>
            <p:nvPr/>
          </p:nvSpPr>
          <p:spPr>
            <a:xfrm>
              <a:off x="8273142" y="3087583"/>
              <a:ext cx="1919844" cy="801584"/>
            </a:xfrm>
            <a:prstGeom prst="roundRect">
              <a:avLst/>
            </a:prstGeom>
            <a:solidFill>
              <a:schemeClr val="accent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393A39"/>
                  </a:solidFill>
                  <a:effectLst/>
                  <a:uLnTx/>
                  <a:uFillTx/>
                  <a:latin typeface="Gill Sans MT" panose="020B0502020104020203"/>
                  <a:ea typeface="+mn-ea"/>
                  <a:cs typeface="+mn-cs"/>
                </a:rPr>
                <a:t>Prevention of psychosis onset</a:t>
              </a:r>
            </a:p>
          </p:txBody>
        </p:sp>
        <p:sp>
          <p:nvSpPr>
            <p:cNvPr id="9" name="Rectangle: Rounded Corners 8">
              <a:extLst>
                <a:ext uri="{FF2B5EF4-FFF2-40B4-BE49-F238E27FC236}">
                  <a16:creationId xmlns:a16="http://schemas.microsoft.com/office/drawing/2014/main" id="{F8382820-D25A-403D-E896-DEC1C007C3C8}"/>
                </a:ext>
              </a:extLst>
            </p:cNvPr>
            <p:cNvSpPr/>
            <p:nvPr/>
          </p:nvSpPr>
          <p:spPr>
            <a:xfrm>
              <a:off x="8372103" y="4740232"/>
              <a:ext cx="1919844" cy="801584"/>
            </a:xfrm>
            <a:prstGeom prst="roundRect">
              <a:avLst/>
            </a:prstGeom>
            <a:solidFill>
              <a:schemeClr val="accent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393A39"/>
                  </a:solidFill>
                  <a:effectLst/>
                  <a:uLnTx/>
                  <a:uFillTx/>
                  <a:latin typeface="Gill Sans MT" panose="020B0502020104020203"/>
                  <a:ea typeface="+mn-ea"/>
                  <a:cs typeface="+mn-cs"/>
                </a:rPr>
                <a:t>Delayed onset of psychosis</a:t>
              </a:r>
            </a:p>
          </p:txBody>
        </p:sp>
        <p:cxnSp>
          <p:nvCxnSpPr>
            <p:cNvPr id="10" name="Straight Arrow Connector 9">
              <a:extLst>
                <a:ext uri="{FF2B5EF4-FFF2-40B4-BE49-F238E27FC236}">
                  <a16:creationId xmlns:a16="http://schemas.microsoft.com/office/drawing/2014/main" id="{D26B28E5-C77A-1490-45A5-454281481366}"/>
                </a:ext>
              </a:extLst>
            </p:cNvPr>
            <p:cNvCxnSpPr>
              <a:cxnSpLocks/>
            </p:cNvCxnSpPr>
            <p:nvPr/>
          </p:nvCxnSpPr>
          <p:spPr>
            <a:xfrm flipV="1">
              <a:off x="7659583" y="3661556"/>
              <a:ext cx="475012" cy="346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CF7874-BE6A-57A0-2D30-54261CEC9F58}"/>
                </a:ext>
              </a:extLst>
            </p:cNvPr>
            <p:cNvCxnSpPr>
              <a:cxnSpLocks/>
            </p:cNvCxnSpPr>
            <p:nvPr/>
          </p:nvCxnSpPr>
          <p:spPr>
            <a:xfrm>
              <a:off x="7758542" y="5037113"/>
              <a:ext cx="494804" cy="217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539F22-BF3D-AE55-0DF9-EBD6D5DC60CD}"/>
                </a:ext>
              </a:extLst>
            </p:cNvPr>
            <p:cNvSpPr txBox="1"/>
            <p:nvPr/>
          </p:nvSpPr>
          <p:spPr>
            <a:xfrm rot="20340000">
              <a:off x="9827791" y="3613777"/>
              <a:ext cx="2444336" cy="86177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93A39"/>
                  </a:solidFill>
                  <a:effectLst/>
                  <a:uLnTx/>
                  <a:uFillTx/>
                  <a:latin typeface="Britannic Bold"/>
                  <a:ea typeface="+mn-ea"/>
                  <a:cs typeface="+mn-cs"/>
                </a:rPr>
                <a:t>Better outcomes!</a:t>
              </a:r>
              <a:endParaRPr kumimoji="0" lang="en-US" sz="2400" b="0" i="0" u="none" strike="noStrike" kern="1200" cap="none" spc="0" normalizeH="0" baseline="0" noProof="0">
                <a:ln>
                  <a:noFill/>
                </a:ln>
                <a:solidFill>
                  <a:srgbClr val="393A39"/>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8024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8BF2-67ED-7E86-63A0-636AC488C245}"/>
              </a:ext>
            </a:extLst>
          </p:cNvPr>
          <p:cNvSpPr>
            <a:spLocks noGrp="1"/>
          </p:cNvSpPr>
          <p:nvPr>
            <p:ph type="title"/>
          </p:nvPr>
        </p:nvSpPr>
        <p:spPr>
          <a:xfrm>
            <a:off x="1293925" y="552008"/>
            <a:ext cx="9603275" cy="1049235"/>
          </a:xfrm>
        </p:spPr>
        <p:txBody>
          <a:bodyPr/>
          <a:lstStyle/>
          <a:p>
            <a:r>
              <a:rPr lang="en-US">
                <a:solidFill>
                  <a:schemeClr val="tx1">
                    <a:lumMod val="49000"/>
                  </a:schemeClr>
                </a:solidFill>
              </a:rPr>
              <a:t>risk states </a:t>
            </a:r>
            <a:endParaRPr lang="en-US">
              <a:solidFill>
                <a:schemeClr val="tx1">
                  <a:lumMod val="49000"/>
                </a:schemeClr>
              </a:solidFill>
              <a:highlight>
                <a:srgbClr val="00FFFF"/>
              </a:highlight>
            </a:endParaRPr>
          </a:p>
        </p:txBody>
      </p:sp>
      <p:sp>
        <p:nvSpPr>
          <p:cNvPr id="3" name="Content Placeholder 2">
            <a:extLst>
              <a:ext uri="{FF2B5EF4-FFF2-40B4-BE49-F238E27FC236}">
                <a16:creationId xmlns:a16="http://schemas.microsoft.com/office/drawing/2014/main" id="{3DD14CE0-C7B3-BAA0-DFFE-75573FFCB860}"/>
              </a:ext>
            </a:extLst>
          </p:cNvPr>
          <p:cNvSpPr>
            <a:spLocks noGrp="1"/>
          </p:cNvSpPr>
          <p:nvPr>
            <p:ph idx="1"/>
          </p:nvPr>
        </p:nvSpPr>
        <p:spPr>
          <a:xfrm>
            <a:off x="1293925" y="1499096"/>
            <a:ext cx="10494175" cy="4484519"/>
          </a:xfrm>
        </p:spPr>
        <p:txBody>
          <a:bodyPr vert="horz" lIns="91440" tIns="45720" rIns="91440" bIns="45720" rtlCol="0" anchor="t">
            <a:noAutofit/>
          </a:bodyPr>
          <a:lstStyle/>
          <a:p>
            <a:pPr marL="174625" indent="-174625">
              <a:lnSpc>
                <a:spcPct val="100000"/>
              </a:lnSpc>
              <a:spcBef>
                <a:spcPts val="764"/>
              </a:spcBef>
              <a:buFont typeface="Arial,Sans-Serif" panose="020B0604020202020204" pitchFamily="34" charset="0"/>
            </a:pPr>
            <a:r>
              <a:rPr lang="en-US" sz="2800" dirty="0">
                <a:solidFill>
                  <a:schemeClr val="tx1">
                    <a:lumMod val="49000"/>
                  </a:schemeClr>
                </a:solidFill>
                <a:ea typeface="Calibri"/>
                <a:cs typeface="Times New Roman"/>
              </a:rPr>
              <a:t>The first step is to identify who is at risk to develop psychosis</a:t>
            </a:r>
          </a:p>
          <a:p>
            <a:pPr marL="631825" lvl="1" indent="-227965">
              <a:lnSpc>
                <a:spcPct val="100000"/>
              </a:lnSpc>
              <a:spcBef>
                <a:spcPts val="764"/>
              </a:spcBef>
              <a:buFont typeface="Arial,Sans-Serif" panose="020B0604020202020204" pitchFamily="34" charset="0"/>
            </a:pPr>
            <a:r>
              <a:rPr lang="en-US" sz="2400" dirty="0">
                <a:solidFill>
                  <a:schemeClr val="tx1">
                    <a:lumMod val="49000"/>
                  </a:schemeClr>
                </a:solidFill>
                <a:ea typeface="Calibri"/>
                <a:cs typeface="Times New Roman"/>
              </a:rPr>
              <a:t>"Risk" for developing schizophrenia in general population hovers around 1%</a:t>
            </a:r>
          </a:p>
          <a:p>
            <a:pPr marL="631825" lvl="1" indent="-227965">
              <a:lnSpc>
                <a:spcPct val="100000"/>
              </a:lnSpc>
              <a:spcBef>
                <a:spcPts val="764"/>
              </a:spcBef>
              <a:buFont typeface="Arial,Sans-Serif" panose="020B0604020202020204" pitchFamily="34" charset="0"/>
            </a:pPr>
            <a:r>
              <a:rPr lang="en-US" sz="2400" dirty="0">
                <a:solidFill>
                  <a:schemeClr val="tx1">
                    <a:lumMod val="49000"/>
                  </a:schemeClr>
                </a:solidFill>
                <a:ea typeface="Calibri"/>
                <a:cs typeface="Times New Roman"/>
              </a:rPr>
              <a:t>Higher risk for developing psychosis when specific subclinical symptoms and risk factors are present</a:t>
            </a:r>
            <a:r>
              <a:rPr lang="en-US" sz="2400" baseline="30000" dirty="0">
                <a:solidFill>
                  <a:schemeClr val="tx1">
                    <a:lumMod val="49000"/>
                  </a:schemeClr>
                </a:solidFill>
                <a:ea typeface="Calibri"/>
                <a:cs typeface="Times New Roman"/>
              </a:rPr>
              <a:t>9 </a:t>
            </a:r>
            <a:endParaRPr lang="en-US" sz="2400" dirty="0">
              <a:solidFill>
                <a:schemeClr val="tx1">
                  <a:lumMod val="49000"/>
                </a:schemeClr>
              </a:solidFill>
              <a:ea typeface="Calibri"/>
              <a:cs typeface="Times New Roman"/>
            </a:endParaRPr>
          </a:p>
          <a:p>
            <a:pPr marL="227965" indent="-227965">
              <a:lnSpc>
                <a:spcPct val="107000"/>
              </a:lnSpc>
              <a:spcBef>
                <a:spcPts val="0"/>
              </a:spcBef>
            </a:pPr>
            <a:r>
              <a:rPr lang="en-US" sz="2800">
                <a:solidFill>
                  <a:schemeClr val="tx1">
                    <a:lumMod val="49000"/>
                  </a:schemeClr>
                </a:solidFill>
                <a:ea typeface="Calibri"/>
                <a:cs typeface="Times New Roman"/>
              </a:rPr>
              <a:t>Categories of higher risk: CHR-P syndromes</a:t>
            </a:r>
            <a:endParaRPr lang="en-US" sz="2800">
              <a:solidFill>
                <a:schemeClr val="tx1">
                  <a:lumMod val="49000"/>
                </a:schemeClr>
              </a:solidFill>
            </a:endParaRPr>
          </a:p>
          <a:p>
            <a:pPr marL="685165" lvl="1" indent="-227965">
              <a:buFont typeface="Courier New" panose="02070309020205020404" pitchFamily="49" charset="0"/>
              <a:buChar char="o"/>
            </a:pPr>
            <a:r>
              <a:rPr lang="en-US" sz="2400" dirty="0">
                <a:solidFill>
                  <a:schemeClr val="tx1">
                    <a:lumMod val="49000"/>
                  </a:schemeClr>
                </a:solidFill>
                <a:latin typeface="+mj-lt"/>
                <a:ea typeface="Calibri"/>
                <a:cs typeface="Times New Roman"/>
              </a:rPr>
              <a:t>Attenuated Positive Symptom Psychosis Risk Syndrome (APS)</a:t>
            </a:r>
          </a:p>
          <a:p>
            <a:pPr marL="685165" lvl="1" indent="-227965">
              <a:buFont typeface="Courier New" panose="02070309020205020404" pitchFamily="49" charset="0"/>
              <a:buChar char="o"/>
            </a:pPr>
            <a:r>
              <a:rPr lang="en-US" sz="2400" dirty="0">
                <a:solidFill>
                  <a:schemeClr val="tx1">
                    <a:lumMod val="49000"/>
                  </a:schemeClr>
                </a:solidFill>
                <a:effectLst/>
                <a:latin typeface="+mj-lt"/>
                <a:ea typeface="Calibri"/>
                <a:cs typeface="Times New Roman"/>
              </a:rPr>
              <a:t>Brief Intermittent Psychotic Symptom Psychosis-Risk Syndrome (BIPS)</a:t>
            </a:r>
          </a:p>
          <a:p>
            <a:pPr marL="685165" lvl="1" indent="-227965">
              <a:buFont typeface="Courier New" panose="02070309020205020404" pitchFamily="49" charset="0"/>
              <a:buChar char="o"/>
            </a:pPr>
            <a:r>
              <a:rPr lang="en-US" sz="2400" dirty="0">
                <a:solidFill>
                  <a:schemeClr val="tx1">
                    <a:lumMod val="49000"/>
                  </a:schemeClr>
                </a:solidFill>
                <a:effectLst/>
                <a:latin typeface="+mj-lt"/>
                <a:ea typeface="Calibri"/>
                <a:cs typeface="Times New Roman"/>
              </a:rPr>
              <a:t>Genetic Risk and Deterioration Psychosis Risk Syndrome (GRD)</a:t>
            </a:r>
            <a:endParaRPr lang="en-US" sz="2400" dirty="0">
              <a:solidFill>
                <a:schemeClr val="tx1">
                  <a:lumMod val="49000"/>
                </a:schemeClr>
              </a:solidFill>
              <a:latin typeface="+mj-lt"/>
              <a:ea typeface="Calibri"/>
              <a:cs typeface="Times New Roman"/>
            </a:endParaRPr>
          </a:p>
          <a:p>
            <a:pPr marL="227965" indent="-227965">
              <a:buFont typeface="Symbol" panose="02070309020205020404" pitchFamily="49" charset="0"/>
              <a:buChar char=""/>
            </a:pPr>
            <a:endParaRPr lang="en-US" sz="2600" baseline="30000">
              <a:solidFill>
                <a:schemeClr val="tx1">
                  <a:lumMod val="49000"/>
                </a:schemeClr>
              </a:solidFill>
              <a:ea typeface="Calibri"/>
              <a:cs typeface="Times New Roman"/>
            </a:endParaRPr>
          </a:p>
          <a:p>
            <a:pPr marL="685165" lvl="1" indent="-227965">
              <a:buFont typeface="Courier New" panose="02070309020205020404" pitchFamily="49" charset="0"/>
              <a:buChar char="o"/>
            </a:pPr>
            <a:endParaRPr lang="en-US" sz="2000">
              <a:latin typeface="+mj-lt"/>
              <a:ea typeface="Calibri"/>
              <a:cs typeface="Times New Roman"/>
            </a:endParaRPr>
          </a:p>
          <a:p>
            <a:pPr marL="342900" indent="-342900">
              <a:lnSpc>
                <a:spcPct val="107000"/>
              </a:lnSpc>
              <a:spcBef>
                <a:spcPts val="0"/>
              </a:spcBef>
              <a:buFont typeface="Symbol" panose="05050102010706020507" pitchFamily="18" charset="2"/>
              <a:buChar char=""/>
            </a:pPr>
            <a:endParaRPr lang="en-US" sz="1800">
              <a:latin typeface="+mj-lt"/>
            </a:endParaRPr>
          </a:p>
        </p:txBody>
      </p:sp>
    </p:spTree>
    <p:extLst>
      <p:ext uri="{BB962C8B-B14F-4D97-AF65-F5344CB8AC3E}">
        <p14:creationId xmlns:p14="http://schemas.microsoft.com/office/powerpoint/2010/main" val="126645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8BF2-67ED-7E86-63A0-636AC488C245}"/>
              </a:ext>
            </a:extLst>
          </p:cNvPr>
          <p:cNvSpPr>
            <a:spLocks noGrp="1"/>
          </p:cNvSpPr>
          <p:nvPr>
            <p:ph type="title"/>
          </p:nvPr>
        </p:nvSpPr>
        <p:spPr>
          <a:xfrm>
            <a:off x="1451579" y="575920"/>
            <a:ext cx="9603275" cy="1049235"/>
          </a:xfrm>
        </p:spPr>
        <p:txBody>
          <a:bodyPr/>
          <a:lstStyle/>
          <a:p>
            <a:r>
              <a:rPr lang="en-US">
                <a:solidFill>
                  <a:schemeClr val="tx1">
                    <a:lumMod val="49000"/>
                  </a:schemeClr>
                </a:solidFill>
              </a:rPr>
              <a:t>CHR-P: defining better Outcomes</a:t>
            </a:r>
            <a:endParaRPr lang="en-US">
              <a:solidFill>
                <a:schemeClr val="tx1">
                  <a:lumMod val="49000"/>
                </a:schemeClr>
              </a:solidFill>
              <a:highlight>
                <a:srgbClr val="00FFFF"/>
              </a:highlight>
            </a:endParaRPr>
          </a:p>
        </p:txBody>
      </p:sp>
      <p:sp>
        <p:nvSpPr>
          <p:cNvPr id="3" name="Content Placeholder 2">
            <a:extLst>
              <a:ext uri="{FF2B5EF4-FFF2-40B4-BE49-F238E27FC236}">
                <a16:creationId xmlns:a16="http://schemas.microsoft.com/office/drawing/2014/main" id="{3DD14CE0-C7B3-BAA0-DFFE-75573FFCB860}"/>
              </a:ext>
            </a:extLst>
          </p:cNvPr>
          <p:cNvSpPr>
            <a:spLocks noGrp="1"/>
          </p:cNvSpPr>
          <p:nvPr>
            <p:ph idx="1"/>
          </p:nvPr>
        </p:nvSpPr>
        <p:spPr>
          <a:xfrm>
            <a:off x="1329834" y="1287207"/>
            <a:ext cx="10115574" cy="1468139"/>
          </a:xfrm>
          <a:ln>
            <a:solidFill>
              <a:schemeClr val="accent1"/>
            </a:solidFill>
          </a:ln>
        </p:spPr>
        <p:txBody>
          <a:bodyPr>
            <a:normAutofit/>
          </a:bodyPr>
          <a:lstStyle/>
          <a:p>
            <a:pPr marL="0" indent="0" algn="ctr">
              <a:lnSpc>
                <a:spcPct val="100000"/>
              </a:lnSpc>
              <a:spcBef>
                <a:spcPts val="764"/>
              </a:spcBef>
              <a:buNone/>
            </a:pPr>
            <a:r>
              <a:rPr lang="en-US" sz="2800">
                <a:solidFill>
                  <a:schemeClr val="tx1">
                    <a:lumMod val="49000"/>
                  </a:schemeClr>
                </a:solidFill>
              </a:rPr>
              <a:t>Transition to psychosis without prevention or early intervention  estimated as high as 35-54% within one year</a:t>
            </a:r>
            <a:r>
              <a:rPr lang="en-US" sz="2800" baseline="30000">
                <a:solidFill>
                  <a:schemeClr val="tx1">
                    <a:lumMod val="49000"/>
                  </a:schemeClr>
                </a:solidFill>
              </a:rPr>
              <a:t>33</a:t>
            </a:r>
            <a:endParaRPr lang="en-US" sz="2800">
              <a:solidFill>
                <a:schemeClr val="tx1">
                  <a:lumMod val="49000"/>
                </a:schemeClr>
              </a:solidFill>
            </a:endParaRPr>
          </a:p>
        </p:txBody>
      </p:sp>
      <p:sp>
        <p:nvSpPr>
          <p:cNvPr id="7" name="TextBox 6">
            <a:extLst>
              <a:ext uri="{FF2B5EF4-FFF2-40B4-BE49-F238E27FC236}">
                <a16:creationId xmlns:a16="http://schemas.microsoft.com/office/drawing/2014/main" id="{8C4E69D3-38FB-4F3E-C4EC-2E94812DE4A1}"/>
              </a:ext>
            </a:extLst>
          </p:cNvPr>
          <p:cNvSpPr txBox="1"/>
          <p:nvPr/>
        </p:nvSpPr>
        <p:spPr>
          <a:xfrm>
            <a:off x="1327727" y="3472133"/>
            <a:ext cx="5117823" cy="2226723"/>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764"/>
              </a:spcBef>
              <a:spcAft>
                <a:spcPts val="0"/>
              </a:spcAft>
              <a:buClrTx/>
              <a:buSzTx/>
              <a:buFontTx/>
              <a:buNone/>
              <a:tabLst/>
              <a:defRPr/>
            </a:pPr>
            <a:r>
              <a:rPr kumimoji="0" lang="en-US" sz="2000" b="1" i="0" u="none" strike="noStrike" kern="1200" cap="none" spc="0" normalizeH="0" baseline="0" noProof="0">
                <a:ln>
                  <a:noFill/>
                </a:ln>
                <a:solidFill>
                  <a:srgbClr val="393A39">
                    <a:lumMod val="49000"/>
                  </a:srgbClr>
                </a:solidFill>
                <a:effectLst/>
                <a:uLnTx/>
                <a:uFillTx/>
                <a:latin typeface="Gill Sans MT" panose="020B0502020104020203"/>
                <a:ea typeface="+mn-ea"/>
                <a:cs typeface="+mn-cs"/>
              </a:rPr>
              <a:t>Transition from "high risk" to psychosis:</a:t>
            </a:r>
            <a:r>
              <a:rPr kumimoji="0" lang="en-US" sz="20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 </a:t>
            </a:r>
            <a:r>
              <a:rPr kumimoji="0" lang="en-US" sz="2000" b="0" i="0" u="none" strike="noStrike" kern="1200" cap="none" spc="0" normalizeH="0" baseline="0" noProof="0">
                <a:ln>
                  <a:noFill/>
                </a:ln>
                <a:solidFill>
                  <a:srgbClr val="393A39">
                    <a:lumMod val="49000"/>
                  </a:srgbClr>
                </a:solidFill>
                <a:effectLst/>
                <a:uLnTx/>
                <a:uFillTx/>
                <a:latin typeface="Gill Sans MT" panose="020B0502020104020203"/>
                <a:ea typeface="+mn-ea"/>
                <a:cs typeface="+mn-cs"/>
              </a:rPr>
              <a:t>(2002-2012)</a:t>
            </a:r>
            <a:r>
              <a:rPr kumimoji="0" lang="en-US" sz="2000" b="0" i="0" u="none" strike="noStrike" kern="1200" cap="none" spc="0" normalizeH="0" baseline="30000" noProof="0">
                <a:ln>
                  <a:noFill/>
                </a:ln>
                <a:solidFill>
                  <a:srgbClr val="393A39">
                    <a:lumMod val="49000"/>
                  </a:srgbClr>
                </a:solidFill>
                <a:effectLst/>
                <a:uLnTx/>
                <a:uFillTx/>
                <a:latin typeface="Gill Sans MT" panose="020B0502020104020203"/>
                <a:ea typeface="+mn-ea"/>
                <a:cs typeface="+mn-cs"/>
              </a:rPr>
              <a:t>9,31</a:t>
            </a:r>
            <a:endParaRPr kumimoji="0" lang="en-US" sz="2000" b="0" i="0" u="none" strike="noStrike" kern="1200" cap="none" spc="0" normalizeH="0" baseline="0" noProof="0">
              <a:ln>
                <a:noFill/>
              </a:ln>
              <a:solidFill>
                <a:srgbClr val="393A39">
                  <a:lumMod val="49000"/>
                </a:srgbClr>
              </a:solidFill>
              <a:effectLst/>
              <a:uLnTx/>
              <a:uFillTx/>
              <a:latin typeface="Gill Sans MT" panose="020B0502020104020203"/>
              <a:ea typeface="+mn-ea"/>
              <a:cs typeface="+mn-cs"/>
            </a:endParaRPr>
          </a:p>
          <a:p>
            <a:pPr marL="631825" marR="0" lvl="1" indent="-174625" algn="l" defTabSz="914400" rtl="0" eaLnBrk="1" fontAlgn="auto" latinLnBrk="0" hangingPunct="1">
              <a:lnSpc>
                <a:spcPct val="100000"/>
              </a:lnSpc>
              <a:spcBef>
                <a:spcPts val="764"/>
              </a:spcBef>
              <a:spcAft>
                <a:spcPts val="0"/>
              </a:spcAft>
              <a:buClrTx/>
              <a:buSzTx/>
              <a:buFont typeface="Courier New,monospace"/>
              <a:buChar char="o"/>
              <a:tabLst/>
              <a:defRPr/>
            </a:pPr>
            <a:r>
              <a:rPr kumimoji="0" lang="en-US" sz="20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After one year: 22%</a:t>
            </a:r>
          </a:p>
          <a:p>
            <a:pPr marL="631825" marR="0" lvl="1" indent="-174625" algn="l" defTabSz="914400" rtl="0" eaLnBrk="1" fontAlgn="auto" latinLnBrk="0" hangingPunct="1">
              <a:lnSpc>
                <a:spcPct val="100000"/>
              </a:lnSpc>
              <a:spcBef>
                <a:spcPts val="764"/>
              </a:spcBef>
              <a:spcAft>
                <a:spcPts val="0"/>
              </a:spcAft>
              <a:buClrTx/>
              <a:buSzTx/>
              <a:buFont typeface="Courier New,monospace"/>
              <a:buChar char="o"/>
              <a:tabLst/>
              <a:defRPr/>
            </a:pPr>
            <a:r>
              <a:rPr kumimoji="0" lang="en-US" sz="20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After two year: 29%</a:t>
            </a:r>
          </a:p>
          <a:p>
            <a:pPr marL="631825" marR="0" lvl="1" indent="-174625" algn="l" defTabSz="914400" rtl="0" eaLnBrk="1" fontAlgn="auto" latinLnBrk="0" hangingPunct="1">
              <a:lnSpc>
                <a:spcPct val="100000"/>
              </a:lnSpc>
              <a:spcBef>
                <a:spcPts val="764"/>
              </a:spcBef>
              <a:spcAft>
                <a:spcPts val="0"/>
              </a:spcAft>
              <a:buClrTx/>
              <a:buSzTx/>
              <a:buFont typeface="Courier New,monospace"/>
              <a:buChar char="o"/>
              <a:tabLst/>
              <a:defRPr/>
            </a:pPr>
            <a:r>
              <a:rPr kumimoji="0" lang="en-US" sz="20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After three years: 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3A3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7EA8F126-D61F-E61B-9A38-52ACAB255007}"/>
              </a:ext>
            </a:extLst>
          </p:cNvPr>
          <p:cNvSpPr txBox="1"/>
          <p:nvPr/>
        </p:nvSpPr>
        <p:spPr>
          <a:xfrm>
            <a:off x="8001000" y="399472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3A39"/>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8A4C4F94-5477-D350-0899-9B48B1365BEA}"/>
              </a:ext>
            </a:extLst>
          </p:cNvPr>
          <p:cNvSpPr txBox="1"/>
          <p:nvPr/>
        </p:nvSpPr>
        <p:spPr>
          <a:xfrm>
            <a:off x="6592455" y="3468486"/>
            <a:ext cx="5113919" cy="2205259"/>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764"/>
              </a:spcBef>
              <a:spcAft>
                <a:spcPts val="0"/>
              </a:spcAft>
              <a:buClrTx/>
              <a:buSzTx/>
              <a:buFontTx/>
              <a:buNone/>
              <a:tabLst/>
              <a:defRPr/>
            </a:pPr>
            <a:r>
              <a:rPr kumimoji="0" lang="en-US" sz="2000" b="1" i="0" u="none" strike="noStrike" kern="1200" cap="none" spc="0" normalizeH="0" baseline="0" noProof="0">
                <a:ln>
                  <a:noFill/>
                </a:ln>
                <a:solidFill>
                  <a:srgbClr val="393A39">
                    <a:lumMod val="49000"/>
                  </a:srgbClr>
                </a:solidFill>
                <a:effectLst/>
                <a:uLnTx/>
                <a:uFillTx/>
                <a:latin typeface="Gill Sans MT" panose="020B0502020104020203"/>
                <a:ea typeface="+mn-ea"/>
                <a:cs typeface="+mn-cs"/>
              </a:rPr>
              <a:t>Transition from "high risk" to psychosis:</a:t>
            </a:r>
            <a:r>
              <a:rPr kumimoji="0" lang="en-US" sz="20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 </a:t>
            </a:r>
            <a:r>
              <a:rPr kumimoji="0" lang="en-US" sz="2000" b="0" i="0" u="none" strike="noStrike" kern="1200" cap="none" spc="0" normalizeH="0" baseline="0" noProof="0">
                <a:ln>
                  <a:noFill/>
                </a:ln>
                <a:solidFill>
                  <a:srgbClr val="393A39">
                    <a:lumMod val="49000"/>
                  </a:srgbClr>
                </a:solidFill>
                <a:effectLst/>
                <a:uLnTx/>
                <a:uFillTx/>
                <a:latin typeface="Gill Sans MT" panose="020B0502020104020203"/>
                <a:ea typeface="+mn-ea"/>
                <a:cs typeface="+mn-cs"/>
              </a:rPr>
              <a:t>Current</a:t>
            </a:r>
            <a:r>
              <a:rPr kumimoji="0" lang="en-US" sz="2000" b="0" i="0" u="none" strike="noStrike" kern="1200" cap="none" spc="0" normalizeH="0" baseline="30000" noProof="0">
                <a:ln>
                  <a:noFill/>
                </a:ln>
                <a:solidFill>
                  <a:srgbClr val="393A39">
                    <a:lumMod val="49000"/>
                  </a:srgbClr>
                </a:solidFill>
                <a:effectLst/>
                <a:uLnTx/>
                <a:uFillTx/>
                <a:latin typeface="Gill Sans MT" panose="020B0502020104020203"/>
                <a:ea typeface="+mn-ea"/>
                <a:cs typeface="+mn-cs"/>
              </a:rPr>
              <a:t>6</a:t>
            </a:r>
            <a:endParaRPr kumimoji="0" lang="en-US" sz="1300" b="0" i="0" u="none" strike="noStrike" kern="1200" cap="none" spc="0" normalizeH="0" baseline="30000" noProof="0">
              <a:ln>
                <a:noFill/>
              </a:ln>
              <a:solidFill>
                <a:srgbClr val="393A39">
                  <a:lumMod val="49000"/>
                </a:srgbClr>
              </a:solidFill>
              <a:effectLst/>
              <a:uLnTx/>
              <a:uFillTx/>
              <a:latin typeface="Gill Sans MT" panose="020B0502020104020203"/>
              <a:ea typeface="+mn-ea"/>
              <a:cs typeface="+mn-cs"/>
            </a:endParaRPr>
          </a:p>
          <a:p>
            <a:pPr marL="631825" marR="0" lvl="1" indent="-174625" algn="l" defTabSz="914400" rtl="0" eaLnBrk="1" fontAlgn="auto" latinLnBrk="0" hangingPunct="1">
              <a:lnSpc>
                <a:spcPct val="100000"/>
              </a:lnSpc>
              <a:spcBef>
                <a:spcPts val="764"/>
              </a:spcBef>
              <a:spcAft>
                <a:spcPts val="0"/>
              </a:spcAft>
              <a:buClrTx/>
              <a:buSzTx/>
              <a:buFont typeface="Courier New,monospace"/>
              <a:buChar char="o"/>
              <a:tabLst/>
              <a:defRPr/>
            </a:pPr>
            <a:r>
              <a:rPr kumimoji="0" lang="en-US" sz="20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After one year: 15%</a:t>
            </a:r>
          </a:p>
          <a:p>
            <a:pPr marL="631825" marR="0" lvl="1" indent="-174625" algn="l" defTabSz="914400" rtl="0" eaLnBrk="1" fontAlgn="auto" latinLnBrk="0" hangingPunct="1">
              <a:lnSpc>
                <a:spcPct val="100000"/>
              </a:lnSpc>
              <a:spcBef>
                <a:spcPts val="764"/>
              </a:spcBef>
              <a:spcAft>
                <a:spcPts val="0"/>
              </a:spcAft>
              <a:buClrTx/>
              <a:buSzTx/>
              <a:buFont typeface="Courier New,monospace"/>
              <a:buChar char="o"/>
              <a:tabLst/>
              <a:defRPr/>
            </a:pPr>
            <a:r>
              <a:rPr kumimoji="0" lang="en-US" sz="20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After two year: 20%</a:t>
            </a:r>
          </a:p>
          <a:p>
            <a:pPr marL="631825" marR="0" lvl="1" indent="-174625" algn="l" defTabSz="914400" rtl="0" eaLnBrk="1" fontAlgn="auto" latinLnBrk="0" hangingPunct="1">
              <a:lnSpc>
                <a:spcPct val="100000"/>
              </a:lnSpc>
              <a:spcBef>
                <a:spcPts val="764"/>
              </a:spcBef>
              <a:spcAft>
                <a:spcPts val="0"/>
              </a:spcAft>
              <a:buClrTx/>
              <a:buSzTx/>
              <a:buFont typeface="Courier New,monospace"/>
              <a:buChar char="o"/>
              <a:tabLst/>
              <a:defRPr/>
            </a:pPr>
            <a:r>
              <a:rPr kumimoji="0" lang="en-US" sz="2000" b="0" i="0" u="none" strike="noStrike" kern="1200" cap="none" spc="0" normalizeH="0" baseline="0" noProof="0" dirty="0">
                <a:ln>
                  <a:noFill/>
                </a:ln>
                <a:solidFill>
                  <a:srgbClr val="393A39">
                    <a:lumMod val="49000"/>
                  </a:srgbClr>
                </a:solidFill>
                <a:effectLst/>
                <a:uLnTx/>
                <a:uFillTx/>
                <a:latin typeface="Gill Sans MT" panose="020B0502020104020203"/>
                <a:ea typeface="+mn-ea"/>
                <a:cs typeface="+mn-cs"/>
              </a:rPr>
              <a:t>After four years: 25-30%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3A39"/>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80AC55F6-E75D-F1C3-DC29-56C2B3C7AC13}"/>
              </a:ext>
            </a:extLst>
          </p:cNvPr>
          <p:cNvSpPr txBox="1"/>
          <p:nvPr/>
        </p:nvSpPr>
        <p:spPr>
          <a:xfrm>
            <a:off x="5119434" y="2890090"/>
            <a:ext cx="2666396" cy="461665"/>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DFDBD5">
                    <a:lumMod val="10000"/>
                  </a:srgbClr>
                </a:solidFill>
                <a:effectLst/>
                <a:uLnTx/>
                <a:uFillTx/>
                <a:latin typeface="Gill Sans MT" panose="020B0502020104020203"/>
                <a:ea typeface="+mn-ea"/>
                <a:cs typeface="+mn-cs"/>
              </a:rPr>
              <a:t>With treatment: </a:t>
            </a:r>
          </a:p>
        </p:txBody>
      </p:sp>
    </p:spTree>
    <p:extLst>
      <p:ext uri="{BB962C8B-B14F-4D97-AF65-F5344CB8AC3E}">
        <p14:creationId xmlns:p14="http://schemas.microsoft.com/office/powerpoint/2010/main" val="213614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103A-8CFD-C213-7160-BB1171A5BDBF}"/>
              </a:ext>
            </a:extLst>
          </p:cNvPr>
          <p:cNvSpPr>
            <a:spLocks noGrp="1"/>
          </p:cNvSpPr>
          <p:nvPr>
            <p:ph type="title"/>
          </p:nvPr>
        </p:nvSpPr>
        <p:spPr>
          <a:xfrm>
            <a:off x="1451580" y="502596"/>
            <a:ext cx="9603275" cy="1049235"/>
          </a:xfrm>
        </p:spPr>
        <p:txBody>
          <a:bodyPr/>
          <a:lstStyle/>
          <a:p>
            <a:r>
              <a:rPr lang="en-US">
                <a:solidFill>
                  <a:schemeClr val="tx1">
                    <a:lumMod val="49000"/>
                  </a:schemeClr>
                </a:solidFill>
              </a:rPr>
              <a:t>CHR-p outcomes Summary points  </a:t>
            </a:r>
            <a:endParaRPr lang="en-US">
              <a:solidFill>
                <a:schemeClr val="tx1">
                  <a:lumMod val="49000"/>
                </a:schemeClr>
              </a:solidFill>
              <a:highlight>
                <a:srgbClr val="00FFFF"/>
              </a:highlight>
            </a:endParaRPr>
          </a:p>
        </p:txBody>
      </p:sp>
      <p:sp>
        <p:nvSpPr>
          <p:cNvPr id="3" name="Content Placeholder 2">
            <a:extLst>
              <a:ext uri="{FF2B5EF4-FFF2-40B4-BE49-F238E27FC236}">
                <a16:creationId xmlns:a16="http://schemas.microsoft.com/office/drawing/2014/main" id="{B73C817B-6595-58C1-3ECF-90B44E13C797}"/>
              </a:ext>
            </a:extLst>
          </p:cNvPr>
          <p:cNvSpPr>
            <a:spLocks noGrp="1"/>
          </p:cNvSpPr>
          <p:nvPr>
            <p:ph idx="1"/>
          </p:nvPr>
        </p:nvSpPr>
        <p:spPr>
          <a:xfrm>
            <a:off x="1452960" y="1546250"/>
            <a:ext cx="10234498" cy="4182597"/>
          </a:xfrm>
        </p:spPr>
        <p:txBody>
          <a:bodyPr vert="horz" lIns="91440" tIns="45720" rIns="91440" bIns="45720" rtlCol="0" anchor="t">
            <a:noAutofit/>
          </a:bodyPr>
          <a:lstStyle/>
          <a:p>
            <a:pPr marL="227965" indent="-227965"/>
            <a:r>
              <a:rPr lang="en-US" sz="2700" dirty="0">
                <a:solidFill>
                  <a:schemeClr val="tx1">
                    <a:lumMod val="49000"/>
                  </a:schemeClr>
                </a:solidFill>
              </a:rPr>
              <a:t>Over time, the conversion rate has decreased to some extent</a:t>
            </a:r>
            <a:r>
              <a:rPr lang="en-US" sz="2700" baseline="30000" dirty="0">
                <a:solidFill>
                  <a:schemeClr val="tx1">
                    <a:lumMod val="49000"/>
                  </a:schemeClr>
                </a:solidFill>
              </a:rPr>
              <a:t>6</a:t>
            </a:r>
            <a:r>
              <a:rPr lang="en-US" sz="2700" dirty="0">
                <a:solidFill>
                  <a:schemeClr val="tx1">
                    <a:lumMod val="49000"/>
                  </a:schemeClr>
                </a:solidFill>
              </a:rPr>
              <a:t> </a:t>
            </a:r>
          </a:p>
          <a:p>
            <a:pPr marL="227965" indent="-227965"/>
            <a:r>
              <a:rPr lang="en-US" sz="2700" dirty="0">
                <a:solidFill>
                  <a:schemeClr val="tx1">
                    <a:lumMod val="49000"/>
                  </a:schemeClr>
                </a:solidFill>
              </a:rPr>
              <a:t>Targeted interventions (</a:t>
            </a:r>
            <a:r>
              <a:rPr lang="en-US" sz="2700" dirty="0" err="1">
                <a:solidFill>
                  <a:schemeClr val="tx1">
                    <a:lumMod val="49000"/>
                  </a:schemeClr>
                </a:solidFill>
              </a:rPr>
              <a:t>CBTp</a:t>
            </a:r>
            <a:r>
              <a:rPr lang="en-US" sz="2700" dirty="0">
                <a:solidFill>
                  <a:schemeClr val="tx1">
                    <a:lumMod val="49000"/>
                  </a:schemeClr>
                </a:solidFill>
              </a:rPr>
              <a:t>) used in research trials have been associated with reduced risk of transition to psychosis within the first 1-2 years</a:t>
            </a:r>
            <a:r>
              <a:rPr lang="en-US" sz="2700" baseline="30000" dirty="0">
                <a:solidFill>
                  <a:schemeClr val="tx1">
                    <a:lumMod val="49000"/>
                  </a:schemeClr>
                </a:solidFill>
              </a:rPr>
              <a:t>32 </a:t>
            </a:r>
            <a:endParaRPr lang="en-US" sz="2700" dirty="0">
              <a:solidFill>
                <a:schemeClr val="tx1">
                  <a:lumMod val="49000"/>
                </a:schemeClr>
              </a:solidFill>
            </a:endParaRPr>
          </a:p>
          <a:p>
            <a:pPr marL="227965" indent="-227965"/>
            <a:r>
              <a:rPr lang="en-US" sz="2700" dirty="0">
                <a:solidFill>
                  <a:schemeClr val="bg2">
                    <a:lumMod val="10000"/>
                  </a:schemeClr>
                </a:solidFill>
              </a:rPr>
              <a:t>Conclusions:</a:t>
            </a:r>
          </a:p>
          <a:p>
            <a:pPr marL="685165" lvl="1" indent="-342900">
              <a:buFont typeface="Courier New" panose="020B0604020202020204" pitchFamily="34" charset="0"/>
              <a:buChar char="o"/>
            </a:pPr>
            <a:r>
              <a:rPr lang="en-US" sz="2400">
                <a:solidFill>
                  <a:schemeClr val="bg2">
                    <a:lumMod val="10000"/>
                  </a:schemeClr>
                </a:solidFill>
              </a:rPr>
              <a:t>Early identification and intervention is warranted</a:t>
            </a:r>
          </a:p>
          <a:p>
            <a:pPr marL="685165" lvl="1" indent="-342900">
              <a:buFont typeface="Courier New" panose="020B0604020202020204" pitchFamily="34" charset="0"/>
              <a:buChar char="o"/>
            </a:pPr>
            <a:r>
              <a:rPr lang="en-US" sz="2400">
                <a:solidFill>
                  <a:srgbClr val="000000"/>
                </a:solidFill>
              </a:rPr>
              <a:t>For</a:t>
            </a:r>
            <a:r>
              <a:rPr lang="en-US" sz="2400">
                <a:solidFill>
                  <a:srgbClr val="000000"/>
                </a:solidFill>
                <a:latin typeface="Gill Sans MT"/>
              </a:rPr>
              <a:t> those who transition to psychosis, it is important to provide continued monitoring and service beyond initial 2-3 years</a:t>
            </a:r>
            <a:r>
              <a:rPr lang="en-US" sz="2400" baseline="30000">
                <a:solidFill>
                  <a:srgbClr val="000000"/>
                </a:solidFill>
                <a:latin typeface="Gill Sans MT"/>
              </a:rPr>
              <a:t>13</a:t>
            </a:r>
            <a:r>
              <a:rPr lang="en-US" sz="2400">
                <a:solidFill>
                  <a:srgbClr val="000000"/>
                </a:solidFill>
                <a:latin typeface="Gill Sans MT"/>
              </a:rPr>
              <a:t> </a:t>
            </a:r>
            <a:endParaRPr lang="en-US" sz="2400">
              <a:solidFill>
                <a:srgbClr val="444444"/>
              </a:solidFill>
              <a:latin typeface="Gill Sans MT"/>
            </a:endParaRPr>
          </a:p>
          <a:p>
            <a:pPr marL="685165" lvl="1" indent="-342900">
              <a:buFont typeface="Courier New" panose="020B0604020202020204" pitchFamily="34" charset="0"/>
              <a:buChar char="o"/>
            </a:pPr>
            <a:endParaRPr lang="en-US" sz="2600">
              <a:solidFill>
                <a:schemeClr val="bg2">
                  <a:lumMod val="10000"/>
                </a:schemeClr>
              </a:solidFill>
            </a:endParaRPr>
          </a:p>
          <a:p>
            <a:pPr marL="342265" lvl="1" indent="0">
              <a:buNone/>
            </a:pPr>
            <a:endParaRPr lang="en-US" sz="2000">
              <a:solidFill>
                <a:schemeClr val="bg2">
                  <a:lumMod val="10000"/>
                </a:schemeClr>
              </a:solidFill>
            </a:endParaRPr>
          </a:p>
        </p:txBody>
      </p:sp>
    </p:spTree>
    <p:extLst>
      <p:ext uri="{BB962C8B-B14F-4D97-AF65-F5344CB8AC3E}">
        <p14:creationId xmlns:p14="http://schemas.microsoft.com/office/powerpoint/2010/main" val="4106280311"/>
      </p:ext>
    </p:extLst>
  </p:cSld>
  <p:clrMapOvr>
    <a:masterClrMapping/>
  </p:clrMapOvr>
</p:sld>
</file>

<file path=ppt/theme/theme1.xml><?xml version="1.0" encoding="utf-8"?>
<a:theme xmlns:a="http://schemas.openxmlformats.org/drawingml/2006/main" name="1_Gallery">
  <a:themeElements>
    <a:clrScheme name="NEOMED">
      <a:dk1>
        <a:srgbClr val="393A39"/>
      </a:dk1>
      <a:lt1>
        <a:srgbClr val="FFFFFF"/>
      </a:lt1>
      <a:dk2>
        <a:srgbClr val="454545"/>
      </a:dk2>
      <a:lt2>
        <a:srgbClr val="DFDBD5"/>
      </a:lt2>
      <a:accent1>
        <a:srgbClr val="0071BC"/>
      </a:accent1>
      <a:accent2>
        <a:srgbClr val="004963"/>
      </a:accent2>
      <a:accent3>
        <a:srgbClr val="A9B549"/>
      </a:accent3>
      <a:accent4>
        <a:srgbClr val="F0B323"/>
      </a:accent4>
      <a:accent5>
        <a:srgbClr val="FF8F1F"/>
      </a:accent5>
      <a:accent6>
        <a:srgbClr val="CB2C30"/>
      </a:accent6>
      <a:hlink>
        <a:srgbClr val="0071BC"/>
      </a:hlink>
      <a:folHlink>
        <a:srgbClr val="61B5E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5573</Words>
  <Application>Microsoft Office PowerPoint</Application>
  <PresentationFormat>Widescreen</PresentationFormat>
  <Paragraphs>403</Paragraphs>
  <Slides>57</Slides>
  <Notes>46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Aptos</vt:lpstr>
      <vt:lpstr>Arial</vt:lpstr>
      <vt:lpstr>Arial,Sans-Serif</vt:lpstr>
      <vt:lpstr>Britannic Bold</vt:lpstr>
      <vt:lpstr>Calibri</vt:lpstr>
      <vt:lpstr>Courier New</vt:lpstr>
      <vt:lpstr>Courier New,monospace</vt:lpstr>
      <vt:lpstr>Gill Sans MT</vt:lpstr>
      <vt:lpstr>Source Sans Pro</vt:lpstr>
      <vt:lpstr>Symbol</vt:lpstr>
      <vt:lpstr>Times New Roman</vt:lpstr>
      <vt:lpstr>Wingdings</vt:lpstr>
      <vt:lpstr>Wingdings,Sans-Serif</vt:lpstr>
      <vt:lpstr>1_Gallery</vt:lpstr>
      <vt:lpstr>Clinical High Risk for Psychosis:  considerations for colleges  and universities </vt:lpstr>
      <vt:lpstr>objectives</vt:lpstr>
      <vt:lpstr>Who we are:  Best center</vt:lpstr>
      <vt:lpstr>Best center &amp; CHR-P </vt:lpstr>
      <vt:lpstr>Clinical High Risk for Psychosis (CHR-P)</vt:lpstr>
      <vt:lpstr>Broad OVERVIEW OF CHR-P initiative  </vt:lpstr>
      <vt:lpstr>risk states </vt:lpstr>
      <vt:lpstr>CHR-P: defining better Outcomes</vt:lpstr>
      <vt:lpstr>CHR-p outcomes Summary points  </vt:lpstr>
      <vt:lpstr>PowerPoint Presentation</vt:lpstr>
      <vt:lpstr>Identifying CHR-p groups </vt:lpstr>
      <vt:lpstr>the college years:  an opportunity</vt:lpstr>
      <vt:lpstr>College: Factors contributing to risk </vt:lpstr>
      <vt:lpstr>The Cannabis-Psychosis association37 </vt:lpstr>
      <vt:lpstr>What are the signs to look for? </vt:lpstr>
      <vt:lpstr>Early warning signs/indicators</vt:lpstr>
      <vt:lpstr>Early warning signs/indicators</vt:lpstr>
      <vt:lpstr>common comorbidities </vt:lpstr>
      <vt:lpstr>Screening Tools </vt:lpstr>
      <vt:lpstr>Simple screener</vt:lpstr>
      <vt:lpstr>Common screening tools</vt:lpstr>
      <vt:lpstr>Screening to Intervention pathway </vt:lpstr>
      <vt:lpstr>Screening to Intervention pathway </vt:lpstr>
      <vt:lpstr>Strategies for helping individuals who experience clinical high risk for psychosis</vt:lpstr>
      <vt:lpstr>Treatment </vt:lpstr>
      <vt:lpstr>system collaboration is key!</vt:lpstr>
      <vt:lpstr>Colleges and universities within this system of care</vt:lpstr>
      <vt:lpstr>Increase awareness</vt:lpstr>
      <vt:lpstr>Provide training opportunities</vt:lpstr>
      <vt:lpstr>Provide training opportunities</vt:lpstr>
      <vt:lpstr>Develop internal screening PROCESS</vt:lpstr>
      <vt:lpstr>Facilitate Connection to services</vt:lpstr>
      <vt:lpstr>Connect with community resources</vt:lpstr>
      <vt:lpstr>Connect with community resources</vt:lpstr>
      <vt:lpstr>Summary: College and university Staff and administrators</vt:lpstr>
      <vt:lpstr>Summary: College and university clinical Staff </vt:lpstr>
      <vt:lpstr>Summary: College and university clinical Staff </vt:lpstr>
      <vt:lpstr>Considerations and potential challenges </vt:lpstr>
      <vt:lpstr>Considerations and potential challenges </vt:lpstr>
      <vt:lpstr>Considerations and potential Challenges </vt:lpstr>
      <vt:lpstr>Considerations and potential challenges</vt:lpstr>
      <vt:lpstr>Resources for staff and administrators</vt:lpstr>
      <vt:lpstr>Resources for clinical staff </vt:lpstr>
      <vt:lpstr>Resources for clinicial staff:  Screening tools</vt:lpstr>
      <vt:lpstr>Resources for clinical staff:  assessment tools</vt:lpstr>
      <vt:lpstr>Resources for colleges and universities</vt:lpstr>
      <vt:lpstr>Resources for colleges and universities </vt:lpstr>
      <vt:lpstr>Think about your current role...</vt:lpstr>
      <vt:lpstr>PowerPoint Presentation</vt:lpstr>
      <vt:lpstr>REFERENCES </vt:lpstr>
      <vt:lpstr>REFERENCES </vt:lpstr>
      <vt:lpstr>REFERENCES </vt:lpstr>
      <vt:lpstr>REFERENCES </vt:lpstr>
      <vt:lpstr>REFERENCES </vt:lpstr>
      <vt:lpstr>REFERENCES </vt:lpstr>
      <vt:lpstr>REFERENCES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Danelle Hupp</dc:creator>
  <cp:lastModifiedBy>Danelle Hupp</cp:lastModifiedBy>
  <cp:revision>1</cp:revision>
  <dcterms:created xsi:type="dcterms:W3CDTF">2025-02-28T21:44:38Z</dcterms:created>
  <dcterms:modified xsi:type="dcterms:W3CDTF">2025-02-28T21:48:52Z</dcterms:modified>
</cp:coreProperties>
</file>