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handoutMasterIdLst>
    <p:handoutMasterId r:id="rId18"/>
  </p:handoutMasterIdLst>
  <p:sldIdLst>
    <p:sldId id="262" r:id="rId2"/>
    <p:sldId id="263" r:id="rId3"/>
    <p:sldId id="264" r:id="rId4"/>
    <p:sldId id="270" r:id="rId5"/>
    <p:sldId id="273" r:id="rId6"/>
    <p:sldId id="275" r:id="rId7"/>
    <p:sldId id="281" r:id="rId8"/>
    <p:sldId id="272" r:id="rId9"/>
    <p:sldId id="286" r:id="rId10"/>
    <p:sldId id="287" r:id="rId11"/>
    <p:sldId id="282" r:id="rId12"/>
    <p:sldId id="283" r:id="rId13"/>
    <p:sldId id="284" r:id="rId14"/>
    <p:sldId id="285" r:id="rId15"/>
    <p:sldId id="277" r:id="rId16"/>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78B5"/>
    <a:srgbClr val="EA8E3F"/>
    <a:srgbClr val="CD8039"/>
    <a:srgbClr val="2055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52" autoAdjust="0"/>
    <p:restoredTop sz="94660"/>
  </p:normalViewPr>
  <p:slideViewPr>
    <p:cSldViewPr snapToGrid="0" snapToObjects="1">
      <p:cViewPr varScale="1">
        <p:scale>
          <a:sx n="108" d="100"/>
          <a:sy n="108" d="100"/>
        </p:scale>
        <p:origin x="194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08746CD0-B126-4614-89AD-92730B65542B}" type="datetimeFigureOut">
              <a:rPr lang="en-US" smtClean="0"/>
              <a:t>2/20/2023</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1179E5D0-DFD0-43F6-94DF-6D898C485292}" type="slidenum">
              <a:rPr lang="en-US" smtClean="0"/>
              <a:t>‹#›</a:t>
            </a:fld>
            <a:endParaRPr lang="en-US"/>
          </a:p>
        </p:txBody>
      </p:sp>
    </p:spTree>
    <p:extLst>
      <p:ext uri="{BB962C8B-B14F-4D97-AF65-F5344CB8AC3E}">
        <p14:creationId xmlns:p14="http://schemas.microsoft.com/office/powerpoint/2010/main" val="6107547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54AFFDF-EA0F-2C43-B4DD-54E153E829F2}" type="datetimeFigureOut">
              <a:rPr lang="en-US" smtClean="0"/>
              <a:pPr/>
              <a:t>2/20/2023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48A8C2D-3F6B-5E4C-8FF8-90E5E758E657}" type="slidenum">
              <a:rPr lang="en-US" smtClean="0"/>
              <a:pPr/>
              <a:t>‹#›</a:t>
            </a:fld>
            <a:endParaRPr lang="en-US" dirty="0"/>
          </a:p>
        </p:txBody>
      </p:sp>
    </p:spTree>
    <p:extLst>
      <p:ext uri="{BB962C8B-B14F-4D97-AF65-F5344CB8AC3E}">
        <p14:creationId xmlns:p14="http://schemas.microsoft.com/office/powerpoint/2010/main" val="338802863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48A8C2D-3F6B-5E4C-8FF8-90E5E758E657}" type="slidenum">
              <a:rPr lang="en-US" smtClean="0"/>
              <a:pPr/>
              <a:t>1</a:t>
            </a:fld>
            <a:endParaRPr lang="en-US" dirty="0"/>
          </a:p>
        </p:txBody>
      </p:sp>
    </p:spTree>
    <p:extLst>
      <p:ext uri="{BB962C8B-B14F-4D97-AF65-F5344CB8AC3E}">
        <p14:creationId xmlns:p14="http://schemas.microsoft.com/office/powerpoint/2010/main" val="18189778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7066" indent="-291179">
              <a:spcBef>
                <a:spcPct val="30000"/>
              </a:spcBef>
              <a:defRPr sz="1200">
                <a:solidFill>
                  <a:schemeClr val="tx1"/>
                </a:solidFill>
                <a:latin typeface="Arial" panose="020B0604020202020204" pitchFamily="34" charset="0"/>
                <a:ea typeface="MS PGothic" panose="020B0600070205080204" pitchFamily="34" charset="-128"/>
              </a:defRPr>
            </a:lvl2pPr>
            <a:lvl3pPr marL="1164717" indent="-232943">
              <a:spcBef>
                <a:spcPct val="30000"/>
              </a:spcBef>
              <a:defRPr sz="1200">
                <a:solidFill>
                  <a:schemeClr val="tx1"/>
                </a:solidFill>
                <a:latin typeface="Arial" panose="020B0604020202020204" pitchFamily="34" charset="0"/>
                <a:ea typeface="MS PGothic" panose="020B0600070205080204" pitchFamily="34" charset="-128"/>
              </a:defRPr>
            </a:lvl3pPr>
            <a:lvl4pPr marL="1630604" indent="-232943">
              <a:spcBef>
                <a:spcPct val="30000"/>
              </a:spcBef>
              <a:defRPr sz="1200">
                <a:solidFill>
                  <a:schemeClr val="tx1"/>
                </a:solidFill>
                <a:latin typeface="Arial" panose="020B0604020202020204" pitchFamily="34" charset="0"/>
                <a:ea typeface="MS PGothic" panose="020B0600070205080204" pitchFamily="34" charset="-128"/>
              </a:defRPr>
            </a:lvl4pPr>
            <a:lvl5pPr marL="2096491" indent="-232943">
              <a:spcBef>
                <a:spcPct val="30000"/>
              </a:spcBef>
              <a:defRPr sz="1200">
                <a:solidFill>
                  <a:schemeClr val="tx1"/>
                </a:solidFill>
                <a:latin typeface="Arial" panose="020B0604020202020204" pitchFamily="34" charset="0"/>
                <a:ea typeface="MS PGothic" panose="020B0600070205080204" pitchFamily="34" charset="-128"/>
              </a:defRPr>
            </a:lvl5pPr>
            <a:lvl6pPr marL="2562377"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28264"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94151"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60038"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C0D80D5-1B3C-4ABA-9A23-7A38D62FD2B0}" type="slidenum">
              <a:rPr lang="en-US" altLang="en-US" smtClean="0"/>
              <a:pPr>
                <a:spcBef>
                  <a:spcPct val="0"/>
                </a:spcBef>
              </a:pPr>
              <a:t>10</a:t>
            </a:fld>
            <a:endParaRPr lang="en-US" altLang="en-US" dirty="0"/>
          </a:p>
        </p:txBody>
      </p:sp>
      <p:sp>
        <p:nvSpPr>
          <p:cNvPr id="25603" name="Rectangle 2"/>
          <p:cNvSpPr>
            <a:spLocks noGrp="1" noRot="1" noChangeAspect="1" noChangeArrowheads="1" noTextEdit="1"/>
          </p:cNvSpPr>
          <p:nvPr>
            <p:ph type="sldImg"/>
          </p:nvPr>
        </p:nvSpPr>
        <p:spPr>
          <a:xfrm>
            <a:off x="1222375" y="709613"/>
            <a:ext cx="4725988" cy="3544887"/>
          </a:xfrm>
          <a:ln/>
        </p:spPr>
      </p:sp>
      <p:sp>
        <p:nvSpPr>
          <p:cNvPr id="25604" name="Rectangle 3"/>
          <p:cNvSpPr>
            <a:spLocks noGrp="1" noChangeArrowheads="1"/>
          </p:cNvSpPr>
          <p:nvPr>
            <p:ph type="body" idx="1"/>
          </p:nvPr>
        </p:nvSpPr>
        <p:spPr>
          <a:xfrm>
            <a:off x="955816" y="4490033"/>
            <a:ext cx="5413587" cy="456750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046" tIns="47023" rIns="94046" bIns="47023"/>
          <a:lstStyle/>
          <a:p>
            <a:pPr eaLnBrk="1" hangingPunct="1"/>
            <a:endParaRPr lang="en-US" altLang="en-US" sz="1800" dirty="0">
              <a:latin typeface="Arial" panose="020B0604020202020204" pitchFamily="34" charset="0"/>
            </a:endParaRPr>
          </a:p>
        </p:txBody>
      </p:sp>
    </p:spTree>
    <p:extLst>
      <p:ext uri="{BB962C8B-B14F-4D97-AF65-F5344CB8AC3E}">
        <p14:creationId xmlns:p14="http://schemas.microsoft.com/office/powerpoint/2010/main" val="40802551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7066" indent="-291179">
              <a:spcBef>
                <a:spcPct val="30000"/>
              </a:spcBef>
              <a:defRPr sz="1200">
                <a:solidFill>
                  <a:schemeClr val="tx1"/>
                </a:solidFill>
                <a:latin typeface="Arial" panose="020B0604020202020204" pitchFamily="34" charset="0"/>
                <a:ea typeface="MS PGothic" panose="020B0600070205080204" pitchFamily="34" charset="-128"/>
              </a:defRPr>
            </a:lvl2pPr>
            <a:lvl3pPr marL="1164717" indent="-232943">
              <a:spcBef>
                <a:spcPct val="30000"/>
              </a:spcBef>
              <a:defRPr sz="1200">
                <a:solidFill>
                  <a:schemeClr val="tx1"/>
                </a:solidFill>
                <a:latin typeface="Arial" panose="020B0604020202020204" pitchFamily="34" charset="0"/>
                <a:ea typeface="MS PGothic" panose="020B0600070205080204" pitchFamily="34" charset="-128"/>
              </a:defRPr>
            </a:lvl3pPr>
            <a:lvl4pPr marL="1630604" indent="-232943">
              <a:spcBef>
                <a:spcPct val="30000"/>
              </a:spcBef>
              <a:defRPr sz="1200">
                <a:solidFill>
                  <a:schemeClr val="tx1"/>
                </a:solidFill>
                <a:latin typeface="Arial" panose="020B0604020202020204" pitchFamily="34" charset="0"/>
                <a:ea typeface="MS PGothic" panose="020B0600070205080204" pitchFamily="34" charset="-128"/>
              </a:defRPr>
            </a:lvl4pPr>
            <a:lvl5pPr marL="2096491" indent="-232943">
              <a:spcBef>
                <a:spcPct val="30000"/>
              </a:spcBef>
              <a:defRPr sz="1200">
                <a:solidFill>
                  <a:schemeClr val="tx1"/>
                </a:solidFill>
                <a:latin typeface="Arial" panose="020B0604020202020204" pitchFamily="34" charset="0"/>
                <a:ea typeface="MS PGothic" panose="020B0600070205080204" pitchFamily="34" charset="-128"/>
              </a:defRPr>
            </a:lvl5pPr>
            <a:lvl6pPr marL="2562377"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28264"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94151"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60038"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C0D80D5-1B3C-4ABA-9A23-7A38D62FD2B0}" type="slidenum">
              <a:rPr lang="en-US" altLang="en-US" smtClean="0"/>
              <a:pPr>
                <a:spcBef>
                  <a:spcPct val="0"/>
                </a:spcBef>
              </a:pPr>
              <a:t>11</a:t>
            </a:fld>
            <a:endParaRPr lang="en-US" altLang="en-US" dirty="0"/>
          </a:p>
        </p:txBody>
      </p:sp>
      <p:sp>
        <p:nvSpPr>
          <p:cNvPr id="25603" name="Rectangle 2"/>
          <p:cNvSpPr>
            <a:spLocks noGrp="1" noRot="1" noChangeAspect="1" noChangeArrowheads="1" noTextEdit="1"/>
          </p:cNvSpPr>
          <p:nvPr>
            <p:ph type="sldImg"/>
          </p:nvPr>
        </p:nvSpPr>
        <p:spPr>
          <a:xfrm>
            <a:off x="1222375" y="709613"/>
            <a:ext cx="4725988" cy="3544887"/>
          </a:xfrm>
          <a:ln/>
        </p:spPr>
      </p:sp>
      <p:sp>
        <p:nvSpPr>
          <p:cNvPr id="25604" name="Rectangle 3"/>
          <p:cNvSpPr>
            <a:spLocks noGrp="1" noChangeArrowheads="1"/>
          </p:cNvSpPr>
          <p:nvPr>
            <p:ph type="body" idx="1"/>
          </p:nvPr>
        </p:nvSpPr>
        <p:spPr>
          <a:xfrm>
            <a:off x="955816" y="4490033"/>
            <a:ext cx="5413587" cy="456750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046" tIns="47023" rIns="94046" bIns="47023"/>
          <a:lstStyle/>
          <a:p>
            <a:pPr eaLnBrk="1" hangingPunct="1"/>
            <a:endParaRPr lang="en-US" altLang="en-US" sz="1800" dirty="0">
              <a:latin typeface="Arial" panose="020B0604020202020204" pitchFamily="34" charset="0"/>
            </a:endParaRPr>
          </a:p>
        </p:txBody>
      </p:sp>
    </p:spTree>
    <p:extLst>
      <p:ext uri="{BB962C8B-B14F-4D97-AF65-F5344CB8AC3E}">
        <p14:creationId xmlns:p14="http://schemas.microsoft.com/office/powerpoint/2010/main" val="11903984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7066" indent="-291179">
              <a:spcBef>
                <a:spcPct val="30000"/>
              </a:spcBef>
              <a:defRPr sz="1200">
                <a:solidFill>
                  <a:schemeClr val="tx1"/>
                </a:solidFill>
                <a:latin typeface="Arial" panose="020B0604020202020204" pitchFamily="34" charset="0"/>
                <a:ea typeface="MS PGothic" panose="020B0600070205080204" pitchFamily="34" charset="-128"/>
              </a:defRPr>
            </a:lvl2pPr>
            <a:lvl3pPr marL="1164717" indent="-232943">
              <a:spcBef>
                <a:spcPct val="30000"/>
              </a:spcBef>
              <a:defRPr sz="1200">
                <a:solidFill>
                  <a:schemeClr val="tx1"/>
                </a:solidFill>
                <a:latin typeface="Arial" panose="020B0604020202020204" pitchFamily="34" charset="0"/>
                <a:ea typeface="MS PGothic" panose="020B0600070205080204" pitchFamily="34" charset="-128"/>
              </a:defRPr>
            </a:lvl3pPr>
            <a:lvl4pPr marL="1630604" indent="-232943">
              <a:spcBef>
                <a:spcPct val="30000"/>
              </a:spcBef>
              <a:defRPr sz="1200">
                <a:solidFill>
                  <a:schemeClr val="tx1"/>
                </a:solidFill>
                <a:latin typeface="Arial" panose="020B0604020202020204" pitchFamily="34" charset="0"/>
                <a:ea typeface="MS PGothic" panose="020B0600070205080204" pitchFamily="34" charset="-128"/>
              </a:defRPr>
            </a:lvl4pPr>
            <a:lvl5pPr marL="2096491" indent="-232943">
              <a:spcBef>
                <a:spcPct val="30000"/>
              </a:spcBef>
              <a:defRPr sz="1200">
                <a:solidFill>
                  <a:schemeClr val="tx1"/>
                </a:solidFill>
                <a:latin typeface="Arial" panose="020B0604020202020204" pitchFamily="34" charset="0"/>
                <a:ea typeface="MS PGothic" panose="020B0600070205080204" pitchFamily="34" charset="-128"/>
              </a:defRPr>
            </a:lvl5pPr>
            <a:lvl6pPr marL="2562377"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28264"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94151"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60038"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C0D80D5-1B3C-4ABA-9A23-7A38D62FD2B0}" type="slidenum">
              <a:rPr lang="en-US" altLang="en-US" smtClean="0"/>
              <a:pPr>
                <a:spcBef>
                  <a:spcPct val="0"/>
                </a:spcBef>
              </a:pPr>
              <a:t>12</a:t>
            </a:fld>
            <a:endParaRPr lang="en-US" altLang="en-US" dirty="0"/>
          </a:p>
        </p:txBody>
      </p:sp>
      <p:sp>
        <p:nvSpPr>
          <p:cNvPr id="25603" name="Rectangle 2"/>
          <p:cNvSpPr>
            <a:spLocks noGrp="1" noRot="1" noChangeAspect="1" noChangeArrowheads="1" noTextEdit="1"/>
          </p:cNvSpPr>
          <p:nvPr>
            <p:ph type="sldImg"/>
          </p:nvPr>
        </p:nvSpPr>
        <p:spPr>
          <a:xfrm>
            <a:off x="1222375" y="709613"/>
            <a:ext cx="4725988" cy="3544887"/>
          </a:xfrm>
          <a:ln/>
        </p:spPr>
      </p:sp>
      <p:sp>
        <p:nvSpPr>
          <p:cNvPr id="25604" name="Rectangle 3"/>
          <p:cNvSpPr>
            <a:spLocks noGrp="1" noChangeArrowheads="1"/>
          </p:cNvSpPr>
          <p:nvPr>
            <p:ph type="body" idx="1"/>
          </p:nvPr>
        </p:nvSpPr>
        <p:spPr>
          <a:xfrm>
            <a:off x="955816" y="4490033"/>
            <a:ext cx="5413587" cy="456750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046" tIns="47023" rIns="94046" bIns="47023"/>
          <a:lstStyle/>
          <a:p>
            <a:pPr eaLnBrk="1" hangingPunct="1"/>
            <a:endParaRPr lang="en-US" altLang="en-US" sz="1800" dirty="0">
              <a:latin typeface="Arial" panose="020B0604020202020204" pitchFamily="34" charset="0"/>
            </a:endParaRPr>
          </a:p>
        </p:txBody>
      </p:sp>
    </p:spTree>
    <p:extLst>
      <p:ext uri="{BB962C8B-B14F-4D97-AF65-F5344CB8AC3E}">
        <p14:creationId xmlns:p14="http://schemas.microsoft.com/office/powerpoint/2010/main" val="1753897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7066" indent="-291179">
              <a:spcBef>
                <a:spcPct val="30000"/>
              </a:spcBef>
              <a:defRPr sz="1200">
                <a:solidFill>
                  <a:schemeClr val="tx1"/>
                </a:solidFill>
                <a:latin typeface="Arial" panose="020B0604020202020204" pitchFamily="34" charset="0"/>
                <a:ea typeface="MS PGothic" panose="020B0600070205080204" pitchFamily="34" charset="-128"/>
              </a:defRPr>
            </a:lvl2pPr>
            <a:lvl3pPr marL="1164717" indent="-232943">
              <a:spcBef>
                <a:spcPct val="30000"/>
              </a:spcBef>
              <a:defRPr sz="1200">
                <a:solidFill>
                  <a:schemeClr val="tx1"/>
                </a:solidFill>
                <a:latin typeface="Arial" panose="020B0604020202020204" pitchFamily="34" charset="0"/>
                <a:ea typeface="MS PGothic" panose="020B0600070205080204" pitchFamily="34" charset="-128"/>
              </a:defRPr>
            </a:lvl3pPr>
            <a:lvl4pPr marL="1630604" indent="-232943">
              <a:spcBef>
                <a:spcPct val="30000"/>
              </a:spcBef>
              <a:defRPr sz="1200">
                <a:solidFill>
                  <a:schemeClr val="tx1"/>
                </a:solidFill>
                <a:latin typeface="Arial" panose="020B0604020202020204" pitchFamily="34" charset="0"/>
                <a:ea typeface="MS PGothic" panose="020B0600070205080204" pitchFamily="34" charset="-128"/>
              </a:defRPr>
            </a:lvl4pPr>
            <a:lvl5pPr marL="2096491" indent="-232943">
              <a:spcBef>
                <a:spcPct val="30000"/>
              </a:spcBef>
              <a:defRPr sz="1200">
                <a:solidFill>
                  <a:schemeClr val="tx1"/>
                </a:solidFill>
                <a:latin typeface="Arial" panose="020B0604020202020204" pitchFamily="34" charset="0"/>
                <a:ea typeface="MS PGothic" panose="020B0600070205080204" pitchFamily="34" charset="-128"/>
              </a:defRPr>
            </a:lvl5pPr>
            <a:lvl6pPr marL="2562377"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28264"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94151"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60038"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C0D80D5-1B3C-4ABA-9A23-7A38D62FD2B0}" type="slidenum">
              <a:rPr lang="en-US" altLang="en-US" smtClean="0"/>
              <a:pPr>
                <a:spcBef>
                  <a:spcPct val="0"/>
                </a:spcBef>
              </a:pPr>
              <a:t>13</a:t>
            </a:fld>
            <a:endParaRPr lang="en-US" altLang="en-US" dirty="0"/>
          </a:p>
        </p:txBody>
      </p:sp>
      <p:sp>
        <p:nvSpPr>
          <p:cNvPr id="25603" name="Rectangle 2"/>
          <p:cNvSpPr>
            <a:spLocks noGrp="1" noRot="1" noChangeAspect="1" noChangeArrowheads="1" noTextEdit="1"/>
          </p:cNvSpPr>
          <p:nvPr>
            <p:ph type="sldImg"/>
          </p:nvPr>
        </p:nvSpPr>
        <p:spPr>
          <a:xfrm>
            <a:off x="1222375" y="709613"/>
            <a:ext cx="4725988" cy="3544887"/>
          </a:xfrm>
          <a:ln/>
        </p:spPr>
      </p:sp>
      <p:sp>
        <p:nvSpPr>
          <p:cNvPr id="25604" name="Rectangle 3"/>
          <p:cNvSpPr>
            <a:spLocks noGrp="1" noChangeArrowheads="1"/>
          </p:cNvSpPr>
          <p:nvPr>
            <p:ph type="body" idx="1"/>
          </p:nvPr>
        </p:nvSpPr>
        <p:spPr>
          <a:xfrm>
            <a:off x="955816" y="4490033"/>
            <a:ext cx="5413587" cy="456750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046" tIns="47023" rIns="94046" bIns="47023"/>
          <a:lstStyle/>
          <a:p>
            <a:pPr eaLnBrk="1" hangingPunct="1"/>
            <a:endParaRPr lang="en-US" altLang="en-US" sz="1800" dirty="0">
              <a:latin typeface="Arial" panose="020B0604020202020204" pitchFamily="34" charset="0"/>
            </a:endParaRPr>
          </a:p>
        </p:txBody>
      </p:sp>
    </p:spTree>
    <p:extLst>
      <p:ext uri="{BB962C8B-B14F-4D97-AF65-F5344CB8AC3E}">
        <p14:creationId xmlns:p14="http://schemas.microsoft.com/office/powerpoint/2010/main" val="28510467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7066" indent="-291179">
              <a:spcBef>
                <a:spcPct val="30000"/>
              </a:spcBef>
              <a:defRPr sz="1200">
                <a:solidFill>
                  <a:schemeClr val="tx1"/>
                </a:solidFill>
                <a:latin typeface="Arial" panose="020B0604020202020204" pitchFamily="34" charset="0"/>
                <a:ea typeface="MS PGothic" panose="020B0600070205080204" pitchFamily="34" charset="-128"/>
              </a:defRPr>
            </a:lvl2pPr>
            <a:lvl3pPr marL="1164717" indent="-232943">
              <a:spcBef>
                <a:spcPct val="30000"/>
              </a:spcBef>
              <a:defRPr sz="1200">
                <a:solidFill>
                  <a:schemeClr val="tx1"/>
                </a:solidFill>
                <a:latin typeface="Arial" panose="020B0604020202020204" pitchFamily="34" charset="0"/>
                <a:ea typeface="MS PGothic" panose="020B0600070205080204" pitchFamily="34" charset="-128"/>
              </a:defRPr>
            </a:lvl3pPr>
            <a:lvl4pPr marL="1630604" indent="-232943">
              <a:spcBef>
                <a:spcPct val="30000"/>
              </a:spcBef>
              <a:defRPr sz="1200">
                <a:solidFill>
                  <a:schemeClr val="tx1"/>
                </a:solidFill>
                <a:latin typeface="Arial" panose="020B0604020202020204" pitchFamily="34" charset="0"/>
                <a:ea typeface="MS PGothic" panose="020B0600070205080204" pitchFamily="34" charset="-128"/>
              </a:defRPr>
            </a:lvl4pPr>
            <a:lvl5pPr marL="2096491" indent="-232943">
              <a:spcBef>
                <a:spcPct val="30000"/>
              </a:spcBef>
              <a:defRPr sz="1200">
                <a:solidFill>
                  <a:schemeClr val="tx1"/>
                </a:solidFill>
                <a:latin typeface="Arial" panose="020B0604020202020204" pitchFamily="34" charset="0"/>
                <a:ea typeface="MS PGothic" panose="020B0600070205080204" pitchFamily="34" charset="-128"/>
              </a:defRPr>
            </a:lvl5pPr>
            <a:lvl6pPr marL="2562377"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28264"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94151"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60038"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C0D80D5-1B3C-4ABA-9A23-7A38D62FD2B0}" type="slidenum">
              <a:rPr lang="en-US" altLang="en-US" smtClean="0"/>
              <a:pPr>
                <a:spcBef>
                  <a:spcPct val="0"/>
                </a:spcBef>
              </a:pPr>
              <a:t>14</a:t>
            </a:fld>
            <a:endParaRPr lang="en-US" altLang="en-US" dirty="0"/>
          </a:p>
        </p:txBody>
      </p:sp>
      <p:sp>
        <p:nvSpPr>
          <p:cNvPr id="25603" name="Rectangle 2"/>
          <p:cNvSpPr>
            <a:spLocks noGrp="1" noRot="1" noChangeAspect="1" noChangeArrowheads="1" noTextEdit="1"/>
          </p:cNvSpPr>
          <p:nvPr>
            <p:ph type="sldImg"/>
          </p:nvPr>
        </p:nvSpPr>
        <p:spPr>
          <a:xfrm>
            <a:off x="1222375" y="709613"/>
            <a:ext cx="4725988" cy="3544887"/>
          </a:xfrm>
          <a:ln/>
        </p:spPr>
      </p:sp>
      <p:sp>
        <p:nvSpPr>
          <p:cNvPr id="25604" name="Rectangle 3"/>
          <p:cNvSpPr>
            <a:spLocks noGrp="1" noChangeArrowheads="1"/>
          </p:cNvSpPr>
          <p:nvPr>
            <p:ph type="body" idx="1"/>
          </p:nvPr>
        </p:nvSpPr>
        <p:spPr>
          <a:xfrm>
            <a:off x="955816" y="4490033"/>
            <a:ext cx="5413587" cy="456750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046" tIns="47023" rIns="94046" bIns="47023"/>
          <a:lstStyle/>
          <a:p>
            <a:pPr eaLnBrk="1" hangingPunct="1"/>
            <a:endParaRPr lang="en-US" altLang="en-US" sz="1800" dirty="0">
              <a:latin typeface="Arial" panose="020B0604020202020204" pitchFamily="34" charset="0"/>
            </a:endParaRPr>
          </a:p>
        </p:txBody>
      </p:sp>
    </p:spTree>
    <p:extLst>
      <p:ext uri="{BB962C8B-B14F-4D97-AF65-F5344CB8AC3E}">
        <p14:creationId xmlns:p14="http://schemas.microsoft.com/office/powerpoint/2010/main" val="27072278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38652428" indent="-38186541">
              <a:defRPr>
                <a:solidFill>
                  <a:schemeClr val="tx1"/>
                </a:solidFill>
                <a:latin typeface="Arial" panose="020B0604020202020204" pitchFamily="34" charset="0"/>
                <a:ea typeface="MS PGothic" panose="020B0600070205080204" pitchFamily="34" charset="-128"/>
              </a:defRPr>
            </a:lvl2pPr>
            <a:lvl3pPr marL="1164717" indent="-232943">
              <a:defRPr>
                <a:solidFill>
                  <a:schemeClr val="tx1"/>
                </a:solidFill>
                <a:latin typeface="Arial" panose="020B0604020202020204" pitchFamily="34" charset="0"/>
                <a:ea typeface="MS PGothic" panose="020B0600070205080204" pitchFamily="34" charset="-128"/>
              </a:defRPr>
            </a:lvl3pPr>
            <a:lvl4pPr marL="1630604" indent="-232943">
              <a:defRPr>
                <a:solidFill>
                  <a:schemeClr val="tx1"/>
                </a:solidFill>
                <a:latin typeface="Arial" panose="020B0604020202020204" pitchFamily="34" charset="0"/>
                <a:ea typeface="MS PGothic" panose="020B0600070205080204" pitchFamily="34" charset="-128"/>
              </a:defRPr>
            </a:lvl4pPr>
            <a:lvl5pPr marL="2096491" indent="-232943">
              <a:defRPr>
                <a:solidFill>
                  <a:schemeClr val="tx1"/>
                </a:solidFill>
                <a:latin typeface="Arial" panose="020B0604020202020204" pitchFamily="34" charset="0"/>
                <a:ea typeface="MS PGothic" panose="020B0600070205080204" pitchFamily="34" charset="-128"/>
              </a:defRPr>
            </a:lvl5pPr>
            <a:lvl6pPr marL="2562377" indent="-23294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3028264" indent="-23294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94151" indent="-23294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960038" indent="-23294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621B75AA-00EB-4B80-88EA-27311ED4275B}" type="slidenum">
              <a:rPr lang="en-US" altLang="en-US" smtClean="0"/>
              <a:pPr/>
              <a:t>15</a:t>
            </a:fld>
            <a:endParaRPr lang="en-US" altLang="en-US" dirty="0"/>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612291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399E07-CB43-4B72-B0B2-7E733A7A1E40}" type="slidenum">
              <a:rPr lang="en-US" smtClean="0"/>
              <a:t>2</a:t>
            </a:fld>
            <a:endParaRPr lang="en-US" dirty="0"/>
          </a:p>
        </p:txBody>
      </p:sp>
    </p:spTree>
    <p:extLst>
      <p:ext uri="{BB962C8B-B14F-4D97-AF65-F5344CB8AC3E}">
        <p14:creationId xmlns:p14="http://schemas.microsoft.com/office/powerpoint/2010/main" val="360761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399E07-CB43-4B72-B0B2-7E733A7A1E40}" type="slidenum">
              <a:rPr lang="en-US" smtClean="0"/>
              <a:t>3</a:t>
            </a:fld>
            <a:endParaRPr lang="en-US" dirty="0"/>
          </a:p>
        </p:txBody>
      </p:sp>
    </p:spTree>
    <p:extLst>
      <p:ext uri="{BB962C8B-B14F-4D97-AF65-F5344CB8AC3E}">
        <p14:creationId xmlns:p14="http://schemas.microsoft.com/office/powerpoint/2010/main" val="881332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399E07-CB43-4B72-B0B2-7E733A7A1E40}" type="slidenum">
              <a:rPr lang="en-US" smtClean="0"/>
              <a:t>4</a:t>
            </a:fld>
            <a:endParaRPr lang="en-US" dirty="0"/>
          </a:p>
        </p:txBody>
      </p:sp>
    </p:spTree>
    <p:extLst>
      <p:ext uri="{BB962C8B-B14F-4D97-AF65-F5344CB8AC3E}">
        <p14:creationId xmlns:p14="http://schemas.microsoft.com/office/powerpoint/2010/main" val="20598685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7066" indent="-291179">
              <a:spcBef>
                <a:spcPct val="30000"/>
              </a:spcBef>
              <a:defRPr sz="1200">
                <a:solidFill>
                  <a:schemeClr val="tx1"/>
                </a:solidFill>
                <a:latin typeface="Arial" panose="020B0604020202020204" pitchFamily="34" charset="0"/>
                <a:ea typeface="MS PGothic" panose="020B0600070205080204" pitchFamily="34" charset="-128"/>
              </a:defRPr>
            </a:lvl2pPr>
            <a:lvl3pPr marL="1164717" indent="-232943">
              <a:spcBef>
                <a:spcPct val="30000"/>
              </a:spcBef>
              <a:defRPr sz="1200">
                <a:solidFill>
                  <a:schemeClr val="tx1"/>
                </a:solidFill>
                <a:latin typeface="Arial" panose="020B0604020202020204" pitchFamily="34" charset="0"/>
                <a:ea typeface="MS PGothic" panose="020B0600070205080204" pitchFamily="34" charset="-128"/>
              </a:defRPr>
            </a:lvl3pPr>
            <a:lvl4pPr marL="1630604" indent="-232943">
              <a:spcBef>
                <a:spcPct val="30000"/>
              </a:spcBef>
              <a:defRPr sz="1200">
                <a:solidFill>
                  <a:schemeClr val="tx1"/>
                </a:solidFill>
                <a:latin typeface="Arial" panose="020B0604020202020204" pitchFamily="34" charset="0"/>
                <a:ea typeface="MS PGothic" panose="020B0600070205080204" pitchFamily="34" charset="-128"/>
              </a:defRPr>
            </a:lvl4pPr>
            <a:lvl5pPr marL="2096491" indent="-232943">
              <a:spcBef>
                <a:spcPct val="30000"/>
              </a:spcBef>
              <a:defRPr sz="1200">
                <a:solidFill>
                  <a:schemeClr val="tx1"/>
                </a:solidFill>
                <a:latin typeface="Arial" panose="020B0604020202020204" pitchFamily="34" charset="0"/>
                <a:ea typeface="MS PGothic" panose="020B0600070205080204" pitchFamily="34" charset="-128"/>
              </a:defRPr>
            </a:lvl5pPr>
            <a:lvl6pPr marL="2562377"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28264"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94151"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60038"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C0D80D5-1B3C-4ABA-9A23-7A38D62FD2B0}" type="slidenum">
              <a:rPr lang="en-US" altLang="en-US" smtClean="0"/>
              <a:pPr>
                <a:spcBef>
                  <a:spcPct val="0"/>
                </a:spcBef>
              </a:pPr>
              <a:t>5</a:t>
            </a:fld>
            <a:endParaRPr lang="en-US" altLang="en-US" dirty="0"/>
          </a:p>
        </p:txBody>
      </p:sp>
      <p:sp>
        <p:nvSpPr>
          <p:cNvPr id="25603" name="Rectangle 2"/>
          <p:cNvSpPr>
            <a:spLocks noGrp="1" noRot="1" noChangeAspect="1" noChangeArrowheads="1" noTextEdit="1"/>
          </p:cNvSpPr>
          <p:nvPr>
            <p:ph type="sldImg"/>
          </p:nvPr>
        </p:nvSpPr>
        <p:spPr>
          <a:xfrm>
            <a:off x="1222375" y="709613"/>
            <a:ext cx="4725988" cy="3544887"/>
          </a:xfrm>
          <a:ln/>
        </p:spPr>
      </p:sp>
      <p:sp>
        <p:nvSpPr>
          <p:cNvPr id="25604" name="Rectangle 3"/>
          <p:cNvSpPr>
            <a:spLocks noGrp="1" noChangeArrowheads="1"/>
          </p:cNvSpPr>
          <p:nvPr>
            <p:ph type="body" idx="1"/>
          </p:nvPr>
        </p:nvSpPr>
        <p:spPr>
          <a:xfrm>
            <a:off x="955816" y="4490033"/>
            <a:ext cx="5413587" cy="456750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046" tIns="47023" rIns="94046" bIns="47023"/>
          <a:lstStyle/>
          <a:p>
            <a:pPr eaLnBrk="1" hangingPunct="1"/>
            <a:r>
              <a:rPr lang="en-US" altLang="en-US" sz="1800" dirty="0">
                <a:latin typeface="Arial" panose="020B0604020202020204" pitchFamily="34" charset="0"/>
              </a:rPr>
              <a:t>The Four Principles (MI in Health Care; Rollnick, Miller, &amp; Butler, 2008):  RULE: Resist the Righting Reflex; Understand their motivations; Listening; Empower them</a:t>
            </a:r>
          </a:p>
          <a:p>
            <a:pPr eaLnBrk="1" hangingPunct="1"/>
            <a:endParaRPr lang="en-US" altLang="en-US" sz="1800" dirty="0">
              <a:latin typeface="Arial" panose="020B0604020202020204" pitchFamily="34" charset="0"/>
            </a:endParaRPr>
          </a:p>
        </p:txBody>
      </p:sp>
    </p:spTree>
    <p:extLst>
      <p:ext uri="{BB962C8B-B14F-4D97-AF65-F5344CB8AC3E}">
        <p14:creationId xmlns:p14="http://schemas.microsoft.com/office/powerpoint/2010/main" val="1813273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38652428" indent="-38186541">
              <a:defRPr>
                <a:solidFill>
                  <a:schemeClr val="tx1"/>
                </a:solidFill>
                <a:latin typeface="Arial" panose="020B0604020202020204" pitchFamily="34" charset="0"/>
                <a:ea typeface="MS PGothic" panose="020B0600070205080204" pitchFamily="34" charset="-128"/>
              </a:defRPr>
            </a:lvl2pPr>
            <a:lvl3pPr marL="1164717" indent="-232943">
              <a:defRPr>
                <a:solidFill>
                  <a:schemeClr val="tx1"/>
                </a:solidFill>
                <a:latin typeface="Arial" panose="020B0604020202020204" pitchFamily="34" charset="0"/>
                <a:ea typeface="MS PGothic" panose="020B0600070205080204" pitchFamily="34" charset="-128"/>
              </a:defRPr>
            </a:lvl3pPr>
            <a:lvl4pPr marL="1630604" indent="-232943">
              <a:defRPr>
                <a:solidFill>
                  <a:schemeClr val="tx1"/>
                </a:solidFill>
                <a:latin typeface="Arial" panose="020B0604020202020204" pitchFamily="34" charset="0"/>
                <a:ea typeface="MS PGothic" panose="020B0600070205080204" pitchFamily="34" charset="-128"/>
              </a:defRPr>
            </a:lvl4pPr>
            <a:lvl5pPr marL="2096491" indent="-232943">
              <a:defRPr>
                <a:solidFill>
                  <a:schemeClr val="tx1"/>
                </a:solidFill>
                <a:latin typeface="Arial" panose="020B0604020202020204" pitchFamily="34" charset="0"/>
                <a:ea typeface="MS PGothic" panose="020B0600070205080204" pitchFamily="34" charset="-128"/>
              </a:defRPr>
            </a:lvl5pPr>
            <a:lvl6pPr marL="2562377" indent="-23294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3028264" indent="-23294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94151" indent="-23294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960038" indent="-232943"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D143F002-D1DC-46DF-8D4B-84D6469217D7}" type="slidenum">
              <a:rPr lang="en-US" altLang="en-US" smtClean="0"/>
              <a:pPr/>
              <a:t>6</a:t>
            </a:fld>
            <a:endParaRPr lang="en-US" altLang="en-US" dirty="0"/>
          </a:p>
        </p:txBody>
      </p:sp>
      <p:sp>
        <p:nvSpPr>
          <p:cNvPr id="78851" name="Rectangle 2"/>
          <p:cNvSpPr>
            <a:spLocks noGrp="1" noRot="1" noChangeAspect="1" noChangeArrowheads="1" noTextEdit="1"/>
          </p:cNvSpPr>
          <p:nvPr>
            <p:ph type="sldImg"/>
          </p:nvPr>
        </p:nvSpPr>
        <p:spPr>
          <a:xfrm>
            <a:off x="1222375" y="708025"/>
            <a:ext cx="4725988" cy="3544888"/>
          </a:xfrm>
          <a:ln/>
        </p:spPr>
      </p:sp>
      <p:sp>
        <p:nvSpPr>
          <p:cNvPr id="507907" name="Rectangle 3"/>
          <p:cNvSpPr>
            <a:spLocks noGrp="1" noChangeArrowheads="1"/>
          </p:cNvSpPr>
          <p:nvPr>
            <p:ph type="body" idx="1"/>
          </p:nvPr>
        </p:nvSpPr>
        <p:spPr>
          <a:xfrm>
            <a:off x="955817" y="4490032"/>
            <a:ext cx="5254554" cy="4252781"/>
          </a:xfrm>
        </p:spPr>
        <p:txBody>
          <a:bodyPr lIns="93159" tIns="46580" rIns="93159" bIns="46580"/>
          <a:lstStyle/>
          <a:p>
            <a:pPr eaLnBrk="1" hangingPunct="1">
              <a:defRPr/>
            </a:pPr>
            <a:r>
              <a:rPr lang="en-US" sz="1800" dirty="0">
                <a:ea typeface="ＭＳ Ｐゴシック" charset="0"/>
              </a:rPr>
              <a:t>Have group offer other reflections</a:t>
            </a:r>
          </a:p>
        </p:txBody>
      </p:sp>
    </p:spTree>
    <p:extLst>
      <p:ext uri="{BB962C8B-B14F-4D97-AF65-F5344CB8AC3E}">
        <p14:creationId xmlns:p14="http://schemas.microsoft.com/office/powerpoint/2010/main" val="40263530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7066" indent="-291179">
              <a:spcBef>
                <a:spcPct val="30000"/>
              </a:spcBef>
              <a:defRPr sz="1200">
                <a:solidFill>
                  <a:schemeClr val="tx1"/>
                </a:solidFill>
                <a:latin typeface="Arial" panose="020B0604020202020204" pitchFamily="34" charset="0"/>
                <a:ea typeface="MS PGothic" panose="020B0600070205080204" pitchFamily="34" charset="-128"/>
              </a:defRPr>
            </a:lvl2pPr>
            <a:lvl3pPr marL="1164717" indent="-232943">
              <a:spcBef>
                <a:spcPct val="30000"/>
              </a:spcBef>
              <a:defRPr sz="1200">
                <a:solidFill>
                  <a:schemeClr val="tx1"/>
                </a:solidFill>
                <a:latin typeface="Arial" panose="020B0604020202020204" pitchFamily="34" charset="0"/>
                <a:ea typeface="MS PGothic" panose="020B0600070205080204" pitchFamily="34" charset="-128"/>
              </a:defRPr>
            </a:lvl3pPr>
            <a:lvl4pPr marL="1630604" indent="-232943">
              <a:spcBef>
                <a:spcPct val="30000"/>
              </a:spcBef>
              <a:defRPr sz="1200">
                <a:solidFill>
                  <a:schemeClr val="tx1"/>
                </a:solidFill>
                <a:latin typeface="Arial" panose="020B0604020202020204" pitchFamily="34" charset="0"/>
                <a:ea typeface="MS PGothic" panose="020B0600070205080204" pitchFamily="34" charset="-128"/>
              </a:defRPr>
            </a:lvl4pPr>
            <a:lvl5pPr marL="2096491" indent="-232943">
              <a:spcBef>
                <a:spcPct val="30000"/>
              </a:spcBef>
              <a:defRPr sz="1200">
                <a:solidFill>
                  <a:schemeClr val="tx1"/>
                </a:solidFill>
                <a:latin typeface="Arial" panose="020B0604020202020204" pitchFamily="34" charset="0"/>
                <a:ea typeface="MS PGothic" panose="020B0600070205080204" pitchFamily="34" charset="-128"/>
              </a:defRPr>
            </a:lvl5pPr>
            <a:lvl6pPr marL="2562377"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28264"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94151"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60038"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C0D80D5-1B3C-4ABA-9A23-7A38D62FD2B0}" type="slidenum">
              <a:rPr lang="en-US" altLang="en-US" smtClean="0"/>
              <a:pPr>
                <a:spcBef>
                  <a:spcPct val="0"/>
                </a:spcBef>
              </a:pPr>
              <a:t>7</a:t>
            </a:fld>
            <a:endParaRPr lang="en-US" altLang="en-US" dirty="0"/>
          </a:p>
        </p:txBody>
      </p:sp>
      <p:sp>
        <p:nvSpPr>
          <p:cNvPr id="25603" name="Rectangle 2"/>
          <p:cNvSpPr>
            <a:spLocks noGrp="1" noRot="1" noChangeAspect="1" noChangeArrowheads="1" noTextEdit="1"/>
          </p:cNvSpPr>
          <p:nvPr>
            <p:ph type="sldImg"/>
          </p:nvPr>
        </p:nvSpPr>
        <p:spPr>
          <a:xfrm>
            <a:off x="1222375" y="709613"/>
            <a:ext cx="4725988" cy="3544887"/>
          </a:xfrm>
          <a:ln/>
        </p:spPr>
      </p:sp>
      <p:sp>
        <p:nvSpPr>
          <p:cNvPr id="25604" name="Rectangle 3"/>
          <p:cNvSpPr>
            <a:spLocks noGrp="1" noChangeArrowheads="1"/>
          </p:cNvSpPr>
          <p:nvPr>
            <p:ph type="body" idx="1"/>
          </p:nvPr>
        </p:nvSpPr>
        <p:spPr>
          <a:xfrm>
            <a:off x="955816" y="4490033"/>
            <a:ext cx="5413587" cy="456750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046" tIns="47023" rIns="94046" bIns="47023"/>
          <a:lstStyle/>
          <a:p>
            <a:pPr eaLnBrk="1" hangingPunct="1"/>
            <a:endParaRPr lang="en-US" altLang="en-US" sz="1800" dirty="0">
              <a:latin typeface="Arial" panose="020B0604020202020204" pitchFamily="34" charset="0"/>
            </a:endParaRPr>
          </a:p>
        </p:txBody>
      </p:sp>
    </p:spTree>
    <p:extLst>
      <p:ext uri="{BB962C8B-B14F-4D97-AF65-F5344CB8AC3E}">
        <p14:creationId xmlns:p14="http://schemas.microsoft.com/office/powerpoint/2010/main" val="20030247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7066" indent="-291179">
              <a:spcBef>
                <a:spcPct val="30000"/>
              </a:spcBef>
              <a:defRPr sz="1200">
                <a:solidFill>
                  <a:schemeClr val="tx1"/>
                </a:solidFill>
                <a:latin typeface="Arial" panose="020B0604020202020204" pitchFamily="34" charset="0"/>
                <a:ea typeface="MS PGothic" panose="020B0600070205080204" pitchFamily="34" charset="-128"/>
              </a:defRPr>
            </a:lvl2pPr>
            <a:lvl3pPr marL="1164717" indent="-232943">
              <a:spcBef>
                <a:spcPct val="30000"/>
              </a:spcBef>
              <a:defRPr sz="1200">
                <a:solidFill>
                  <a:schemeClr val="tx1"/>
                </a:solidFill>
                <a:latin typeface="Arial" panose="020B0604020202020204" pitchFamily="34" charset="0"/>
                <a:ea typeface="MS PGothic" panose="020B0600070205080204" pitchFamily="34" charset="-128"/>
              </a:defRPr>
            </a:lvl3pPr>
            <a:lvl4pPr marL="1630604" indent="-232943">
              <a:spcBef>
                <a:spcPct val="30000"/>
              </a:spcBef>
              <a:defRPr sz="1200">
                <a:solidFill>
                  <a:schemeClr val="tx1"/>
                </a:solidFill>
                <a:latin typeface="Arial" panose="020B0604020202020204" pitchFamily="34" charset="0"/>
                <a:ea typeface="MS PGothic" panose="020B0600070205080204" pitchFamily="34" charset="-128"/>
              </a:defRPr>
            </a:lvl4pPr>
            <a:lvl5pPr marL="2096491" indent="-232943">
              <a:spcBef>
                <a:spcPct val="30000"/>
              </a:spcBef>
              <a:defRPr sz="1200">
                <a:solidFill>
                  <a:schemeClr val="tx1"/>
                </a:solidFill>
                <a:latin typeface="Arial" panose="020B0604020202020204" pitchFamily="34" charset="0"/>
                <a:ea typeface="MS PGothic" panose="020B0600070205080204" pitchFamily="34" charset="-128"/>
              </a:defRPr>
            </a:lvl5pPr>
            <a:lvl6pPr marL="2562377"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28264"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94151"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60038"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C0D80D5-1B3C-4ABA-9A23-7A38D62FD2B0}" type="slidenum">
              <a:rPr lang="en-US" altLang="en-US" smtClean="0"/>
              <a:pPr>
                <a:spcBef>
                  <a:spcPct val="0"/>
                </a:spcBef>
              </a:pPr>
              <a:t>8</a:t>
            </a:fld>
            <a:endParaRPr lang="en-US" altLang="en-US" dirty="0"/>
          </a:p>
        </p:txBody>
      </p:sp>
      <p:sp>
        <p:nvSpPr>
          <p:cNvPr id="25603" name="Rectangle 2"/>
          <p:cNvSpPr>
            <a:spLocks noGrp="1" noRot="1" noChangeAspect="1" noChangeArrowheads="1" noTextEdit="1"/>
          </p:cNvSpPr>
          <p:nvPr>
            <p:ph type="sldImg"/>
          </p:nvPr>
        </p:nvSpPr>
        <p:spPr>
          <a:xfrm>
            <a:off x="1222375" y="709613"/>
            <a:ext cx="4725988" cy="3544887"/>
          </a:xfrm>
          <a:ln/>
        </p:spPr>
      </p:sp>
      <p:sp>
        <p:nvSpPr>
          <p:cNvPr id="25604" name="Rectangle 3"/>
          <p:cNvSpPr>
            <a:spLocks noGrp="1" noChangeArrowheads="1"/>
          </p:cNvSpPr>
          <p:nvPr>
            <p:ph type="body" idx="1"/>
          </p:nvPr>
        </p:nvSpPr>
        <p:spPr>
          <a:xfrm>
            <a:off x="955816" y="4490033"/>
            <a:ext cx="5413587" cy="456750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046" tIns="47023" rIns="94046" bIns="47023"/>
          <a:lstStyle/>
          <a:p>
            <a:pPr eaLnBrk="1" hangingPunct="1"/>
            <a:endParaRPr lang="en-US" altLang="en-US" sz="1800" dirty="0">
              <a:latin typeface="Arial" panose="020B0604020202020204" pitchFamily="34" charset="0"/>
            </a:endParaRPr>
          </a:p>
        </p:txBody>
      </p:sp>
    </p:spTree>
    <p:extLst>
      <p:ext uri="{BB962C8B-B14F-4D97-AF65-F5344CB8AC3E}">
        <p14:creationId xmlns:p14="http://schemas.microsoft.com/office/powerpoint/2010/main" val="31029172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57066" indent="-291179">
              <a:spcBef>
                <a:spcPct val="30000"/>
              </a:spcBef>
              <a:defRPr sz="1200">
                <a:solidFill>
                  <a:schemeClr val="tx1"/>
                </a:solidFill>
                <a:latin typeface="Arial" panose="020B0604020202020204" pitchFamily="34" charset="0"/>
                <a:ea typeface="MS PGothic" panose="020B0600070205080204" pitchFamily="34" charset="-128"/>
              </a:defRPr>
            </a:lvl2pPr>
            <a:lvl3pPr marL="1164717" indent="-232943">
              <a:spcBef>
                <a:spcPct val="30000"/>
              </a:spcBef>
              <a:defRPr sz="1200">
                <a:solidFill>
                  <a:schemeClr val="tx1"/>
                </a:solidFill>
                <a:latin typeface="Arial" panose="020B0604020202020204" pitchFamily="34" charset="0"/>
                <a:ea typeface="MS PGothic" panose="020B0600070205080204" pitchFamily="34" charset="-128"/>
              </a:defRPr>
            </a:lvl3pPr>
            <a:lvl4pPr marL="1630604" indent="-232943">
              <a:spcBef>
                <a:spcPct val="30000"/>
              </a:spcBef>
              <a:defRPr sz="1200">
                <a:solidFill>
                  <a:schemeClr val="tx1"/>
                </a:solidFill>
                <a:latin typeface="Arial" panose="020B0604020202020204" pitchFamily="34" charset="0"/>
                <a:ea typeface="MS PGothic" panose="020B0600070205080204" pitchFamily="34" charset="-128"/>
              </a:defRPr>
            </a:lvl4pPr>
            <a:lvl5pPr marL="2096491" indent="-232943">
              <a:spcBef>
                <a:spcPct val="30000"/>
              </a:spcBef>
              <a:defRPr sz="1200">
                <a:solidFill>
                  <a:schemeClr val="tx1"/>
                </a:solidFill>
                <a:latin typeface="Arial" panose="020B0604020202020204" pitchFamily="34" charset="0"/>
                <a:ea typeface="MS PGothic" panose="020B0600070205080204" pitchFamily="34" charset="-128"/>
              </a:defRPr>
            </a:lvl5pPr>
            <a:lvl6pPr marL="2562377"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3028264"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94151"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960038" indent="-232943"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C0D80D5-1B3C-4ABA-9A23-7A38D62FD2B0}" type="slidenum">
              <a:rPr lang="en-US" altLang="en-US" smtClean="0"/>
              <a:pPr>
                <a:spcBef>
                  <a:spcPct val="0"/>
                </a:spcBef>
              </a:pPr>
              <a:t>9</a:t>
            </a:fld>
            <a:endParaRPr lang="en-US" altLang="en-US" dirty="0"/>
          </a:p>
        </p:txBody>
      </p:sp>
      <p:sp>
        <p:nvSpPr>
          <p:cNvPr id="25603" name="Rectangle 2"/>
          <p:cNvSpPr>
            <a:spLocks noGrp="1" noRot="1" noChangeAspect="1" noChangeArrowheads="1" noTextEdit="1"/>
          </p:cNvSpPr>
          <p:nvPr>
            <p:ph type="sldImg"/>
          </p:nvPr>
        </p:nvSpPr>
        <p:spPr>
          <a:xfrm>
            <a:off x="1222375" y="709613"/>
            <a:ext cx="4725988" cy="3544887"/>
          </a:xfrm>
          <a:ln/>
        </p:spPr>
      </p:sp>
      <p:sp>
        <p:nvSpPr>
          <p:cNvPr id="25604" name="Rectangle 3"/>
          <p:cNvSpPr>
            <a:spLocks noGrp="1" noChangeArrowheads="1"/>
          </p:cNvSpPr>
          <p:nvPr>
            <p:ph type="body" idx="1"/>
          </p:nvPr>
        </p:nvSpPr>
        <p:spPr>
          <a:xfrm>
            <a:off x="955816" y="4490033"/>
            <a:ext cx="5413587" cy="456750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046" tIns="47023" rIns="94046" bIns="47023"/>
          <a:lstStyle/>
          <a:p>
            <a:pPr eaLnBrk="1" hangingPunct="1"/>
            <a:endParaRPr lang="en-US" altLang="en-US" sz="1800" dirty="0">
              <a:latin typeface="Arial" panose="020B0604020202020204" pitchFamily="34" charset="0"/>
            </a:endParaRPr>
          </a:p>
        </p:txBody>
      </p:sp>
    </p:spTree>
    <p:extLst>
      <p:ext uri="{BB962C8B-B14F-4D97-AF65-F5344CB8AC3E}">
        <p14:creationId xmlns:p14="http://schemas.microsoft.com/office/powerpoint/2010/main" val="34775563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Stripes.jpg"/>
          <p:cNvPicPr>
            <a:picLocks noChangeAspect="1"/>
          </p:cNvPicPr>
          <p:nvPr userDrawn="1"/>
        </p:nvPicPr>
        <p:blipFill>
          <a:blip r:embed="rId2"/>
          <a:stretch>
            <a:fillRect/>
          </a:stretch>
        </p:blipFill>
        <p:spPr>
          <a:xfrm>
            <a:off x="0" y="0"/>
            <a:ext cx="452628" cy="68580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a:solidFill>
                  <a:srgbClr val="404040"/>
                </a:solidFill>
              </a:defRPr>
            </a:lvl1pPr>
            <a:lvl2pPr>
              <a:defRPr>
                <a:solidFill>
                  <a:srgbClr val="404040"/>
                </a:solidFill>
              </a:defRPr>
            </a:lvl2pPr>
            <a:lvl3pPr>
              <a:defRPr>
                <a:solidFill>
                  <a:srgbClr val="404040"/>
                </a:solidFill>
              </a:defRPr>
            </a:lvl3pPr>
            <a:lvl4pPr>
              <a:defRPr>
                <a:solidFill>
                  <a:srgbClr val="404040"/>
                </a:solidFill>
              </a:defRPr>
            </a:lvl4pPr>
            <a:lvl5pPr>
              <a:defRPr>
                <a:solidFill>
                  <a:srgbClr val="40404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descr="Stripes.jpg"/>
          <p:cNvPicPr>
            <a:picLocks noChangeAspect="1"/>
          </p:cNvPicPr>
          <p:nvPr userDrawn="1"/>
        </p:nvPicPr>
        <p:blipFill>
          <a:blip r:embed="rId2"/>
          <a:stretch>
            <a:fillRect/>
          </a:stretch>
        </p:blipFill>
        <p:spPr>
          <a:xfrm>
            <a:off x="0" y="0"/>
            <a:ext cx="452628" cy="68580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2390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descr="Stripes.jpg"/>
          <p:cNvPicPr>
            <a:picLocks noChangeAspect="1"/>
          </p:cNvPicPr>
          <p:nvPr userDrawn="1"/>
        </p:nvPicPr>
        <p:blipFill>
          <a:blip r:embed="rId2"/>
          <a:stretch>
            <a:fillRect/>
          </a:stretch>
        </p:blipFill>
        <p:spPr>
          <a:xfrm>
            <a:off x="0" y="0"/>
            <a:ext cx="452628" cy="68580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7" name="Picture 6" descr="Stripes.jpg"/>
          <p:cNvPicPr>
            <a:picLocks noChangeAspect="1"/>
          </p:cNvPicPr>
          <p:nvPr userDrawn="1"/>
        </p:nvPicPr>
        <p:blipFill>
          <a:blip r:embed="rId2"/>
          <a:stretch>
            <a:fillRect/>
          </a:stretch>
        </p:blipFill>
        <p:spPr>
          <a:xfrm>
            <a:off x="0" y="0"/>
            <a:ext cx="452628" cy="6858000"/>
          </a:xfrm>
          <a:prstGeom prst="rect">
            <a:avLst/>
          </a:prstGeom>
        </p:spPr>
      </p:pic>
      <p:sp>
        <p:nvSpPr>
          <p:cNvPr id="2" name="Title 1"/>
          <p:cNvSpPr>
            <a:spLocks noGrp="1"/>
          </p:cNvSpPr>
          <p:nvPr>
            <p:ph type="title"/>
          </p:nvPr>
        </p:nvSpPr>
        <p:spPr>
          <a:xfrm>
            <a:off x="1752600" y="3733800"/>
            <a:ext cx="6959702" cy="1325563"/>
          </a:xfrm>
          <a:prstGeom prst="rect">
            <a:avLst/>
          </a:prstGeom>
        </p:spPr>
        <p:txBody>
          <a:bodyPr/>
          <a:lstStyle>
            <a:lvl1pPr algn="r">
              <a:defRPr sz="2100">
                <a:latin typeface="Arial" panose="020B0604020202020204" pitchFamily="34" charset="0"/>
                <a:cs typeface="Arial" panose="020B0604020202020204" pitchFamily="34" charset="0"/>
              </a:defRPr>
            </a:lvl1pPr>
          </a:lstStyle>
          <a:p>
            <a:r>
              <a:rPr lang="en-US" dirty="0"/>
              <a:t>Click to edit Master title style</a:t>
            </a:r>
          </a:p>
        </p:txBody>
      </p:sp>
      <p:pic>
        <p:nvPicPr>
          <p:cNvPr id="4" name="Picture 3" descr="Full Color.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03238" y="2324585"/>
            <a:ext cx="3109064" cy="698015"/>
          </a:xfrm>
          <a:prstGeom prst="rect">
            <a:avLst/>
          </a:prstGeom>
        </p:spPr>
      </p:pic>
    </p:spTree>
    <p:extLst>
      <p:ext uri="{BB962C8B-B14F-4D97-AF65-F5344CB8AC3E}">
        <p14:creationId xmlns:p14="http://schemas.microsoft.com/office/powerpoint/2010/main" val="893896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0"/>
            <a:ext cx="9144000" cy="6858000"/>
          </a:xfrm>
          <a:prstGeom prst="rect">
            <a:avLst/>
          </a:prstGeom>
          <a:gradFill>
            <a:gsLst>
              <a:gs pos="0">
                <a:schemeClr val="bg1">
                  <a:lumMod val="85000"/>
                  <a:alpha val="90000"/>
                </a:schemeClr>
              </a:gs>
              <a:gs pos="100000">
                <a:schemeClr val="bg1"/>
              </a:gs>
            </a:gsLst>
            <a:lin ang="162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723900" y="274638"/>
            <a:ext cx="7962900" cy="11430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723900" y="1600200"/>
            <a:ext cx="79629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descr="Full Color2.png"/>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723900" y="6280581"/>
            <a:ext cx="1911160" cy="42978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5" r:id="rId2"/>
    <p:sldLayoutId id="2147483656" r:id="rId3"/>
    <p:sldLayoutId id="2147483654" r:id="rId4"/>
    <p:sldLayoutId id="2147483650" r:id="rId5"/>
    <p:sldLayoutId id="2147483657" r:id="rId6"/>
  </p:sldLayoutIdLst>
  <p:txStyles>
    <p:titleStyle>
      <a:lvl1pPr algn="l" defTabSz="457200" rtl="0" eaLnBrk="1" latinLnBrk="0" hangingPunct="1">
        <a:spcBef>
          <a:spcPct val="0"/>
        </a:spcBef>
        <a:buNone/>
        <a:defRPr sz="3200" b="1" kern="1200" cap="all">
          <a:solidFill>
            <a:srgbClr val="2178B5"/>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800" kern="1200">
          <a:solidFill>
            <a:schemeClr val="tx1">
              <a:lumMod val="75000"/>
              <a:lumOff val="25000"/>
            </a:schemeClr>
          </a:solidFill>
          <a:latin typeface="Arial"/>
          <a:ea typeface="+mn-ea"/>
          <a:cs typeface="Arial"/>
        </a:defRPr>
      </a:lvl1pPr>
      <a:lvl2pPr marL="742950" indent="-285750" algn="l" defTabSz="457200" rtl="0" eaLnBrk="1" latinLnBrk="0" hangingPunct="1">
        <a:spcBef>
          <a:spcPct val="20000"/>
        </a:spcBef>
        <a:buFont typeface="Arial"/>
        <a:buChar char="–"/>
        <a:defRPr sz="2400" kern="1200">
          <a:solidFill>
            <a:schemeClr val="tx1">
              <a:lumMod val="75000"/>
              <a:lumOff val="25000"/>
            </a:schemeClr>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lumMod val="75000"/>
              <a:lumOff val="25000"/>
            </a:schemeClr>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lumMod val="75000"/>
              <a:lumOff val="25000"/>
            </a:schemeClr>
          </a:solidFill>
          <a:latin typeface="Arial"/>
          <a:ea typeface="+mn-ea"/>
          <a:cs typeface="Arial"/>
        </a:defRPr>
      </a:lvl4pPr>
      <a:lvl5pPr marL="2057400" indent="-228600" algn="l" defTabSz="457200" rtl="0" eaLnBrk="1" latinLnBrk="0" hangingPunct="1">
        <a:spcBef>
          <a:spcPct val="20000"/>
        </a:spcBef>
        <a:buFont typeface="Arial"/>
        <a:buChar char="»"/>
        <a:defRPr sz="1200" kern="1200">
          <a:solidFill>
            <a:schemeClr val="tx1">
              <a:lumMod val="75000"/>
              <a:lumOff val="25000"/>
            </a:schemeClr>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895600" y="3124200"/>
            <a:ext cx="5816702" cy="2031325"/>
          </a:xfrm>
          <a:prstGeom prst="rect">
            <a:avLst/>
          </a:prstGeom>
          <a:noFill/>
        </p:spPr>
        <p:txBody>
          <a:bodyPr wrap="square" rtlCol="0">
            <a:spAutoFit/>
          </a:bodyPr>
          <a:lstStyle/>
          <a:p>
            <a:pPr lvl="0" algn="r"/>
            <a:r>
              <a:rPr lang="en-US" dirty="0">
                <a:latin typeface="Arial" panose="020B0604020202020204" pitchFamily="34" charset="0"/>
                <a:cs typeface="Arial" panose="020B0604020202020204" pitchFamily="34" charset="0"/>
              </a:rPr>
              <a:t>Successfully Engaging Mandated Students into University-Based Counseling Services</a:t>
            </a:r>
          </a:p>
          <a:p>
            <a:pPr lvl="0" algn="r"/>
            <a:endParaRPr lang="en-US" dirty="0">
              <a:latin typeface="Arial" panose="020B0604020202020204" pitchFamily="34" charset="0"/>
              <a:cs typeface="Arial" panose="020B0604020202020204" pitchFamily="34" charset="0"/>
            </a:endParaRPr>
          </a:p>
          <a:p>
            <a:pPr lvl="0" algn="r"/>
            <a:r>
              <a:rPr lang="en-US" dirty="0">
                <a:latin typeface="Arial" panose="020B0604020202020204" pitchFamily="34" charset="0"/>
                <a:cs typeface="Arial" panose="020B0604020202020204" pitchFamily="34" charset="0"/>
              </a:rPr>
              <a:t>Russell E. Spieth, PhD, CRC</a:t>
            </a:r>
          </a:p>
          <a:p>
            <a:pPr lvl="0" algn="r"/>
            <a:r>
              <a:rPr lang="en-US" dirty="0">
                <a:latin typeface="Arial" panose="020B0604020202020204" pitchFamily="34" charset="0"/>
                <a:cs typeface="Arial" panose="020B0604020202020204" pitchFamily="34" charset="0"/>
              </a:rPr>
              <a:t>Senior Consultant/Trainer, Motivational Interviewing</a:t>
            </a:r>
            <a:endParaRPr lang="en-US" dirty="0"/>
          </a:p>
          <a:p>
            <a:pPr lvl="0" algn="r"/>
            <a:endParaRPr lang="en-US" dirty="0"/>
          </a:p>
          <a:p>
            <a:pPr lvl="0" algn="r"/>
            <a:endParaRPr lang="en-US" dirty="0"/>
          </a:p>
        </p:txBody>
      </p:sp>
      <p:pic>
        <p:nvPicPr>
          <p:cNvPr id="10" name="Picture 9" descr="Stripes.jpg"/>
          <p:cNvPicPr>
            <a:picLocks noChangeAspect="1"/>
          </p:cNvPicPr>
          <p:nvPr/>
        </p:nvPicPr>
        <p:blipFill>
          <a:blip r:embed="rId3"/>
          <a:stretch>
            <a:fillRect/>
          </a:stretch>
        </p:blipFill>
        <p:spPr>
          <a:xfrm>
            <a:off x="0" y="0"/>
            <a:ext cx="452628" cy="6858000"/>
          </a:xfrm>
          <a:prstGeom prst="rect">
            <a:avLst/>
          </a:prstGeom>
        </p:spPr>
      </p:pic>
      <p:pic>
        <p:nvPicPr>
          <p:cNvPr id="4" name="Picture 3" descr="Full Color.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03238" y="2324585"/>
            <a:ext cx="3109064" cy="698015"/>
          </a:xfrm>
          <a:prstGeom prst="rect">
            <a:avLst/>
          </a:prstGeom>
        </p:spPr>
      </p:pic>
    </p:spTree>
    <p:extLst>
      <p:ext uri="{BB962C8B-B14F-4D97-AF65-F5344CB8AC3E}">
        <p14:creationId xmlns:p14="http://schemas.microsoft.com/office/powerpoint/2010/main" val="30835122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0" y="0"/>
            <a:ext cx="9144000" cy="1676400"/>
          </a:xfrm>
        </p:spPr>
        <p:txBody>
          <a:bodyPr/>
          <a:lstStyle/>
          <a:p>
            <a:pPr algn="ctr" eaLnBrk="1" hangingPunct="1">
              <a:defRPr/>
            </a:pPr>
            <a:br>
              <a:rPr lang="en-US" sz="2800" b="1" dirty="0">
                <a:solidFill>
                  <a:schemeClr val="tx2">
                    <a:lumMod val="60000"/>
                    <a:lumOff val="40000"/>
                  </a:schemeClr>
                </a:solidFill>
                <a:ea typeface="+mj-ea"/>
                <a:cs typeface="+mj-cs"/>
              </a:rPr>
            </a:br>
            <a:r>
              <a:rPr lang="en-US" sz="2800" b="1" dirty="0">
                <a:solidFill>
                  <a:schemeClr val="tx2">
                    <a:lumMod val="60000"/>
                    <a:lumOff val="40000"/>
                  </a:schemeClr>
                </a:solidFill>
                <a:ea typeface="+mj-ea"/>
                <a:cs typeface="+mj-cs"/>
              </a:rPr>
              <a:t>    </a:t>
            </a:r>
            <a:r>
              <a:rPr lang="en-US" sz="3600" b="1" dirty="0">
                <a:solidFill>
                  <a:schemeClr val="tx2">
                    <a:lumMod val="60000"/>
                    <a:lumOff val="40000"/>
                  </a:schemeClr>
                </a:solidFill>
                <a:ea typeface="+mj-ea"/>
                <a:cs typeface="+mj-cs"/>
              </a:rPr>
              <a:t>Mandated Students: Evocation  </a:t>
            </a:r>
          </a:p>
        </p:txBody>
      </p:sp>
      <p:sp>
        <p:nvSpPr>
          <p:cNvPr id="530435" name="Rectangle 3"/>
          <p:cNvSpPr>
            <a:spLocks noGrp="1" noChangeArrowheads="1"/>
          </p:cNvSpPr>
          <p:nvPr>
            <p:ph type="body" idx="1"/>
          </p:nvPr>
        </p:nvSpPr>
        <p:spPr>
          <a:xfrm>
            <a:off x="506437" y="1676400"/>
            <a:ext cx="7265963" cy="4724399"/>
          </a:xfrm>
        </p:spPr>
        <p:txBody>
          <a:bodyPr/>
          <a:lstStyle/>
          <a:p>
            <a:pPr marL="0" indent="0">
              <a:lnSpc>
                <a:spcPct val="90000"/>
              </a:lnSpc>
              <a:buNone/>
              <a:defRPr/>
            </a:pPr>
            <a:r>
              <a:rPr lang="en-US" sz="2400" b="1" dirty="0">
                <a:solidFill>
                  <a:schemeClr val="tx1"/>
                </a:solidFill>
                <a:cs typeface="+mn-cs"/>
              </a:rPr>
              <a:t>“This is stupid, I don’t have an anger problem and I don’t need counseling.”</a:t>
            </a:r>
          </a:p>
          <a:p>
            <a:pPr marL="0" indent="0">
              <a:lnSpc>
                <a:spcPct val="90000"/>
              </a:lnSpc>
              <a:buNone/>
              <a:defRPr/>
            </a:pPr>
            <a:endParaRPr lang="en-US" sz="1800" b="1" dirty="0">
              <a:solidFill>
                <a:schemeClr val="tx1"/>
              </a:solidFill>
              <a:cs typeface="+mn-cs"/>
            </a:endParaRPr>
          </a:p>
          <a:p>
            <a:pPr marL="0" indent="0">
              <a:lnSpc>
                <a:spcPct val="90000"/>
              </a:lnSpc>
              <a:buNone/>
              <a:defRPr/>
            </a:pPr>
            <a:r>
              <a:rPr lang="en-US" sz="1800" b="1" u="sng" dirty="0">
                <a:solidFill>
                  <a:schemeClr val="tx1"/>
                </a:solidFill>
                <a:cs typeface="+mn-cs"/>
              </a:rPr>
              <a:t>Amplified reflection</a:t>
            </a:r>
            <a:r>
              <a:rPr lang="en-US" sz="1800" b="1" dirty="0">
                <a:solidFill>
                  <a:schemeClr val="tx1"/>
                </a:solidFill>
                <a:cs typeface="+mn-cs"/>
              </a:rPr>
              <a:t>: “You prefer to make no changes at this time.”</a:t>
            </a:r>
          </a:p>
          <a:p>
            <a:pPr marL="0" indent="0">
              <a:lnSpc>
                <a:spcPct val="90000"/>
              </a:lnSpc>
              <a:buNone/>
              <a:defRPr/>
            </a:pPr>
            <a:endParaRPr lang="en-US" sz="1800" b="1" dirty="0">
              <a:solidFill>
                <a:schemeClr val="tx1"/>
              </a:solidFill>
              <a:cs typeface="+mn-cs"/>
            </a:endParaRPr>
          </a:p>
          <a:p>
            <a:pPr marL="0" indent="0">
              <a:lnSpc>
                <a:spcPct val="90000"/>
              </a:lnSpc>
              <a:buNone/>
              <a:defRPr/>
            </a:pPr>
            <a:r>
              <a:rPr lang="en-US" sz="1800" b="1" u="sng" dirty="0">
                <a:solidFill>
                  <a:schemeClr val="tx1"/>
                </a:solidFill>
                <a:cs typeface="+mn-cs"/>
              </a:rPr>
              <a:t>Coming Alongside</a:t>
            </a:r>
            <a:r>
              <a:rPr lang="en-US" sz="1800" b="1" dirty="0">
                <a:solidFill>
                  <a:schemeClr val="tx1"/>
                </a:solidFill>
                <a:cs typeface="+mn-cs"/>
              </a:rPr>
              <a:t>:  “You are frustrated and see little benefit to counseling.”</a:t>
            </a:r>
          </a:p>
          <a:p>
            <a:pPr marL="0" indent="0">
              <a:lnSpc>
                <a:spcPct val="90000"/>
              </a:lnSpc>
              <a:buNone/>
              <a:defRPr/>
            </a:pPr>
            <a:endParaRPr lang="en-US" sz="1800" b="1" u="sng" dirty="0">
              <a:solidFill>
                <a:schemeClr val="tx1"/>
              </a:solidFill>
              <a:cs typeface="+mn-cs"/>
            </a:endParaRPr>
          </a:p>
          <a:p>
            <a:pPr marL="0" indent="0">
              <a:lnSpc>
                <a:spcPct val="90000"/>
              </a:lnSpc>
              <a:buNone/>
              <a:defRPr/>
            </a:pPr>
            <a:r>
              <a:rPr lang="en-US" sz="1800" b="1" u="sng" dirty="0">
                <a:solidFill>
                  <a:schemeClr val="tx1"/>
                </a:solidFill>
                <a:cs typeface="+mn-cs"/>
              </a:rPr>
              <a:t>Emphasize Personal Choice</a:t>
            </a:r>
            <a:r>
              <a:rPr lang="en-US" sz="1800" b="1" dirty="0">
                <a:solidFill>
                  <a:schemeClr val="tx1"/>
                </a:solidFill>
                <a:cs typeface="+mn-cs"/>
              </a:rPr>
              <a:t>: “You will decide when you are ready to discuss your drug use, if ever.”</a:t>
            </a:r>
          </a:p>
          <a:p>
            <a:pPr marL="0" indent="0">
              <a:lnSpc>
                <a:spcPct val="90000"/>
              </a:lnSpc>
              <a:buNone/>
              <a:defRPr/>
            </a:pPr>
            <a:endParaRPr lang="en-US" sz="1800" b="1" dirty="0">
              <a:solidFill>
                <a:schemeClr val="tx1"/>
              </a:solidFill>
              <a:cs typeface="+mn-cs"/>
            </a:endParaRPr>
          </a:p>
          <a:p>
            <a:pPr marL="0" indent="0">
              <a:lnSpc>
                <a:spcPct val="90000"/>
              </a:lnSpc>
              <a:buNone/>
              <a:defRPr/>
            </a:pPr>
            <a:r>
              <a:rPr lang="en-US" sz="1800" b="1" dirty="0">
                <a:solidFill>
                  <a:schemeClr val="tx1"/>
                </a:solidFill>
                <a:cs typeface="+mn-cs"/>
              </a:rPr>
              <a:t> </a:t>
            </a:r>
          </a:p>
          <a:p>
            <a:pPr marL="0" indent="0">
              <a:lnSpc>
                <a:spcPct val="90000"/>
              </a:lnSpc>
              <a:buNone/>
              <a:defRPr/>
            </a:pPr>
            <a:endParaRPr lang="en-US" b="1" dirty="0">
              <a:solidFill>
                <a:schemeClr val="tx1"/>
              </a:solidFill>
              <a:ea typeface="+mn-ea"/>
              <a:cs typeface="+mn-cs"/>
            </a:endParaRPr>
          </a:p>
        </p:txBody>
      </p:sp>
      <p:sp>
        <p:nvSpPr>
          <p:cNvPr id="24582" name="Slide Number Placeholder 2"/>
          <p:cNvSpPr>
            <a:spLocks noGrp="1"/>
          </p:cNvSpPr>
          <p:nvPr>
            <p:ph type="sldNum" sz="quarter"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fld id="{A7C10F44-3AE0-4199-BA13-AAD85C9708D1}" type="slidenum">
              <a:rPr lang="en-US" altLang="en-US" sz="1400" smtClean="0"/>
              <a:pPr>
                <a:spcBef>
                  <a:spcPct val="0"/>
                </a:spcBef>
                <a:buFontTx/>
                <a:buNone/>
              </a:pPr>
              <a:t>10</a:t>
            </a:fld>
            <a:endParaRPr lang="en-US" altLang="en-US" sz="1400" dirty="0"/>
          </a:p>
        </p:txBody>
      </p:sp>
    </p:spTree>
    <p:extLst>
      <p:ext uri="{BB962C8B-B14F-4D97-AF65-F5344CB8AC3E}">
        <p14:creationId xmlns:p14="http://schemas.microsoft.com/office/powerpoint/2010/main" val="23006106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0" y="0"/>
            <a:ext cx="9144000" cy="1676400"/>
          </a:xfrm>
        </p:spPr>
        <p:txBody>
          <a:bodyPr/>
          <a:lstStyle/>
          <a:p>
            <a:pPr algn="ctr" eaLnBrk="1" hangingPunct="1">
              <a:defRPr/>
            </a:pPr>
            <a:br>
              <a:rPr lang="en-US" sz="2800" b="1" dirty="0">
                <a:solidFill>
                  <a:schemeClr val="tx2">
                    <a:lumMod val="60000"/>
                    <a:lumOff val="40000"/>
                  </a:schemeClr>
                </a:solidFill>
                <a:ea typeface="+mj-ea"/>
                <a:cs typeface="+mj-cs"/>
              </a:rPr>
            </a:br>
            <a:r>
              <a:rPr lang="en-US" sz="2800" b="1" dirty="0">
                <a:solidFill>
                  <a:schemeClr val="tx2">
                    <a:lumMod val="60000"/>
                    <a:lumOff val="40000"/>
                  </a:schemeClr>
                </a:solidFill>
                <a:ea typeface="+mj-ea"/>
                <a:cs typeface="+mj-cs"/>
              </a:rPr>
              <a:t>    </a:t>
            </a:r>
            <a:r>
              <a:rPr lang="en-US" sz="3600" b="1" dirty="0">
                <a:solidFill>
                  <a:schemeClr val="tx2">
                    <a:lumMod val="60000"/>
                    <a:lumOff val="40000"/>
                  </a:schemeClr>
                </a:solidFill>
                <a:ea typeface="+mj-ea"/>
                <a:cs typeface="+mj-cs"/>
              </a:rPr>
              <a:t>Mandated Students: Planning  </a:t>
            </a:r>
          </a:p>
        </p:txBody>
      </p:sp>
      <p:sp>
        <p:nvSpPr>
          <p:cNvPr id="530435" name="Rectangle 3"/>
          <p:cNvSpPr>
            <a:spLocks noGrp="1" noChangeArrowheads="1"/>
          </p:cNvSpPr>
          <p:nvPr>
            <p:ph type="body" idx="1"/>
          </p:nvPr>
        </p:nvSpPr>
        <p:spPr>
          <a:xfrm>
            <a:off x="506437" y="1448972"/>
            <a:ext cx="8496886" cy="4951828"/>
          </a:xfrm>
        </p:spPr>
        <p:txBody>
          <a:bodyPr>
            <a:normAutofit lnSpcReduction="10000"/>
          </a:bodyPr>
          <a:lstStyle/>
          <a:p>
            <a:pPr marL="0" indent="0" eaLnBrk="1" hangingPunct="1">
              <a:lnSpc>
                <a:spcPct val="90000"/>
              </a:lnSpc>
              <a:buNone/>
              <a:defRPr/>
            </a:pPr>
            <a:endParaRPr lang="en-US" sz="2000" u="sng" dirty="0">
              <a:solidFill>
                <a:schemeClr val="tx1"/>
              </a:solidFill>
              <a:ea typeface="+mn-ea"/>
              <a:cs typeface="+mn-cs"/>
            </a:endParaRPr>
          </a:p>
          <a:p>
            <a:pPr marL="0" indent="0" eaLnBrk="1" hangingPunct="1">
              <a:lnSpc>
                <a:spcPct val="90000"/>
              </a:lnSpc>
              <a:buNone/>
              <a:defRPr/>
            </a:pPr>
            <a:r>
              <a:rPr lang="en-US" sz="3200" b="1" u="sng" dirty="0">
                <a:solidFill>
                  <a:schemeClr val="tx1"/>
                </a:solidFill>
                <a:ea typeface="+mn-ea"/>
                <a:cs typeface="+mn-cs"/>
              </a:rPr>
              <a:t>Signs of Readiness for Planning</a:t>
            </a:r>
            <a:r>
              <a:rPr lang="en-US" sz="3200" dirty="0">
                <a:solidFill>
                  <a:schemeClr val="tx1"/>
                </a:solidFill>
                <a:ea typeface="+mn-ea"/>
                <a:cs typeface="+mn-cs"/>
              </a:rPr>
              <a:t>:</a:t>
            </a:r>
          </a:p>
          <a:p>
            <a:pPr marL="0" indent="0" eaLnBrk="1" hangingPunct="1">
              <a:lnSpc>
                <a:spcPct val="90000"/>
              </a:lnSpc>
              <a:buNone/>
              <a:defRPr/>
            </a:pPr>
            <a:endParaRPr lang="en-US" sz="3200" dirty="0">
              <a:solidFill>
                <a:srgbClr val="2178B5"/>
              </a:solidFill>
              <a:ea typeface="+mn-ea"/>
              <a:cs typeface="+mn-cs"/>
            </a:endParaRPr>
          </a:p>
          <a:p>
            <a:pPr>
              <a:lnSpc>
                <a:spcPct val="90000"/>
              </a:lnSpc>
              <a:spcAft>
                <a:spcPts val="600"/>
              </a:spcAft>
              <a:buFont typeface="Wingdings" panose="05000000000000000000" pitchFamily="2" charset="2"/>
              <a:buChar char="§"/>
              <a:defRPr/>
            </a:pPr>
            <a:r>
              <a:rPr lang="en-US" altLang="en-US" dirty="0">
                <a:solidFill>
                  <a:srgbClr val="262E35"/>
                </a:solidFill>
              </a:rPr>
              <a:t>Increased change and commitment talk</a:t>
            </a:r>
          </a:p>
          <a:p>
            <a:pPr>
              <a:lnSpc>
                <a:spcPct val="90000"/>
              </a:lnSpc>
              <a:spcAft>
                <a:spcPts val="600"/>
              </a:spcAft>
              <a:buFont typeface="Wingdings" panose="05000000000000000000" pitchFamily="2" charset="2"/>
              <a:buChar char="§"/>
              <a:defRPr/>
            </a:pPr>
            <a:r>
              <a:rPr lang="en-US" altLang="ja-JP" dirty="0">
                <a:solidFill>
                  <a:srgbClr val="262E35"/>
                </a:solidFill>
              </a:rPr>
              <a:t>Taking steps (e.g., I drank less this week)</a:t>
            </a:r>
          </a:p>
          <a:p>
            <a:pPr>
              <a:lnSpc>
                <a:spcPct val="90000"/>
              </a:lnSpc>
              <a:spcAft>
                <a:spcPts val="600"/>
              </a:spcAft>
              <a:buFont typeface="Wingdings" panose="05000000000000000000" pitchFamily="2" charset="2"/>
              <a:buChar char="§"/>
              <a:defRPr/>
            </a:pPr>
            <a:r>
              <a:rPr lang="en-US" altLang="ja-JP" dirty="0">
                <a:solidFill>
                  <a:srgbClr val="262E35"/>
                </a:solidFill>
              </a:rPr>
              <a:t>Diminished sustain talk</a:t>
            </a:r>
          </a:p>
          <a:p>
            <a:pPr>
              <a:lnSpc>
                <a:spcPct val="90000"/>
              </a:lnSpc>
              <a:spcAft>
                <a:spcPts val="600"/>
              </a:spcAft>
              <a:buFont typeface="Wingdings" panose="05000000000000000000" pitchFamily="2" charset="2"/>
              <a:buChar char="§"/>
              <a:defRPr/>
            </a:pPr>
            <a:r>
              <a:rPr lang="en-US" altLang="ja-JP" dirty="0">
                <a:solidFill>
                  <a:srgbClr val="262E35"/>
                </a:solidFill>
              </a:rPr>
              <a:t>Resolve (e.g., sighs, tears, release)</a:t>
            </a:r>
          </a:p>
          <a:p>
            <a:pPr>
              <a:lnSpc>
                <a:spcPct val="90000"/>
              </a:lnSpc>
              <a:spcAft>
                <a:spcPts val="600"/>
              </a:spcAft>
              <a:buFont typeface="Wingdings" panose="05000000000000000000" pitchFamily="2" charset="2"/>
              <a:buChar char="§"/>
              <a:defRPr/>
            </a:pPr>
            <a:r>
              <a:rPr lang="en-US" altLang="ja-JP" dirty="0">
                <a:solidFill>
                  <a:srgbClr val="262E35"/>
                </a:solidFill>
              </a:rPr>
              <a:t>Envisioning (e.g., I could actually get more out of my workouts)</a:t>
            </a:r>
          </a:p>
          <a:p>
            <a:pPr>
              <a:lnSpc>
                <a:spcPct val="90000"/>
              </a:lnSpc>
              <a:spcAft>
                <a:spcPts val="600"/>
              </a:spcAft>
              <a:buFont typeface="Wingdings" panose="05000000000000000000" pitchFamily="2" charset="2"/>
              <a:buChar char="§"/>
              <a:defRPr/>
            </a:pPr>
            <a:r>
              <a:rPr lang="en-US" altLang="ja-JP" dirty="0">
                <a:solidFill>
                  <a:srgbClr val="262E35"/>
                </a:solidFill>
              </a:rPr>
              <a:t>Questions about change (e.g. what is it like?)</a:t>
            </a:r>
          </a:p>
        </p:txBody>
      </p:sp>
      <p:sp>
        <p:nvSpPr>
          <p:cNvPr id="24582" name="Slide Number Placeholder 2"/>
          <p:cNvSpPr>
            <a:spLocks noGrp="1"/>
          </p:cNvSpPr>
          <p:nvPr>
            <p:ph type="sldNum" sz="quarter"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fld id="{A7C10F44-3AE0-4199-BA13-AAD85C9708D1}" type="slidenum">
              <a:rPr lang="en-US" altLang="en-US" sz="1400" smtClean="0"/>
              <a:pPr>
                <a:spcBef>
                  <a:spcPct val="0"/>
                </a:spcBef>
                <a:buFontTx/>
                <a:buNone/>
              </a:pPr>
              <a:t>11</a:t>
            </a:fld>
            <a:endParaRPr lang="en-US" altLang="en-US" sz="1400" dirty="0"/>
          </a:p>
        </p:txBody>
      </p:sp>
    </p:spTree>
    <p:extLst>
      <p:ext uri="{BB962C8B-B14F-4D97-AF65-F5344CB8AC3E}">
        <p14:creationId xmlns:p14="http://schemas.microsoft.com/office/powerpoint/2010/main" val="3928279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0" y="0"/>
            <a:ext cx="9144000" cy="984738"/>
          </a:xfrm>
        </p:spPr>
        <p:txBody>
          <a:bodyPr/>
          <a:lstStyle/>
          <a:p>
            <a:pPr algn="ctr" eaLnBrk="1" hangingPunct="1">
              <a:defRPr/>
            </a:pPr>
            <a:br>
              <a:rPr lang="en-US" sz="2800" b="1" dirty="0">
                <a:solidFill>
                  <a:schemeClr val="tx2">
                    <a:lumMod val="60000"/>
                    <a:lumOff val="40000"/>
                  </a:schemeClr>
                </a:solidFill>
                <a:ea typeface="+mj-ea"/>
                <a:cs typeface="+mj-cs"/>
              </a:rPr>
            </a:br>
            <a:r>
              <a:rPr lang="en-US" sz="2800" b="1" dirty="0">
                <a:solidFill>
                  <a:schemeClr val="tx2">
                    <a:lumMod val="60000"/>
                    <a:lumOff val="40000"/>
                  </a:schemeClr>
                </a:solidFill>
                <a:ea typeface="+mj-ea"/>
                <a:cs typeface="+mj-cs"/>
              </a:rPr>
              <a:t>    </a:t>
            </a:r>
            <a:r>
              <a:rPr lang="en-US" sz="3600" b="1" dirty="0">
                <a:solidFill>
                  <a:schemeClr val="tx2">
                    <a:lumMod val="60000"/>
                    <a:lumOff val="40000"/>
                  </a:schemeClr>
                </a:solidFill>
                <a:ea typeface="+mj-ea"/>
                <a:cs typeface="+mj-cs"/>
              </a:rPr>
              <a:t>Mandated Students: Planning  </a:t>
            </a:r>
          </a:p>
        </p:txBody>
      </p:sp>
      <p:sp>
        <p:nvSpPr>
          <p:cNvPr id="530435" name="Rectangle 3"/>
          <p:cNvSpPr>
            <a:spLocks noGrp="1" noChangeArrowheads="1"/>
          </p:cNvSpPr>
          <p:nvPr>
            <p:ph type="body" idx="1"/>
          </p:nvPr>
        </p:nvSpPr>
        <p:spPr>
          <a:xfrm>
            <a:off x="506437" y="1448972"/>
            <a:ext cx="8496886" cy="4951828"/>
          </a:xfrm>
        </p:spPr>
        <p:txBody>
          <a:bodyPr>
            <a:normAutofit lnSpcReduction="10000"/>
          </a:bodyPr>
          <a:lstStyle/>
          <a:p>
            <a:pPr eaLnBrk="1" hangingPunct="1">
              <a:lnSpc>
                <a:spcPct val="90000"/>
              </a:lnSpc>
              <a:defRPr/>
            </a:pPr>
            <a:endParaRPr lang="en-US" sz="2000" dirty="0">
              <a:ea typeface="+mn-ea"/>
              <a:cs typeface="+mn-cs"/>
            </a:endParaRPr>
          </a:p>
          <a:p>
            <a:pPr>
              <a:lnSpc>
                <a:spcPct val="90000"/>
              </a:lnSpc>
              <a:spcAft>
                <a:spcPts val="600"/>
              </a:spcAft>
              <a:buFont typeface="Wingdings" panose="05000000000000000000" pitchFamily="2" charset="2"/>
              <a:buChar char="§"/>
              <a:defRPr/>
            </a:pPr>
            <a:r>
              <a:rPr lang="en-US" altLang="en-US" sz="2400" dirty="0">
                <a:solidFill>
                  <a:srgbClr val="262E35"/>
                </a:solidFill>
              </a:rPr>
              <a:t>Involves developing a specific plan based on student</a:t>
            </a:r>
            <a:r>
              <a:rPr lang="en-US" altLang="ja-JP" sz="2400" dirty="0">
                <a:solidFill>
                  <a:srgbClr val="262E35"/>
                </a:solidFill>
              </a:rPr>
              <a:t>s’ ideas and solutions, including steps to reduce risk  </a:t>
            </a:r>
          </a:p>
          <a:p>
            <a:pPr marL="0" indent="0">
              <a:lnSpc>
                <a:spcPct val="90000"/>
              </a:lnSpc>
              <a:spcAft>
                <a:spcPts val="600"/>
              </a:spcAft>
              <a:buNone/>
              <a:defRPr/>
            </a:pPr>
            <a:endParaRPr lang="en-US" altLang="ja-JP" sz="2400" dirty="0">
              <a:solidFill>
                <a:srgbClr val="262E35"/>
              </a:solidFill>
            </a:endParaRPr>
          </a:p>
          <a:p>
            <a:pPr>
              <a:lnSpc>
                <a:spcPct val="90000"/>
              </a:lnSpc>
              <a:spcAft>
                <a:spcPts val="600"/>
              </a:spcAft>
              <a:buFont typeface="Wingdings" panose="05000000000000000000" pitchFamily="2" charset="2"/>
              <a:buChar char="§"/>
              <a:defRPr/>
            </a:pPr>
            <a:r>
              <a:rPr lang="en-US" altLang="en-US" sz="2400" dirty="0">
                <a:solidFill>
                  <a:srgbClr val="262E35"/>
                </a:solidFill>
              </a:rPr>
              <a:t>Attend to preferences, strengths, supports and obstacles</a:t>
            </a:r>
          </a:p>
          <a:p>
            <a:pPr marL="0" indent="0">
              <a:lnSpc>
                <a:spcPct val="90000"/>
              </a:lnSpc>
              <a:spcAft>
                <a:spcPts val="600"/>
              </a:spcAft>
              <a:buNone/>
              <a:defRPr/>
            </a:pPr>
            <a:endParaRPr lang="en-US" altLang="en-US" sz="2400" dirty="0">
              <a:solidFill>
                <a:srgbClr val="262E35"/>
              </a:solidFill>
            </a:endParaRPr>
          </a:p>
          <a:p>
            <a:pPr>
              <a:lnSpc>
                <a:spcPct val="90000"/>
              </a:lnSpc>
              <a:spcAft>
                <a:spcPts val="600"/>
              </a:spcAft>
              <a:buFont typeface="Wingdings" panose="05000000000000000000" pitchFamily="2" charset="2"/>
              <a:buChar char="§"/>
              <a:defRPr/>
            </a:pPr>
            <a:r>
              <a:rPr lang="en-US" altLang="en-US" sz="2400" dirty="0">
                <a:solidFill>
                  <a:srgbClr val="262E35"/>
                </a:solidFill>
              </a:rPr>
              <a:t>Ongoing process to maintain and enhance commitment</a:t>
            </a:r>
          </a:p>
          <a:p>
            <a:pPr marL="0" indent="0">
              <a:lnSpc>
                <a:spcPct val="90000"/>
              </a:lnSpc>
              <a:spcAft>
                <a:spcPts val="600"/>
              </a:spcAft>
              <a:buNone/>
              <a:defRPr/>
            </a:pPr>
            <a:endParaRPr lang="en-US" altLang="en-US" sz="2400" dirty="0">
              <a:solidFill>
                <a:srgbClr val="262E35"/>
              </a:solidFill>
            </a:endParaRPr>
          </a:p>
          <a:p>
            <a:pPr>
              <a:lnSpc>
                <a:spcPct val="90000"/>
              </a:lnSpc>
              <a:spcAft>
                <a:spcPts val="600"/>
              </a:spcAft>
              <a:buFont typeface="Wingdings" panose="05000000000000000000" pitchFamily="2" charset="2"/>
              <a:buChar char="§"/>
              <a:defRPr/>
            </a:pPr>
            <a:r>
              <a:rPr lang="en-US" altLang="en-US" sz="2400" dirty="0">
                <a:solidFill>
                  <a:schemeClr val="tx1">
                    <a:lumMod val="50000"/>
                  </a:schemeClr>
                </a:solidFill>
              </a:rPr>
              <a:t>Write down and involve significant others</a:t>
            </a:r>
          </a:p>
          <a:p>
            <a:pPr marL="0" indent="0">
              <a:lnSpc>
                <a:spcPct val="90000"/>
              </a:lnSpc>
              <a:spcAft>
                <a:spcPts val="600"/>
              </a:spcAft>
              <a:buNone/>
              <a:defRPr/>
            </a:pPr>
            <a:endParaRPr lang="en-US" altLang="en-US" sz="2400" dirty="0">
              <a:solidFill>
                <a:schemeClr val="tx1">
                  <a:lumMod val="50000"/>
                </a:schemeClr>
              </a:solidFill>
            </a:endParaRPr>
          </a:p>
          <a:p>
            <a:pPr>
              <a:lnSpc>
                <a:spcPct val="90000"/>
              </a:lnSpc>
              <a:spcAft>
                <a:spcPts val="600"/>
              </a:spcAft>
              <a:buFont typeface="Wingdings" panose="05000000000000000000" pitchFamily="2" charset="2"/>
              <a:buChar char="§"/>
              <a:defRPr/>
            </a:pPr>
            <a:r>
              <a:rPr lang="en-US" altLang="en-US" sz="2400" dirty="0">
                <a:solidFill>
                  <a:schemeClr val="tx1">
                    <a:lumMod val="50000"/>
                  </a:schemeClr>
                </a:solidFill>
              </a:rPr>
              <a:t>Monitor, refine, reinforce and learn from plan</a:t>
            </a:r>
          </a:p>
          <a:p>
            <a:pPr marL="0" indent="0">
              <a:lnSpc>
                <a:spcPct val="90000"/>
              </a:lnSpc>
              <a:spcAft>
                <a:spcPts val="600"/>
              </a:spcAft>
              <a:buNone/>
              <a:defRPr/>
            </a:pPr>
            <a:endParaRPr lang="en-US" altLang="en-US" dirty="0">
              <a:solidFill>
                <a:srgbClr val="262E35"/>
              </a:solidFill>
            </a:endParaRPr>
          </a:p>
        </p:txBody>
      </p:sp>
      <p:sp>
        <p:nvSpPr>
          <p:cNvPr id="24582" name="Slide Number Placeholder 2"/>
          <p:cNvSpPr>
            <a:spLocks noGrp="1"/>
          </p:cNvSpPr>
          <p:nvPr>
            <p:ph type="sldNum" sz="quarter"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fld id="{A7C10F44-3AE0-4199-BA13-AAD85C9708D1}" type="slidenum">
              <a:rPr lang="en-US" altLang="en-US" sz="1400" smtClean="0"/>
              <a:pPr>
                <a:spcBef>
                  <a:spcPct val="0"/>
                </a:spcBef>
                <a:buFontTx/>
                <a:buNone/>
              </a:pPr>
              <a:t>12</a:t>
            </a:fld>
            <a:endParaRPr lang="en-US" altLang="en-US" sz="1400" dirty="0"/>
          </a:p>
        </p:txBody>
      </p:sp>
    </p:spTree>
    <p:extLst>
      <p:ext uri="{BB962C8B-B14F-4D97-AF65-F5344CB8AC3E}">
        <p14:creationId xmlns:p14="http://schemas.microsoft.com/office/powerpoint/2010/main" val="3926734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0" y="0"/>
            <a:ext cx="9144000" cy="829994"/>
          </a:xfrm>
        </p:spPr>
        <p:txBody>
          <a:bodyPr/>
          <a:lstStyle/>
          <a:p>
            <a:pPr algn="ctr" eaLnBrk="1" hangingPunct="1">
              <a:defRPr/>
            </a:pPr>
            <a:br>
              <a:rPr lang="en-US" sz="2800" b="1" dirty="0">
                <a:solidFill>
                  <a:schemeClr val="tx2">
                    <a:lumMod val="60000"/>
                    <a:lumOff val="40000"/>
                  </a:schemeClr>
                </a:solidFill>
                <a:ea typeface="+mj-ea"/>
                <a:cs typeface="+mj-cs"/>
              </a:rPr>
            </a:br>
            <a:r>
              <a:rPr lang="en-US" sz="2800" b="1" dirty="0">
                <a:solidFill>
                  <a:schemeClr val="tx2">
                    <a:lumMod val="60000"/>
                    <a:lumOff val="40000"/>
                  </a:schemeClr>
                </a:solidFill>
                <a:ea typeface="+mj-ea"/>
                <a:cs typeface="+mj-cs"/>
              </a:rPr>
              <a:t>    </a:t>
            </a:r>
            <a:r>
              <a:rPr lang="en-US" sz="3600" b="1" dirty="0">
                <a:solidFill>
                  <a:schemeClr val="tx2">
                    <a:lumMod val="60000"/>
                    <a:lumOff val="40000"/>
                  </a:schemeClr>
                </a:solidFill>
                <a:ea typeface="+mj-ea"/>
                <a:cs typeface="+mj-cs"/>
              </a:rPr>
              <a:t>Mandated Students: Planning  </a:t>
            </a:r>
          </a:p>
        </p:txBody>
      </p:sp>
      <p:sp>
        <p:nvSpPr>
          <p:cNvPr id="530435" name="Rectangle 3"/>
          <p:cNvSpPr>
            <a:spLocks noGrp="1" noChangeArrowheads="1"/>
          </p:cNvSpPr>
          <p:nvPr>
            <p:ph type="body" idx="1"/>
          </p:nvPr>
        </p:nvSpPr>
        <p:spPr>
          <a:xfrm>
            <a:off x="506437" y="1448972"/>
            <a:ext cx="8496886" cy="4754880"/>
          </a:xfrm>
        </p:spPr>
        <p:txBody>
          <a:bodyPr>
            <a:normAutofit lnSpcReduction="10000"/>
          </a:bodyPr>
          <a:lstStyle/>
          <a:p>
            <a:pPr marL="0" indent="0">
              <a:spcBef>
                <a:spcPts val="1800"/>
              </a:spcBef>
              <a:buNone/>
              <a:defRPr/>
            </a:pPr>
            <a:r>
              <a:rPr lang="en-US" altLang="en-US" sz="2400" b="1" u="sng" dirty="0">
                <a:solidFill>
                  <a:schemeClr val="tx1"/>
                </a:solidFill>
              </a:rPr>
              <a:t>Strengthening Change Talk</a:t>
            </a:r>
            <a:r>
              <a:rPr lang="en-US" altLang="en-US" sz="2400" b="1" dirty="0">
                <a:solidFill>
                  <a:schemeClr val="tx1"/>
                </a:solidFill>
              </a:rPr>
              <a:t>:</a:t>
            </a:r>
            <a:endParaRPr lang="en-US" altLang="en-US" sz="2400" b="1" u="sng" dirty="0">
              <a:solidFill>
                <a:schemeClr val="tx1"/>
              </a:solidFill>
            </a:endParaRPr>
          </a:p>
          <a:p>
            <a:pPr>
              <a:spcBef>
                <a:spcPts val="1800"/>
              </a:spcBef>
              <a:buFont typeface="Wingdings" panose="05000000000000000000" pitchFamily="2" charset="2"/>
              <a:buChar char="§"/>
              <a:defRPr/>
            </a:pPr>
            <a:r>
              <a:rPr lang="en-US" altLang="en-US" sz="1800" u="sng" dirty="0">
                <a:solidFill>
                  <a:schemeClr val="tx1"/>
                </a:solidFill>
              </a:rPr>
              <a:t>Elaborating</a:t>
            </a:r>
            <a:r>
              <a:rPr lang="en-US" altLang="en-US" sz="1800" dirty="0">
                <a:solidFill>
                  <a:schemeClr val="tx1"/>
                </a:solidFill>
              </a:rPr>
              <a:t>: </a:t>
            </a:r>
            <a:r>
              <a:rPr lang="en-US" altLang="en-US" sz="1800" i="1" dirty="0">
                <a:solidFill>
                  <a:schemeClr val="tx1"/>
                </a:solidFill>
              </a:rPr>
              <a:t>“What reasons do you want to cut down on your drinking?” “What makes it important to stop smoking weed in your dorm?”</a:t>
            </a:r>
            <a:endParaRPr lang="en-US" altLang="en-US" sz="1800" i="1" u="sng" dirty="0">
              <a:solidFill>
                <a:schemeClr val="tx1"/>
              </a:solidFill>
            </a:endParaRPr>
          </a:p>
          <a:p>
            <a:pPr>
              <a:spcBef>
                <a:spcPts val="1800"/>
              </a:spcBef>
              <a:buFont typeface="Wingdings" panose="05000000000000000000" pitchFamily="2" charset="2"/>
              <a:buChar char="§"/>
              <a:defRPr/>
            </a:pPr>
            <a:r>
              <a:rPr lang="en-US" altLang="en-US" sz="1800" u="sng" dirty="0">
                <a:solidFill>
                  <a:schemeClr val="tx1"/>
                </a:solidFill>
              </a:rPr>
              <a:t>Affirming</a:t>
            </a:r>
            <a:r>
              <a:rPr lang="en-US" altLang="en-US" sz="1800" dirty="0">
                <a:solidFill>
                  <a:schemeClr val="tx1"/>
                </a:solidFill>
              </a:rPr>
              <a:t>: </a:t>
            </a:r>
            <a:r>
              <a:rPr lang="en-US" altLang="en-US" sz="1800" i="1" dirty="0">
                <a:solidFill>
                  <a:schemeClr val="tx1"/>
                </a:solidFill>
              </a:rPr>
              <a:t>“That was a great idea”  “You were successful with drinking less in the past”</a:t>
            </a:r>
          </a:p>
          <a:p>
            <a:pPr>
              <a:spcBef>
                <a:spcPts val="1800"/>
              </a:spcBef>
              <a:buFont typeface="Wingdings" panose="05000000000000000000" pitchFamily="2" charset="2"/>
              <a:buChar char="§"/>
              <a:defRPr/>
            </a:pPr>
            <a:r>
              <a:rPr lang="en-US" altLang="en-US" sz="1800" u="sng" dirty="0">
                <a:solidFill>
                  <a:schemeClr val="tx1"/>
                </a:solidFill>
              </a:rPr>
              <a:t>Reflecting</a:t>
            </a:r>
            <a:r>
              <a:rPr lang="en-US" altLang="en-US" sz="1800" dirty="0">
                <a:solidFill>
                  <a:schemeClr val="tx1"/>
                </a:solidFill>
              </a:rPr>
              <a:t>: </a:t>
            </a:r>
            <a:r>
              <a:rPr lang="en-US" altLang="en-US" sz="1800" i="1" dirty="0">
                <a:solidFill>
                  <a:schemeClr val="tx1"/>
                </a:solidFill>
              </a:rPr>
              <a:t>“You have many more reasons to have a drinking buddy then to go out drinking alone”</a:t>
            </a:r>
            <a:endParaRPr lang="en-US" altLang="en-US" sz="1800" i="1" u="sng" dirty="0">
              <a:solidFill>
                <a:schemeClr val="tx1"/>
              </a:solidFill>
            </a:endParaRPr>
          </a:p>
          <a:p>
            <a:pPr>
              <a:spcBef>
                <a:spcPts val="1800"/>
              </a:spcBef>
              <a:buFont typeface="Wingdings" panose="05000000000000000000" pitchFamily="2" charset="2"/>
              <a:buChar char="§"/>
              <a:defRPr/>
            </a:pPr>
            <a:r>
              <a:rPr lang="en-US" altLang="en-US" sz="1800" u="sng" dirty="0">
                <a:solidFill>
                  <a:schemeClr val="tx1"/>
                </a:solidFill>
              </a:rPr>
              <a:t>Raising possible problems, challenges, and supports</a:t>
            </a:r>
            <a:r>
              <a:rPr lang="en-US" altLang="en-US" sz="1800" dirty="0">
                <a:solidFill>
                  <a:schemeClr val="tx1"/>
                </a:solidFill>
              </a:rPr>
              <a:t>: Relapse Prevention: </a:t>
            </a:r>
            <a:r>
              <a:rPr lang="en-US" altLang="en-US" sz="1800" i="1" dirty="0">
                <a:solidFill>
                  <a:schemeClr val="tx1"/>
                </a:solidFill>
              </a:rPr>
              <a:t>“What are some things that worry you about this plan?”  “What may get in your way?”  “Who/What may help the process?” </a:t>
            </a:r>
            <a:endParaRPr lang="en-US" altLang="en-US" sz="1800" i="1" u="sng" dirty="0">
              <a:solidFill>
                <a:schemeClr val="tx1"/>
              </a:solidFill>
            </a:endParaRPr>
          </a:p>
          <a:p>
            <a:pPr>
              <a:spcBef>
                <a:spcPts val="1800"/>
              </a:spcBef>
              <a:buFont typeface="Wingdings" panose="05000000000000000000" pitchFamily="2" charset="2"/>
              <a:buChar char="§"/>
              <a:defRPr/>
            </a:pPr>
            <a:r>
              <a:rPr lang="en-US" altLang="en-US" sz="1800" u="sng" dirty="0">
                <a:solidFill>
                  <a:schemeClr val="tx1"/>
                </a:solidFill>
              </a:rPr>
              <a:t>Summarizing</a:t>
            </a:r>
            <a:r>
              <a:rPr lang="en-US" altLang="en-US" sz="1800" dirty="0">
                <a:solidFill>
                  <a:schemeClr val="tx1"/>
                </a:solidFill>
              </a:rPr>
              <a:t>: “You don’t want to change because of XYZ and you do want to change because of ABC.  At this point, the ABCs outweigh the XYZs.  So, you would like to explore on-going counseling</a:t>
            </a:r>
            <a:r>
              <a:rPr lang="en-US" altLang="en-US" sz="2000" dirty="0">
                <a:solidFill>
                  <a:schemeClr val="tx1"/>
                </a:solidFill>
              </a:rPr>
              <a:t>”  </a:t>
            </a:r>
            <a:endParaRPr lang="en-US" altLang="en-US" sz="2000" u="sng" dirty="0">
              <a:solidFill>
                <a:schemeClr val="tx1"/>
              </a:solidFill>
            </a:endParaRPr>
          </a:p>
          <a:p>
            <a:pPr eaLnBrk="1" hangingPunct="1">
              <a:lnSpc>
                <a:spcPct val="90000"/>
              </a:lnSpc>
              <a:defRPr/>
            </a:pPr>
            <a:endParaRPr lang="en-US" sz="2000" dirty="0">
              <a:ea typeface="+mn-ea"/>
              <a:cs typeface="+mn-cs"/>
            </a:endParaRPr>
          </a:p>
        </p:txBody>
      </p:sp>
      <p:sp>
        <p:nvSpPr>
          <p:cNvPr id="24582" name="Slide Number Placeholder 2"/>
          <p:cNvSpPr>
            <a:spLocks noGrp="1"/>
          </p:cNvSpPr>
          <p:nvPr>
            <p:ph type="sldNum" sz="quarter"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fld id="{A7C10F44-3AE0-4199-BA13-AAD85C9708D1}" type="slidenum">
              <a:rPr lang="en-US" altLang="en-US" sz="1400" smtClean="0"/>
              <a:pPr>
                <a:spcBef>
                  <a:spcPct val="0"/>
                </a:spcBef>
                <a:buFontTx/>
                <a:buNone/>
              </a:pPr>
              <a:t>13</a:t>
            </a:fld>
            <a:endParaRPr lang="en-US" altLang="en-US" sz="1400" dirty="0"/>
          </a:p>
        </p:txBody>
      </p:sp>
    </p:spTree>
    <p:extLst>
      <p:ext uri="{BB962C8B-B14F-4D97-AF65-F5344CB8AC3E}">
        <p14:creationId xmlns:p14="http://schemas.microsoft.com/office/powerpoint/2010/main" val="2669405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0" y="0"/>
            <a:ext cx="9144000" cy="900332"/>
          </a:xfrm>
        </p:spPr>
        <p:txBody>
          <a:bodyPr/>
          <a:lstStyle/>
          <a:p>
            <a:pPr algn="ctr" eaLnBrk="1" hangingPunct="1">
              <a:defRPr/>
            </a:pPr>
            <a:br>
              <a:rPr lang="en-US" sz="2800" b="1" dirty="0">
                <a:solidFill>
                  <a:schemeClr val="tx2">
                    <a:lumMod val="60000"/>
                    <a:lumOff val="40000"/>
                  </a:schemeClr>
                </a:solidFill>
                <a:ea typeface="+mj-ea"/>
                <a:cs typeface="+mj-cs"/>
              </a:rPr>
            </a:br>
            <a:r>
              <a:rPr lang="en-US" sz="2800" b="1" dirty="0">
                <a:solidFill>
                  <a:schemeClr val="tx2">
                    <a:lumMod val="60000"/>
                    <a:lumOff val="40000"/>
                  </a:schemeClr>
                </a:solidFill>
                <a:ea typeface="+mj-ea"/>
                <a:cs typeface="+mj-cs"/>
              </a:rPr>
              <a:t>    </a:t>
            </a:r>
            <a:r>
              <a:rPr lang="en-US" sz="3600" b="1" dirty="0">
                <a:solidFill>
                  <a:schemeClr val="tx2">
                    <a:lumMod val="60000"/>
                    <a:lumOff val="40000"/>
                  </a:schemeClr>
                </a:solidFill>
                <a:ea typeface="+mj-ea"/>
                <a:cs typeface="+mj-cs"/>
              </a:rPr>
              <a:t>Mandated Students: Planning  </a:t>
            </a:r>
          </a:p>
        </p:txBody>
      </p:sp>
      <p:sp>
        <p:nvSpPr>
          <p:cNvPr id="530435" name="Rectangle 3"/>
          <p:cNvSpPr>
            <a:spLocks noGrp="1" noChangeArrowheads="1"/>
          </p:cNvSpPr>
          <p:nvPr>
            <p:ph type="body" idx="1"/>
          </p:nvPr>
        </p:nvSpPr>
        <p:spPr>
          <a:xfrm>
            <a:off x="506437" y="1448972"/>
            <a:ext cx="8496886" cy="4825219"/>
          </a:xfrm>
        </p:spPr>
        <p:txBody>
          <a:bodyPr>
            <a:normAutofit fontScale="92500" lnSpcReduction="20000"/>
          </a:bodyPr>
          <a:lstStyle/>
          <a:p>
            <a:pPr marL="0" indent="0">
              <a:buFont typeface="Wingdings 2" panose="05020102010507070707" pitchFamily="18" charset="2"/>
              <a:buNone/>
            </a:pPr>
            <a:r>
              <a:rPr lang="en-US" altLang="en-US" sz="2000" b="1" u="sng" dirty="0">
                <a:solidFill>
                  <a:srgbClr val="2178B5"/>
                </a:solidFill>
                <a:sym typeface="Papyrus" panose="03070502060502030205" pitchFamily="66" charset="0"/>
              </a:rPr>
              <a:t>S</a:t>
            </a:r>
            <a:r>
              <a:rPr lang="en-US" altLang="en-US" sz="2000" b="1" u="sng" dirty="0">
                <a:sym typeface="Papyrus" panose="03070502060502030205" pitchFamily="66" charset="0"/>
              </a:rPr>
              <a:t>pecific</a:t>
            </a:r>
            <a:r>
              <a:rPr lang="en-US" altLang="en-US" sz="2000" b="1" dirty="0">
                <a:sym typeface="Papyrus" panose="03070502060502030205" pitchFamily="66" charset="0"/>
              </a:rPr>
              <a:t>: What is to be accomplished (e.g., do not use alcohol and marijuana together) </a:t>
            </a:r>
          </a:p>
          <a:p>
            <a:pPr marL="0" indent="0">
              <a:buFont typeface="Wingdings 2" panose="05020102010507070707" pitchFamily="18" charset="2"/>
              <a:buNone/>
            </a:pPr>
            <a:endParaRPr lang="en-US" altLang="en-US" sz="2000" b="1" dirty="0">
              <a:sym typeface="Papyrus" panose="03070502060502030205" pitchFamily="66" charset="0"/>
            </a:endParaRPr>
          </a:p>
          <a:p>
            <a:pPr marL="0" indent="0">
              <a:buFont typeface="Wingdings 2" panose="05020102010507070707" pitchFamily="18" charset="2"/>
              <a:buNone/>
            </a:pPr>
            <a:r>
              <a:rPr lang="en-US" altLang="en-US" sz="2000" b="1" u="sng" dirty="0">
                <a:solidFill>
                  <a:srgbClr val="2178B5"/>
                </a:solidFill>
                <a:sym typeface="Papyrus" panose="03070502060502030205" pitchFamily="66" charset="0"/>
              </a:rPr>
              <a:t>M</a:t>
            </a:r>
            <a:r>
              <a:rPr lang="en-US" altLang="en-US" sz="2000" b="1" u="sng" dirty="0">
                <a:sym typeface="Papyrus" panose="03070502060502030205" pitchFamily="66" charset="0"/>
              </a:rPr>
              <a:t>easurable</a:t>
            </a:r>
            <a:r>
              <a:rPr lang="en-US" altLang="en-US" sz="2000" b="1" dirty="0">
                <a:sym typeface="Papyrus" panose="03070502060502030205" pitchFamily="66" charset="0"/>
              </a:rPr>
              <a:t>: Qualitative/Quantitative indicators of desired behavior (e.g., abstain from marijuana during drinking episode and abstain from drinking during marijuana use episode)</a:t>
            </a:r>
            <a:endParaRPr lang="en-US" altLang="en-US" sz="2000" b="1" dirty="0">
              <a:solidFill>
                <a:srgbClr val="00B050"/>
              </a:solidFill>
              <a:sym typeface="Papyrus" panose="03070502060502030205" pitchFamily="66" charset="0"/>
            </a:endParaRPr>
          </a:p>
          <a:p>
            <a:pPr marL="0" indent="0">
              <a:buFont typeface="Wingdings 2" panose="05020102010507070707" pitchFamily="18" charset="2"/>
              <a:buNone/>
            </a:pPr>
            <a:endParaRPr lang="en-US" altLang="en-US" sz="2000" b="1" dirty="0">
              <a:solidFill>
                <a:srgbClr val="00B050"/>
              </a:solidFill>
              <a:sym typeface="Papyrus" panose="03070502060502030205" pitchFamily="66" charset="0"/>
            </a:endParaRPr>
          </a:p>
          <a:p>
            <a:pPr marL="0" indent="0">
              <a:buFont typeface="Wingdings 2" panose="05020102010507070707" pitchFamily="18" charset="2"/>
              <a:buNone/>
            </a:pPr>
            <a:r>
              <a:rPr lang="en-US" altLang="en-US" sz="2000" b="1" u="sng" dirty="0">
                <a:solidFill>
                  <a:srgbClr val="2178B5"/>
                </a:solidFill>
                <a:sym typeface="Papyrus" panose="03070502060502030205" pitchFamily="66" charset="0"/>
              </a:rPr>
              <a:t>A</a:t>
            </a:r>
            <a:r>
              <a:rPr lang="en-US" altLang="en-US" sz="2000" b="1" u="sng" dirty="0">
                <a:sym typeface="Papyrus" panose="03070502060502030205" pitchFamily="66" charset="0"/>
              </a:rPr>
              <a:t>chievable</a:t>
            </a:r>
            <a:r>
              <a:rPr lang="en-US" altLang="en-US" sz="2000" b="1" dirty="0">
                <a:sym typeface="Papyrus" panose="03070502060502030205" pitchFamily="66" charset="0"/>
              </a:rPr>
              <a:t>: Goal is challenging and within reach (e.g., person thinks this is a challenge but within reach) </a:t>
            </a:r>
            <a:endParaRPr lang="en-US" altLang="en-US" sz="2000" b="1" dirty="0">
              <a:solidFill>
                <a:srgbClr val="00B050"/>
              </a:solidFill>
              <a:sym typeface="Papyrus" panose="03070502060502030205" pitchFamily="66" charset="0"/>
            </a:endParaRPr>
          </a:p>
          <a:p>
            <a:pPr marL="0" indent="0">
              <a:buFont typeface="Wingdings 2" panose="05020102010507070707" pitchFamily="18" charset="2"/>
              <a:buNone/>
            </a:pPr>
            <a:endParaRPr lang="en-US" altLang="en-US" sz="2000" b="1" dirty="0">
              <a:solidFill>
                <a:srgbClr val="00B050"/>
              </a:solidFill>
              <a:sym typeface="Papyrus" panose="03070502060502030205" pitchFamily="66" charset="0"/>
            </a:endParaRPr>
          </a:p>
          <a:p>
            <a:pPr marL="0" indent="0">
              <a:buFont typeface="Wingdings 2" panose="05020102010507070707" pitchFamily="18" charset="2"/>
              <a:buNone/>
            </a:pPr>
            <a:r>
              <a:rPr lang="en-US" altLang="en-US" sz="2000" b="1" u="sng" dirty="0">
                <a:solidFill>
                  <a:srgbClr val="2178B5"/>
                </a:solidFill>
                <a:sym typeface="Papyrus" panose="03070502060502030205" pitchFamily="66" charset="0"/>
              </a:rPr>
              <a:t>R</a:t>
            </a:r>
            <a:r>
              <a:rPr lang="en-US" altLang="en-US" sz="2000" b="1" u="sng" dirty="0">
                <a:sym typeface="Papyrus" panose="03070502060502030205" pitchFamily="66" charset="0"/>
              </a:rPr>
              <a:t>elevant</a:t>
            </a:r>
            <a:r>
              <a:rPr lang="en-US" altLang="en-US" sz="2000" b="1" dirty="0">
                <a:sym typeface="Papyrus" panose="03070502060502030205" pitchFamily="66" charset="0"/>
              </a:rPr>
              <a:t>: Goal aligns with patient preferences, goals, values (e.g., person believes that the combination of drugs leads to negative consequences)</a:t>
            </a:r>
            <a:endParaRPr lang="en-US" altLang="en-US" sz="2000" b="1" dirty="0">
              <a:solidFill>
                <a:srgbClr val="00B050"/>
              </a:solidFill>
              <a:sym typeface="Papyrus" panose="03070502060502030205" pitchFamily="66" charset="0"/>
            </a:endParaRPr>
          </a:p>
          <a:p>
            <a:pPr marL="0" indent="0">
              <a:buFont typeface="Wingdings 2" panose="05020102010507070707" pitchFamily="18" charset="2"/>
              <a:buNone/>
            </a:pPr>
            <a:endParaRPr lang="en-US" altLang="en-US" sz="2000" b="1" dirty="0">
              <a:solidFill>
                <a:srgbClr val="00B050"/>
              </a:solidFill>
              <a:sym typeface="Papyrus" panose="03070502060502030205" pitchFamily="66" charset="0"/>
            </a:endParaRPr>
          </a:p>
          <a:p>
            <a:pPr marL="0" indent="0">
              <a:buFont typeface="Wingdings 2" panose="05020102010507070707" pitchFamily="18" charset="2"/>
              <a:buNone/>
            </a:pPr>
            <a:r>
              <a:rPr lang="en-US" altLang="en-US" sz="2000" b="1" u="sng" dirty="0">
                <a:solidFill>
                  <a:srgbClr val="2178B5"/>
                </a:solidFill>
                <a:sym typeface="Papyrus" panose="03070502060502030205" pitchFamily="66" charset="0"/>
              </a:rPr>
              <a:t>T</a:t>
            </a:r>
            <a:r>
              <a:rPr lang="en-US" altLang="en-US" sz="2000" b="1" u="sng" dirty="0">
                <a:sym typeface="Papyrus" panose="03070502060502030205" pitchFamily="66" charset="0"/>
              </a:rPr>
              <a:t>imed</a:t>
            </a:r>
            <a:r>
              <a:rPr lang="en-US" altLang="en-US" sz="2000" b="1" dirty="0">
                <a:sym typeface="Papyrus" panose="03070502060502030205" pitchFamily="66" charset="0"/>
              </a:rPr>
              <a:t>: Timeline for accomplishing the goal (e.g., Over the next week, student will abstain from marijuana during drinking episode and abstain from drinking during marijuana use episode) </a:t>
            </a:r>
            <a:endParaRPr lang="en-US" altLang="en-US" sz="2000" dirty="0">
              <a:solidFill>
                <a:srgbClr val="00B050"/>
              </a:solidFill>
            </a:endParaRPr>
          </a:p>
          <a:p>
            <a:pPr marL="0" indent="0" eaLnBrk="1" hangingPunct="1">
              <a:lnSpc>
                <a:spcPct val="90000"/>
              </a:lnSpc>
              <a:buNone/>
              <a:defRPr/>
            </a:pPr>
            <a:endParaRPr lang="en-US" sz="2000" dirty="0">
              <a:ea typeface="+mn-ea"/>
              <a:cs typeface="+mn-cs"/>
            </a:endParaRPr>
          </a:p>
        </p:txBody>
      </p:sp>
      <p:sp>
        <p:nvSpPr>
          <p:cNvPr id="24582" name="Slide Number Placeholder 2"/>
          <p:cNvSpPr>
            <a:spLocks noGrp="1"/>
          </p:cNvSpPr>
          <p:nvPr>
            <p:ph type="sldNum" sz="quarter"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fld id="{A7C10F44-3AE0-4199-BA13-AAD85C9708D1}" type="slidenum">
              <a:rPr lang="en-US" altLang="en-US" sz="1400" smtClean="0"/>
              <a:pPr>
                <a:spcBef>
                  <a:spcPct val="0"/>
                </a:spcBef>
                <a:buFontTx/>
                <a:buNone/>
              </a:pPr>
              <a:t>14</a:t>
            </a:fld>
            <a:endParaRPr lang="en-US" altLang="en-US" sz="1400" dirty="0"/>
          </a:p>
        </p:txBody>
      </p:sp>
    </p:spTree>
    <p:extLst>
      <p:ext uri="{BB962C8B-B14F-4D97-AF65-F5344CB8AC3E}">
        <p14:creationId xmlns:p14="http://schemas.microsoft.com/office/powerpoint/2010/main" val="21776648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ChangeArrowheads="1"/>
          </p:cNvSpPr>
          <p:nvPr/>
        </p:nvSpPr>
        <p:spPr bwMode="auto">
          <a:xfrm>
            <a:off x="685800" y="3521075"/>
            <a:ext cx="7772400"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br>
              <a:rPr lang="en-US" altLang="en-US" sz="4400" b="1" i="1" dirty="0">
                <a:solidFill>
                  <a:schemeClr val="tx2"/>
                </a:solidFill>
              </a:rPr>
            </a:br>
            <a:br>
              <a:rPr lang="en-US" altLang="en-US" sz="4000" i="1" dirty="0">
                <a:solidFill>
                  <a:schemeClr val="tx2"/>
                </a:solidFill>
              </a:rPr>
            </a:br>
            <a:endParaRPr lang="en-US" altLang="en-US" sz="1600" dirty="0">
              <a:solidFill>
                <a:schemeClr val="tx2"/>
              </a:solidFill>
            </a:endParaRPr>
          </a:p>
        </p:txBody>
      </p:sp>
      <p:sp>
        <p:nvSpPr>
          <p:cNvPr id="548868" name="Rectangle 4"/>
          <p:cNvSpPr>
            <a:spLocks noGrp="1" noChangeArrowheads="1"/>
          </p:cNvSpPr>
          <p:nvPr>
            <p:ph type="title"/>
          </p:nvPr>
        </p:nvSpPr>
        <p:spPr>
          <a:xfrm>
            <a:off x="457200" y="0"/>
            <a:ext cx="8229600" cy="793750"/>
          </a:xfrm>
        </p:spPr>
        <p:txBody>
          <a:bodyPr/>
          <a:lstStyle/>
          <a:p>
            <a:pPr algn="ctr" eaLnBrk="1" hangingPunct="1">
              <a:defRPr/>
            </a:pPr>
            <a:r>
              <a:rPr lang="en-US" sz="4000" dirty="0">
                <a:solidFill>
                  <a:schemeClr val="tx2">
                    <a:lumMod val="60000"/>
                    <a:lumOff val="40000"/>
                  </a:schemeClr>
                </a:solidFill>
                <a:ea typeface="+mj-ea"/>
                <a:cs typeface="+mj-cs"/>
              </a:rPr>
              <a:t>References</a:t>
            </a:r>
            <a:r>
              <a:rPr lang="en-US" sz="4000" dirty="0">
                <a:solidFill>
                  <a:schemeClr val="bg1"/>
                </a:solidFill>
                <a:ea typeface="+mj-ea"/>
                <a:cs typeface="+mj-cs"/>
              </a:rPr>
              <a:t> </a:t>
            </a:r>
          </a:p>
        </p:txBody>
      </p:sp>
      <p:sp>
        <p:nvSpPr>
          <p:cNvPr id="108549" name="Rectangle 5"/>
          <p:cNvSpPr>
            <a:spLocks noGrp="1" noChangeArrowheads="1"/>
          </p:cNvSpPr>
          <p:nvPr>
            <p:ph type="body" idx="1"/>
          </p:nvPr>
        </p:nvSpPr>
        <p:spPr>
          <a:xfrm>
            <a:off x="457200" y="1066800"/>
            <a:ext cx="8534400" cy="5446541"/>
          </a:xfrm>
        </p:spPr>
        <p:txBody>
          <a:bodyPr>
            <a:normAutofit fontScale="92500" lnSpcReduction="10000"/>
          </a:bodyPr>
          <a:lstStyle/>
          <a:p>
            <a:pPr eaLnBrk="1" hangingPunct="1">
              <a:lnSpc>
                <a:spcPct val="90000"/>
              </a:lnSpc>
              <a:buFontTx/>
              <a:buNone/>
            </a:pPr>
            <a:endParaRPr lang="en-US" altLang="en-US" sz="1500" dirty="0"/>
          </a:p>
          <a:p>
            <a:pPr eaLnBrk="1" hangingPunct="1">
              <a:lnSpc>
                <a:spcPct val="90000"/>
              </a:lnSpc>
              <a:buFontTx/>
              <a:buNone/>
            </a:pPr>
            <a:r>
              <a:rPr lang="en-US" altLang="en-US" sz="1500" dirty="0" err="1"/>
              <a:t>Dimeff</a:t>
            </a:r>
            <a:r>
              <a:rPr lang="en-US" altLang="en-US" sz="1500" dirty="0"/>
              <a:t>, L. A., Baer, J. S., </a:t>
            </a:r>
            <a:r>
              <a:rPr lang="en-US" altLang="en-US" sz="1500" dirty="0" err="1"/>
              <a:t>Kivlahan</a:t>
            </a:r>
            <a:r>
              <a:rPr lang="en-US" altLang="en-US" sz="1500" dirty="0"/>
              <a:t>, D. R., &amp; </a:t>
            </a:r>
            <a:r>
              <a:rPr lang="en-US" altLang="en-US" sz="1500" dirty="0" err="1"/>
              <a:t>Marlatt</a:t>
            </a:r>
            <a:r>
              <a:rPr lang="en-US" altLang="en-US" sz="1500" dirty="0"/>
              <a:t>, G. A.  (1999).  </a:t>
            </a:r>
            <a:r>
              <a:rPr lang="en-US" altLang="en-US" sz="1500" i="1" dirty="0"/>
              <a:t>Brief alcohol screening and intervention for college students:  A harm reduction approach</a:t>
            </a:r>
            <a:r>
              <a:rPr lang="en-US" altLang="en-US" sz="1500" dirty="0"/>
              <a:t>.  New York, NY:  The Guilford Press.</a:t>
            </a:r>
            <a:r>
              <a:rPr lang="en-US" altLang="en-US" sz="1500" i="1" dirty="0"/>
              <a:t> </a:t>
            </a:r>
          </a:p>
          <a:p>
            <a:pPr eaLnBrk="1" hangingPunct="1">
              <a:lnSpc>
                <a:spcPct val="90000"/>
              </a:lnSpc>
              <a:buFontTx/>
              <a:buNone/>
            </a:pPr>
            <a:endParaRPr lang="en-US" altLang="en-US" sz="1500" dirty="0"/>
          </a:p>
          <a:p>
            <a:pPr eaLnBrk="1" hangingPunct="1">
              <a:lnSpc>
                <a:spcPct val="90000"/>
              </a:lnSpc>
              <a:buFontTx/>
              <a:buNone/>
            </a:pPr>
            <a:r>
              <a:rPr lang="en-US" altLang="en-US" sz="1500" dirty="0" err="1"/>
              <a:t>Gollwitzer</a:t>
            </a:r>
            <a:r>
              <a:rPr lang="en-US" altLang="en-US" sz="1500" dirty="0"/>
              <a:t>, P. M. (1999).  Implementation intentions:  Simple effects of simple plans.  </a:t>
            </a:r>
            <a:r>
              <a:rPr lang="en-US" altLang="en-US" sz="1500" i="1" dirty="0"/>
              <a:t>American Psychologist, 54, </a:t>
            </a:r>
            <a:r>
              <a:rPr lang="en-US" altLang="en-US" sz="1500" dirty="0"/>
              <a:t>493-503.  </a:t>
            </a:r>
          </a:p>
          <a:p>
            <a:pPr eaLnBrk="1" hangingPunct="1">
              <a:lnSpc>
                <a:spcPct val="90000"/>
              </a:lnSpc>
              <a:buFontTx/>
              <a:buNone/>
            </a:pPr>
            <a:endParaRPr lang="en-US" altLang="en-US" sz="1500" dirty="0"/>
          </a:p>
          <a:p>
            <a:pPr eaLnBrk="1" hangingPunct="1">
              <a:lnSpc>
                <a:spcPct val="90000"/>
              </a:lnSpc>
              <a:buFontTx/>
              <a:buNone/>
            </a:pPr>
            <a:r>
              <a:rPr lang="en-US" altLang="en-US" sz="1500" dirty="0"/>
              <a:t>Hettema, J., Steele, J., &amp; Miller, W. R. (2005).  </a:t>
            </a:r>
            <a:r>
              <a:rPr lang="en-US" altLang="en-US" sz="1500" i="1" dirty="0"/>
              <a:t>Motivational interviewing.  Annual Review of Clinical Psychology</a:t>
            </a:r>
            <a:r>
              <a:rPr lang="en-US" altLang="en-US" sz="1500" dirty="0"/>
              <a:t>, 1, 91-111.</a:t>
            </a:r>
          </a:p>
          <a:p>
            <a:pPr eaLnBrk="1" hangingPunct="1">
              <a:lnSpc>
                <a:spcPct val="90000"/>
              </a:lnSpc>
              <a:buFontTx/>
              <a:buNone/>
            </a:pPr>
            <a:endParaRPr lang="en-US" altLang="en-US" sz="1500" dirty="0"/>
          </a:p>
          <a:p>
            <a:pPr eaLnBrk="1" hangingPunct="1">
              <a:lnSpc>
                <a:spcPct val="90000"/>
              </a:lnSpc>
              <a:buFontTx/>
              <a:buNone/>
            </a:pPr>
            <a:r>
              <a:rPr lang="en-US" altLang="en-US" sz="1500" dirty="0"/>
              <a:t>Lundahl, B. W., Kunz, C., Brownell,  C., Tollefson, D., &amp; Burke, B. L. (2010).  A meta-analysis of motivational interviewing:  Twenty-five years of empirical studies.  </a:t>
            </a:r>
            <a:r>
              <a:rPr lang="en-US" altLang="en-US" sz="1500" i="1" dirty="0"/>
              <a:t>Research on Social Work Practice, 20, </a:t>
            </a:r>
            <a:r>
              <a:rPr lang="en-US" altLang="en-US" sz="1500" dirty="0"/>
              <a:t>137-160.</a:t>
            </a:r>
          </a:p>
          <a:p>
            <a:pPr eaLnBrk="1" hangingPunct="1">
              <a:lnSpc>
                <a:spcPct val="90000"/>
              </a:lnSpc>
              <a:buFontTx/>
              <a:buNone/>
            </a:pPr>
            <a:endParaRPr lang="en-US" altLang="en-US" sz="1500" dirty="0"/>
          </a:p>
          <a:p>
            <a:pPr eaLnBrk="1" hangingPunct="1">
              <a:lnSpc>
                <a:spcPct val="90000"/>
              </a:lnSpc>
              <a:buFontTx/>
              <a:buNone/>
            </a:pPr>
            <a:r>
              <a:rPr lang="en-US" altLang="en-US" sz="1500" dirty="0" err="1"/>
              <a:t>Marlatt</a:t>
            </a:r>
            <a:r>
              <a:rPr lang="en-US" altLang="en-US" sz="1500" dirty="0"/>
              <a:t>, G. A.  (1998).  </a:t>
            </a:r>
            <a:r>
              <a:rPr lang="en-US" altLang="en-US" sz="1500" i="1" dirty="0"/>
              <a:t>Harm Reduction</a:t>
            </a:r>
            <a:r>
              <a:rPr lang="en-US" altLang="en-US" sz="1500" dirty="0"/>
              <a:t>:  </a:t>
            </a:r>
            <a:r>
              <a:rPr lang="en-US" altLang="en-US" sz="1500" i="1" dirty="0"/>
              <a:t>Pragmatic strategies for managing high-risk behaviors.  </a:t>
            </a:r>
            <a:r>
              <a:rPr lang="en-US" altLang="en-US" sz="1500" dirty="0"/>
              <a:t>New York, NY:  The Guilford Press.  </a:t>
            </a:r>
          </a:p>
          <a:p>
            <a:pPr eaLnBrk="1" hangingPunct="1">
              <a:lnSpc>
                <a:spcPct val="90000"/>
              </a:lnSpc>
              <a:buFontTx/>
              <a:buNone/>
            </a:pPr>
            <a:endParaRPr lang="en-US" altLang="en-US" sz="1500" dirty="0"/>
          </a:p>
          <a:p>
            <a:pPr eaLnBrk="1" hangingPunct="1">
              <a:lnSpc>
                <a:spcPct val="90000"/>
              </a:lnSpc>
              <a:buFontTx/>
              <a:buNone/>
            </a:pPr>
            <a:r>
              <a:rPr lang="en-US" altLang="en-US" sz="1500" dirty="0"/>
              <a:t>Miller, W. R., &amp; Rollnick, S. (2013).  </a:t>
            </a:r>
            <a:r>
              <a:rPr lang="en-US" altLang="en-US" sz="1500" i="1" dirty="0"/>
              <a:t>Motivational interviewing: helping people change </a:t>
            </a:r>
            <a:r>
              <a:rPr lang="en-US" altLang="en-US" sz="1500" dirty="0"/>
              <a:t>(3</a:t>
            </a:r>
            <a:r>
              <a:rPr lang="en-US" altLang="en-US" sz="1500" baseline="30000" dirty="0"/>
              <a:t>rd</a:t>
            </a:r>
            <a:r>
              <a:rPr lang="en-US" altLang="en-US" sz="1500" dirty="0"/>
              <a:t> ed.).  New York, NY:  The Guilford Press.</a:t>
            </a:r>
          </a:p>
          <a:p>
            <a:pPr eaLnBrk="1" hangingPunct="1">
              <a:lnSpc>
                <a:spcPct val="90000"/>
              </a:lnSpc>
              <a:buFontTx/>
              <a:buNone/>
            </a:pPr>
            <a:endParaRPr lang="en-US" altLang="en-US" sz="1500" dirty="0"/>
          </a:p>
          <a:p>
            <a:pPr eaLnBrk="1" hangingPunct="1">
              <a:lnSpc>
                <a:spcPct val="90000"/>
              </a:lnSpc>
              <a:buFontTx/>
              <a:buNone/>
            </a:pPr>
            <a:r>
              <a:rPr lang="en-US" altLang="en-US" sz="1500" dirty="0"/>
              <a:t>Prochaska, J. O., &amp; Diclemente, C. C. (1983).  Stages and processes of self-change of smoking:  Toward an integrative model of change.  </a:t>
            </a:r>
            <a:r>
              <a:rPr lang="en-US" altLang="en-US" sz="1500" i="1" dirty="0"/>
              <a:t>Journal of Consulting and Clinical Psychology, 51, </a:t>
            </a:r>
            <a:r>
              <a:rPr lang="en-US" altLang="en-US" sz="1500" dirty="0"/>
              <a:t>390-395.</a:t>
            </a:r>
          </a:p>
          <a:p>
            <a:pPr eaLnBrk="1" hangingPunct="1">
              <a:lnSpc>
                <a:spcPct val="90000"/>
              </a:lnSpc>
              <a:buFontTx/>
              <a:buNone/>
            </a:pPr>
            <a:endParaRPr lang="en-US" altLang="en-US" sz="1500" dirty="0"/>
          </a:p>
          <a:p>
            <a:pPr eaLnBrk="1" hangingPunct="1">
              <a:lnSpc>
                <a:spcPct val="90000"/>
              </a:lnSpc>
              <a:buFontTx/>
              <a:buNone/>
            </a:pPr>
            <a:r>
              <a:rPr lang="en-US" altLang="en-US" sz="1500" dirty="0"/>
              <a:t>Rollnick, S., Miller, W. R., &amp; Butler, C. C. (2008).  </a:t>
            </a:r>
            <a:r>
              <a:rPr lang="en-US" altLang="en-US" sz="1500" i="1" dirty="0"/>
              <a:t>Motivational interviewing in health care</a:t>
            </a:r>
            <a:r>
              <a:rPr lang="en-US" altLang="en-US" sz="1500" dirty="0"/>
              <a:t>.  New York, NY:  the Guilford Press.</a:t>
            </a:r>
          </a:p>
          <a:p>
            <a:pPr eaLnBrk="1" hangingPunct="1">
              <a:lnSpc>
                <a:spcPct val="90000"/>
              </a:lnSpc>
              <a:buFontTx/>
              <a:buNone/>
            </a:pPr>
            <a:endParaRPr lang="en-US" altLang="en-US" sz="1000" i="1" dirty="0"/>
          </a:p>
          <a:p>
            <a:pPr eaLnBrk="1" hangingPunct="1">
              <a:lnSpc>
                <a:spcPct val="90000"/>
              </a:lnSpc>
              <a:buFontTx/>
              <a:buNone/>
            </a:pPr>
            <a:endParaRPr lang="en-US" altLang="en-US" sz="1200" dirty="0"/>
          </a:p>
          <a:p>
            <a:pPr eaLnBrk="1" hangingPunct="1">
              <a:lnSpc>
                <a:spcPct val="90000"/>
              </a:lnSpc>
              <a:buFontTx/>
              <a:buNone/>
            </a:pPr>
            <a:endParaRPr lang="en-US" altLang="en-US" sz="3600" dirty="0"/>
          </a:p>
          <a:p>
            <a:pPr eaLnBrk="1" hangingPunct="1">
              <a:lnSpc>
                <a:spcPct val="90000"/>
              </a:lnSpc>
              <a:buFontTx/>
              <a:buNone/>
            </a:pPr>
            <a:endParaRPr lang="en-US" altLang="en-US" dirty="0"/>
          </a:p>
        </p:txBody>
      </p:sp>
      <p:sp>
        <p:nvSpPr>
          <p:cNvPr id="108550" name="Slide Number Placeholder 2"/>
          <p:cNvSpPr>
            <a:spLocks noGrp="1"/>
          </p:cNvSpPr>
          <p:nvPr>
            <p:ph type="sldNum" sz="quarter"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fld id="{2637BC07-6CAA-4492-A08A-42DA1A2FCE91}" type="slidenum">
              <a:rPr lang="en-US" altLang="en-US" sz="1400" smtClean="0"/>
              <a:pPr>
                <a:spcBef>
                  <a:spcPct val="0"/>
                </a:spcBef>
                <a:buFontTx/>
                <a:buNone/>
              </a:pPr>
              <a:t>15</a:t>
            </a:fld>
            <a:endParaRPr lang="en-US" altLang="en-US" sz="1400" dirty="0"/>
          </a:p>
        </p:txBody>
      </p:sp>
    </p:spTree>
    <p:extLst>
      <p:ext uri="{BB962C8B-B14F-4D97-AF65-F5344CB8AC3E}">
        <p14:creationId xmlns:p14="http://schemas.microsoft.com/office/powerpoint/2010/main" val="3158939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dirty="0"/>
              <a:t>Engaging Mandated Students: Learning Objectives</a:t>
            </a:r>
          </a:p>
        </p:txBody>
      </p:sp>
      <p:sp>
        <p:nvSpPr>
          <p:cNvPr id="3" name="Content Placeholder 2"/>
          <p:cNvSpPr>
            <a:spLocks noGrp="1"/>
          </p:cNvSpPr>
          <p:nvPr>
            <p:ph idx="1"/>
          </p:nvPr>
        </p:nvSpPr>
        <p:spPr/>
        <p:txBody>
          <a:bodyPr/>
          <a:lstStyle/>
          <a:p>
            <a:r>
              <a:rPr lang="en-US" sz="2400" dirty="0"/>
              <a:t>Appreciate how to use motivational interviewing (MI) and humor to establish the therapeutic alliance with mandated students </a:t>
            </a:r>
          </a:p>
          <a:p>
            <a:endParaRPr lang="en-US" sz="2400" dirty="0"/>
          </a:p>
          <a:p>
            <a:r>
              <a:rPr lang="en-US" sz="2400" dirty="0"/>
              <a:t>Detail strategies to evoke change and commitment talk using individualized and normative feedback  </a:t>
            </a:r>
          </a:p>
          <a:p>
            <a:pPr marL="0" indent="0">
              <a:buNone/>
            </a:pPr>
            <a:endParaRPr lang="en-US" sz="2400" dirty="0"/>
          </a:p>
          <a:p>
            <a:r>
              <a:rPr lang="en-US" sz="2400" dirty="0"/>
              <a:t>Understand the rationale for incorporating harm reduction into the planning process  </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1406180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400" dirty="0"/>
              <a:t>Definitions</a:t>
            </a:r>
          </a:p>
        </p:txBody>
      </p:sp>
      <p:sp>
        <p:nvSpPr>
          <p:cNvPr id="3" name="Content Placeholder 2"/>
          <p:cNvSpPr>
            <a:spLocks noGrp="1"/>
          </p:cNvSpPr>
          <p:nvPr>
            <p:ph idx="1"/>
          </p:nvPr>
        </p:nvSpPr>
        <p:spPr>
          <a:xfrm>
            <a:off x="723900" y="928468"/>
            <a:ext cx="7962900" cy="5197695"/>
          </a:xfrm>
        </p:spPr>
        <p:txBody>
          <a:bodyPr>
            <a:normAutofit lnSpcReduction="10000"/>
          </a:bodyPr>
          <a:lstStyle/>
          <a:p>
            <a:pPr marL="0" indent="0">
              <a:buNone/>
            </a:pPr>
            <a:br>
              <a:rPr lang="en-US" altLang="ja-JP" sz="2400" dirty="0"/>
            </a:br>
            <a:br>
              <a:rPr lang="en-US" altLang="ja-JP" sz="1800" dirty="0"/>
            </a:br>
            <a:r>
              <a:rPr lang="en-US" altLang="ja-JP" sz="1800" b="1" u="sng" dirty="0">
                <a:solidFill>
                  <a:srgbClr val="2178B5"/>
                </a:solidFill>
              </a:rPr>
              <a:t>Motivational Interviewing (MI</a:t>
            </a:r>
            <a:r>
              <a:rPr lang="en-US" altLang="ja-JP" sz="1800" b="1" dirty="0">
                <a:solidFill>
                  <a:srgbClr val="2178B5"/>
                </a:solidFill>
              </a:rPr>
              <a:t>):  </a:t>
            </a:r>
            <a:r>
              <a:rPr lang="en-US" altLang="ja-JP" sz="1800" dirty="0"/>
              <a:t>Organizing conversations so people talk themselves into change based on their own goals and values (Miller and </a:t>
            </a:r>
            <a:r>
              <a:rPr lang="en-US" altLang="ja-JP" sz="1800" dirty="0" err="1"/>
              <a:t>Rollnick</a:t>
            </a:r>
            <a:r>
              <a:rPr lang="en-US" altLang="ja-JP" sz="1800" dirty="0"/>
              <a:t>, 2013)</a:t>
            </a:r>
          </a:p>
          <a:p>
            <a:pPr marL="0" indent="0">
              <a:buNone/>
            </a:pPr>
            <a:endParaRPr lang="en-US" altLang="ja-JP" sz="1800" dirty="0"/>
          </a:p>
          <a:p>
            <a:pPr marL="0" indent="0">
              <a:buNone/>
            </a:pPr>
            <a:r>
              <a:rPr lang="en-US" altLang="ja-JP" sz="1800" b="1" u="sng" dirty="0">
                <a:solidFill>
                  <a:srgbClr val="2178B5"/>
                </a:solidFill>
              </a:rPr>
              <a:t>Normative Feedback</a:t>
            </a:r>
            <a:r>
              <a:rPr lang="en-US" altLang="ja-JP" sz="1800" dirty="0">
                <a:solidFill>
                  <a:srgbClr val="2178B5"/>
                </a:solidFill>
              </a:rPr>
              <a:t>:  </a:t>
            </a:r>
            <a:r>
              <a:rPr lang="en-US" altLang="ja-JP" sz="1800" dirty="0">
                <a:solidFill>
                  <a:schemeClr val="tx1"/>
                </a:solidFill>
              </a:rPr>
              <a:t>An</a:t>
            </a:r>
            <a:r>
              <a:rPr lang="en-US" altLang="ja-JP" sz="1800" dirty="0">
                <a:solidFill>
                  <a:srgbClr val="2178B5"/>
                </a:solidFill>
              </a:rPr>
              <a:t> </a:t>
            </a:r>
            <a:r>
              <a:rPr lang="en-US" altLang="ja-JP" sz="1800" dirty="0">
                <a:solidFill>
                  <a:schemeClr val="tx1"/>
                </a:solidFill>
              </a:rPr>
              <a:t>approach to substance misuse prevention that relies on raising awareness amongst students about their peers actual substance use behaviors (</a:t>
            </a:r>
            <a:r>
              <a:rPr lang="en-US" altLang="ja-JP" sz="1800" dirty="0" err="1">
                <a:solidFill>
                  <a:schemeClr val="tx1"/>
                </a:solidFill>
              </a:rPr>
              <a:t>Dimeff</a:t>
            </a:r>
            <a:r>
              <a:rPr lang="en-US" altLang="ja-JP" sz="1800" dirty="0">
                <a:solidFill>
                  <a:schemeClr val="tx1"/>
                </a:solidFill>
              </a:rPr>
              <a:t>, Baer, </a:t>
            </a:r>
            <a:r>
              <a:rPr lang="en-US" altLang="ja-JP" sz="1800" dirty="0" err="1">
                <a:solidFill>
                  <a:schemeClr val="tx1"/>
                </a:solidFill>
              </a:rPr>
              <a:t>Kivlahan</a:t>
            </a:r>
            <a:r>
              <a:rPr lang="en-US" altLang="ja-JP" sz="1800" dirty="0">
                <a:solidFill>
                  <a:schemeClr val="tx1"/>
                </a:solidFill>
              </a:rPr>
              <a:t>, &amp; </a:t>
            </a:r>
            <a:r>
              <a:rPr lang="en-US" altLang="ja-JP" sz="1800" dirty="0" err="1">
                <a:solidFill>
                  <a:schemeClr val="tx1"/>
                </a:solidFill>
              </a:rPr>
              <a:t>Marlatt</a:t>
            </a:r>
            <a:r>
              <a:rPr lang="en-US" altLang="ja-JP" sz="1800" dirty="0">
                <a:solidFill>
                  <a:schemeClr val="tx1"/>
                </a:solidFill>
              </a:rPr>
              <a:t>, 1999)</a:t>
            </a:r>
          </a:p>
          <a:p>
            <a:pPr marL="0" indent="0">
              <a:buNone/>
            </a:pPr>
            <a:endParaRPr lang="en-US" altLang="ja-JP" sz="1800" b="1" u="sng" dirty="0">
              <a:solidFill>
                <a:schemeClr val="tx1"/>
              </a:solidFill>
            </a:endParaRPr>
          </a:p>
          <a:p>
            <a:pPr marL="0" indent="0">
              <a:buNone/>
            </a:pPr>
            <a:r>
              <a:rPr lang="en-US" altLang="ja-JP" sz="1800" b="1" u="sng" dirty="0">
                <a:solidFill>
                  <a:srgbClr val="2178B5"/>
                </a:solidFill>
              </a:rPr>
              <a:t>Individualized Feedback</a:t>
            </a:r>
            <a:r>
              <a:rPr lang="en-US" altLang="ja-JP" sz="1800" b="1" dirty="0">
                <a:solidFill>
                  <a:srgbClr val="2178B5"/>
                </a:solidFill>
              </a:rPr>
              <a:t>:  </a:t>
            </a:r>
            <a:r>
              <a:rPr lang="en-US" altLang="ja-JP" sz="1800" dirty="0">
                <a:solidFill>
                  <a:schemeClr val="tx1"/>
                </a:solidFill>
              </a:rPr>
              <a:t>An approach to substance misuse prevention that relies on raising awareness amongst students about their drinking habits, risk factors, family history, degree of dependence, assessment results and attitudes (</a:t>
            </a:r>
            <a:r>
              <a:rPr lang="en-US" altLang="ja-JP" sz="1800" dirty="0" err="1">
                <a:solidFill>
                  <a:schemeClr val="tx1"/>
                </a:solidFill>
              </a:rPr>
              <a:t>Dimeff</a:t>
            </a:r>
            <a:r>
              <a:rPr lang="en-US" altLang="ja-JP" sz="1800" dirty="0">
                <a:solidFill>
                  <a:schemeClr val="tx1"/>
                </a:solidFill>
              </a:rPr>
              <a:t>, Baer, </a:t>
            </a:r>
            <a:r>
              <a:rPr lang="en-US" altLang="ja-JP" sz="1800" dirty="0" err="1">
                <a:solidFill>
                  <a:schemeClr val="tx1"/>
                </a:solidFill>
              </a:rPr>
              <a:t>Kivlahan</a:t>
            </a:r>
            <a:r>
              <a:rPr lang="en-US" altLang="ja-JP" sz="1800" dirty="0">
                <a:solidFill>
                  <a:schemeClr val="tx1"/>
                </a:solidFill>
              </a:rPr>
              <a:t>, &amp; </a:t>
            </a:r>
            <a:r>
              <a:rPr lang="en-US" altLang="ja-JP" sz="1800" dirty="0" err="1">
                <a:solidFill>
                  <a:schemeClr val="tx1"/>
                </a:solidFill>
              </a:rPr>
              <a:t>Marlatt</a:t>
            </a:r>
            <a:r>
              <a:rPr lang="en-US" altLang="ja-JP" sz="1800" dirty="0">
                <a:solidFill>
                  <a:schemeClr val="tx1"/>
                </a:solidFill>
              </a:rPr>
              <a:t>, 1999).</a:t>
            </a:r>
            <a:endParaRPr lang="en-US" altLang="ja-JP" sz="1800" b="1" u="sng" dirty="0">
              <a:solidFill>
                <a:srgbClr val="2178B5"/>
              </a:solidFill>
            </a:endParaRPr>
          </a:p>
          <a:p>
            <a:pPr marL="0" indent="0">
              <a:buNone/>
            </a:pPr>
            <a:endParaRPr lang="en-US" altLang="ja-JP" sz="1800" dirty="0"/>
          </a:p>
          <a:p>
            <a:pPr marL="0" indent="0">
              <a:buNone/>
            </a:pPr>
            <a:r>
              <a:rPr lang="en-US" altLang="ja-JP" sz="1600" dirty="0"/>
              <a:t> </a:t>
            </a:r>
            <a:r>
              <a:rPr lang="en-US" altLang="ja-JP" sz="1800" b="1" u="sng" dirty="0">
                <a:solidFill>
                  <a:srgbClr val="2178B5"/>
                </a:solidFill>
              </a:rPr>
              <a:t>Harm Reduction</a:t>
            </a:r>
            <a:r>
              <a:rPr lang="en-US" altLang="ja-JP" sz="1800" dirty="0">
                <a:solidFill>
                  <a:srgbClr val="2178B5"/>
                </a:solidFill>
              </a:rPr>
              <a:t>:  </a:t>
            </a:r>
            <a:r>
              <a:rPr lang="en-US" altLang="ja-JP" sz="1800" dirty="0">
                <a:solidFill>
                  <a:schemeClr val="tx1"/>
                </a:solidFill>
              </a:rPr>
              <a:t>A strategy to address substance misuse that constructs a hierarchy of goals, with the most accessible and genuine ones to be attained as first steps toward lower-risk use, or if suitable, abstinence (</a:t>
            </a:r>
            <a:r>
              <a:rPr lang="en-US" altLang="ja-JP" sz="1800" dirty="0" err="1">
                <a:solidFill>
                  <a:schemeClr val="tx1"/>
                </a:solidFill>
              </a:rPr>
              <a:t>Marlatt</a:t>
            </a:r>
            <a:r>
              <a:rPr lang="en-US" altLang="ja-JP" sz="1800" dirty="0">
                <a:solidFill>
                  <a:schemeClr val="tx1"/>
                </a:solidFill>
              </a:rPr>
              <a:t>, 1998).    </a:t>
            </a:r>
            <a:r>
              <a:rPr lang="en-US" altLang="ja-JP" sz="1800" dirty="0">
                <a:solidFill>
                  <a:srgbClr val="2178B5"/>
                </a:solidFill>
              </a:rPr>
              <a:t> </a:t>
            </a:r>
            <a:endParaRPr lang="en-US" sz="1800" dirty="0"/>
          </a:p>
        </p:txBody>
      </p:sp>
    </p:spTree>
    <p:extLst>
      <p:ext uri="{BB962C8B-B14F-4D97-AF65-F5344CB8AC3E}">
        <p14:creationId xmlns:p14="http://schemas.microsoft.com/office/powerpoint/2010/main" val="879565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a:t>Mandated Students: Engaging</a:t>
            </a:r>
          </a:p>
        </p:txBody>
      </p:sp>
      <p:sp>
        <p:nvSpPr>
          <p:cNvPr id="3" name="Content Placeholder 2"/>
          <p:cNvSpPr>
            <a:spLocks noGrp="1"/>
          </p:cNvSpPr>
          <p:nvPr>
            <p:ph idx="1"/>
          </p:nvPr>
        </p:nvSpPr>
        <p:spPr>
          <a:xfrm>
            <a:off x="457200" y="1417639"/>
            <a:ext cx="8534400" cy="3998424"/>
          </a:xfrm>
        </p:spPr>
        <p:txBody>
          <a:bodyPr>
            <a:noAutofit/>
          </a:bodyPr>
          <a:lstStyle/>
          <a:p>
            <a:pPr marL="0" indent="0">
              <a:spcBef>
                <a:spcPct val="60000"/>
              </a:spcBef>
              <a:buNone/>
              <a:defRPr/>
            </a:pPr>
            <a:r>
              <a:rPr lang="en-US" sz="1600" b="1" u="sng" dirty="0">
                <a:solidFill>
                  <a:schemeClr val="tx1"/>
                </a:solidFill>
              </a:rPr>
              <a:t>Partnership/Collaboration</a:t>
            </a:r>
            <a:r>
              <a:rPr lang="en-US" sz="1600" b="1" dirty="0">
                <a:solidFill>
                  <a:schemeClr val="tx1"/>
                </a:solidFill>
              </a:rPr>
              <a:t>: </a:t>
            </a:r>
            <a:r>
              <a:rPr lang="en-US" sz="1600" dirty="0"/>
              <a:t>Actively foster and encourage power sharing so that students’ ideas substantially influence the direction and outcome of sessions  </a:t>
            </a:r>
          </a:p>
          <a:p>
            <a:pPr marL="0" indent="0">
              <a:spcBef>
                <a:spcPct val="60000"/>
              </a:spcBef>
              <a:buNone/>
              <a:defRPr/>
            </a:pPr>
            <a:endParaRPr lang="en-US" sz="1600" dirty="0"/>
          </a:p>
          <a:p>
            <a:pPr marL="0" indent="0">
              <a:spcBef>
                <a:spcPct val="60000"/>
              </a:spcBef>
              <a:buNone/>
              <a:defRPr/>
            </a:pPr>
            <a:r>
              <a:rPr lang="en-US" sz="1600" b="1" u="sng" dirty="0">
                <a:solidFill>
                  <a:schemeClr val="tx1"/>
                </a:solidFill>
              </a:rPr>
              <a:t>Acceptance</a:t>
            </a:r>
            <a:r>
              <a:rPr lang="en-US" sz="1600" b="1" dirty="0">
                <a:solidFill>
                  <a:schemeClr val="tx1"/>
                </a:solidFill>
              </a:rPr>
              <a:t>: </a:t>
            </a:r>
            <a:r>
              <a:rPr lang="en-US" sz="1600" b="1" i="1" dirty="0">
                <a:solidFill>
                  <a:schemeClr val="tx1"/>
                </a:solidFill>
              </a:rPr>
              <a:t>Accurate Empathy </a:t>
            </a:r>
            <a:r>
              <a:rPr lang="en-US" sz="1600" dirty="0"/>
              <a:t>to understand another’s internal perspective</a:t>
            </a:r>
            <a:r>
              <a:rPr lang="en-US" sz="1600" b="1" i="1" dirty="0"/>
              <a:t>; </a:t>
            </a:r>
            <a:r>
              <a:rPr lang="en-US" sz="1600" b="1" i="1" dirty="0">
                <a:solidFill>
                  <a:schemeClr val="tx1"/>
                </a:solidFill>
              </a:rPr>
              <a:t>Absolute Worth </a:t>
            </a:r>
            <a:r>
              <a:rPr lang="en-US" sz="1600" dirty="0"/>
              <a:t>to see the potential of all people; </a:t>
            </a:r>
            <a:r>
              <a:rPr lang="en-US" sz="1600" b="1" i="1" dirty="0">
                <a:solidFill>
                  <a:schemeClr val="tx1"/>
                </a:solidFill>
              </a:rPr>
              <a:t>Autonomy Support </a:t>
            </a:r>
            <a:r>
              <a:rPr lang="en-US" sz="1600" dirty="0"/>
              <a:t>to appreciate another’s right and capacity to self-direction, and </a:t>
            </a:r>
            <a:r>
              <a:rPr lang="en-US" sz="1600" b="1" i="1" dirty="0">
                <a:solidFill>
                  <a:schemeClr val="tx1"/>
                </a:solidFill>
              </a:rPr>
              <a:t>Affirmation</a:t>
            </a:r>
            <a:r>
              <a:rPr lang="en-US" sz="1600" dirty="0"/>
              <a:t> to seek and acknowledge person’s strengths and efforts</a:t>
            </a:r>
            <a:r>
              <a:rPr lang="en-US" sz="1600" i="1" u="sng" dirty="0"/>
              <a:t> </a:t>
            </a:r>
          </a:p>
          <a:p>
            <a:pPr marL="0" indent="0">
              <a:spcBef>
                <a:spcPct val="60000"/>
              </a:spcBef>
              <a:buNone/>
              <a:defRPr/>
            </a:pPr>
            <a:endParaRPr lang="en-US" sz="1600" i="1" u="sng" dirty="0"/>
          </a:p>
          <a:p>
            <a:pPr marL="0" indent="0">
              <a:spcBef>
                <a:spcPct val="60000"/>
              </a:spcBef>
              <a:buNone/>
              <a:defRPr/>
            </a:pPr>
            <a:r>
              <a:rPr lang="en-US" sz="1600" b="1" u="sng" dirty="0">
                <a:solidFill>
                  <a:schemeClr val="tx1"/>
                </a:solidFill>
              </a:rPr>
              <a:t>Compassion</a:t>
            </a:r>
            <a:r>
              <a:rPr lang="en-US" sz="1600" b="1" dirty="0">
                <a:solidFill>
                  <a:schemeClr val="tx1"/>
                </a:solidFill>
              </a:rPr>
              <a:t>: </a:t>
            </a:r>
            <a:r>
              <a:rPr lang="en-US" sz="1600" dirty="0"/>
              <a:t>A deliberate commitment to pursue the welfare and best interests of another person; Do no harm</a:t>
            </a:r>
          </a:p>
          <a:p>
            <a:pPr marL="0" indent="0">
              <a:spcBef>
                <a:spcPct val="60000"/>
              </a:spcBef>
              <a:buNone/>
              <a:defRPr/>
            </a:pPr>
            <a:endParaRPr lang="en-US" sz="1600" dirty="0"/>
          </a:p>
          <a:p>
            <a:pPr marL="0" indent="0">
              <a:buNone/>
              <a:defRPr/>
            </a:pPr>
            <a:r>
              <a:rPr lang="en-US" sz="1600" b="1" u="sng" dirty="0">
                <a:solidFill>
                  <a:schemeClr val="tx1"/>
                </a:solidFill>
              </a:rPr>
              <a:t>Evocation</a:t>
            </a:r>
            <a:r>
              <a:rPr lang="en-US" sz="1600" b="1" dirty="0">
                <a:solidFill>
                  <a:schemeClr val="tx1"/>
                </a:solidFill>
              </a:rPr>
              <a:t>: </a:t>
            </a:r>
            <a:r>
              <a:rPr lang="en-US" sz="1600" dirty="0"/>
              <a:t>Proactively evoke patient’s own reasons for change and ideas about how to change </a:t>
            </a:r>
          </a:p>
          <a:p>
            <a:pPr marL="0" indent="0" algn="ctr">
              <a:buNone/>
            </a:pPr>
            <a:br>
              <a:rPr lang="en-US" altLang="en-US" sz="1600" dirty="0"/>
            </a:br>
            <a:endParaRPr lang="en-US" altLang="en-US" sz="1600" dirty="0"/>
          </a:p>
          <a:p>
            <a:pPr marL="0" indent="0" algn="ctr">
              <a:buNone/>
            </a:pPr>
            <a:r>
              <a:rPr lang="en-US" sz="1600" dirty="0"/>
              <a:t>   </a:t>
            </a:r>
          </a:p>
          <a:p>
            <a:pPr marL="0" indent="0" algn="ctr">
              <a:buNone/>
            </a:pPr>
            <a:r>
              <a:rPr lang="en-US" sz="1600" dirty="0"/>
              <a:t>						                                                       Miller &amp; </a:t>
            </a:r>
            <a:r>
              <a:rPr lang="en-US" sz="1600" dirty="0" err="1"/>
              <a:t>Rollnick</a:t>
            </a:r>
            <a:r>
              <a:rPr lang="en-US" sz="1600" dirty="0"/>
              <a:t> (2013)</a:t>
            </a:r>
          </a:p>
        </p:txBody>
      </p:sp>
    </p:spTree>
    <p:extLst>
      <p:ext uri="{BB962C8B-B14F-4D97-AF65-F5344CB8AC3E}">
        <p14:creationId xmlns:p14="http://schemas.microsoft.com/office/powerpoint/2010/main" val="431839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0" y="0"/>
            <a:ext cx="9144000" cy="1676400"/>
          </a:xfrm>
        </p:spPr>
        <p:txBody>
          <a:bodyPr/>
          <a:lstStyle/>
          <a:p>
            <a:pPr algn="ctr" eaLnBrk="1" hangingPunct="1">
              <a:defRPr/>
            </a:pPr>
            <a:br>
              <a:rPr lang="en-US" sz="2800" dirty="0">
                <a:solidFill>
                  <a:schemeClr val="tx2">
                    <a:lumMod val="60000"/>
                    <a:lumOff val="40000"/>
                  </a:schemeClr>
                </a:solidFill>
                <a:cs typeface="+mj-cs"/>
              </a:rPr>
            </a:br>
            <a:r>
              <a:rPr lang="en-US" sz="2800" dirty="0">
                <a:solidFill>
                  <a:schemeClr val="tx2">
                    <a:lumMod val="60000"/>
                    <a:lumOff val="40000"/>
                  </a:schemeClr>
                </a:solidFill>
                <a:cs typeface="+mj-cs"/>
              </a:rPr>
              <a:t>     Mandated Students: Engaging  </a:t>
            </a:r>
          </a:p>
        </p:txBody>
      </p:sp>
      <p:sp>
        <p:nvSpPr>
          <p:cNvPr id="530435" name="Rectangle 3"/>
          <p:cNvSpPr>
            <a:spLocks noGrp="1" noChangeArrowheads="1"/>
          </p:cNvSpPr>
          <p:nvPr>
            <p:ph type="body" idx="1"/>
          </p:nvPr>
        </p:nvSpPr>
        <p:spPr>
          <a:xfrm>
            <a:off x="2819400" y="1828800"/>
            <a:ext cx="4953000" cy="4572000"/>
          </a:xfrm>
        </p:spPr>
        <p:txBody>
          <a:bodyPr>
            <a:normAutofit fontScale="85000" lnSpcReduction="20000"/>
          </a:bodyPr>
          <a:lstStyle/>
          <a:p>
            <a:pPr eaLnBrk="1" hangingPunct="1">
              <a:lnSpc>
                <a:spcPct val="90000"/>
              </a:lnSpc>
              <a:defRPr/>
            </a:pPr>
            <a:endParaRPr lang="en-US" sz="2000" dirty="0">
              <a:ea typeface="+mn-ea"/>
              <a:cs typeface="+mn-cs"/>
            </a:endParaRPr>
          </a:p>
          <a:p>
            <a:pPr eaLnBrk="1" hangingPunct="1">
              <a:lnSpc>
                <a:spcPct val="90000"/>
              </a:lnSpc>
              <a:buFontTx/>
              <a:buNone/>
              <a:defRPr/>
            </a:pPr>
            <a:r>
              <a:rPr lang="en-US" b="1" dirty="0">
                <a:solidFill>
                  <a:schemeClr val="tx1"/>
                </a:solidFill>
                <a:cs typeface="+mn-cs"/>
              </a:rPr>
              <a:t>Open-ended questions</a:t>
            </a:r>
          </a:p>
          <a:p>
            <a:pPr eaLnBrk="1" hangingPunct="1">
              <a:lnSpc>
                <a:spcPct val="90000"/>
              </a:lnSpc>
              <a:buFontTx/>
              <a:buNone/>
              <a:defRPr/>
            </a:pPr>
            <a:endParaRPr lang="en-US" dirty="0">
              <a:solidFill>
                <a:schemeClr val="tx1"/>
              </a:solidFill>
              <a:cs typeface="+mn-cs"/>
            </a:endParaRPr>
          </a:p>
          <a:p>
            <a:pPr eaLnBrk="1" hangingPunct="1">
              <a:lnSpc>
                <a:spcPct val="90000"/>
              </a:lnSpc>
              <a:buFontTx/>
              <a:buNone/>
              <a:defRPr/>
            </a:pPr>
            <a:r>
              <a:rPr lang="en-US" b="1" dirty="0">
                <a:solidFill>
                  <a:schemeClr val="tx1"/>
                </a:solidFill>
                <a:cs typeface="+mn-cs"/>
              </a:rPr>
              <a:t>Affirmations</a:t>
            </a:r>
          </a:p>
          <a:p>
            <a:pPr eaLnBrk="1" hangingPunct="1">
              <a:lnSpc>
                <a:spcPct val="90000"/>
              </a:lnSpc>
              <a:buFontTx/>
              <a:buNone/>
              <a:defRPr/>
            </a:pPr>
            <a:endParaRPr lang="en-US" b="1" dirty="0">
              <a:solidFill>
                <a:schemeClr val="tx1"/>
              </a:solidFill>
              <a:cs typeface="+mn-cs"/>
            </a:endParaRPr>
          </a:p>
          <a:p>
            <a:pPr eaLnBrk="1" hangingPunct="1">
              <a:lnSpc>
                <a:spcPct val="90000"/>
              </a:lnSpc>
              <a:buFontTx/>
              <a:buNone/>
              <a:defRPr/>
            </a:pPr>
            <a:r>
              <a:rPr lang="en-US" b="1" dirty="0">
                <a:solidFill>
                  <a:schemeClr val="tx1"/>
                </a:solidFill>
                <a:cs typeface="+mn-cs"/>
              </a:rPr>
              <a:t>Reflective Listening</a:t>
            </a:r>
          </a:p>
          <a:p>
            <a:pPr eaLnBrk="1" hangingPunct="1">
              <a:lnSpc>
                <a:spcPct val="90000"/>
              </a:lnSpc>
              <a:buFontTx/>
              <a:buNone/>
              <a:defRPr/>
            </a:pPr>
            <a:endParaRPr lang="en-US" b="1" dirty="0">
              <a:solidFill>
                <a:schemeClr val="tx1"/>
              </a:solidFill>
              <a:cs typeface="+mn-cs"/>
            </a:endParaRPr>
          </a:p>
          <a:p>
            <a:pPr eaLnBrk="1" hangingPunct="1">
              <a:lnSpc>
                <a:spcPct val="90000"/>
              </a:lnSpc>
              <a:buFontTx/>
              <a:buNone/>
              <a:defRPr/>
            </a:pPr>
            <a:r>
              <a:rPr lang="en-US" b="1" dirty="0">
                <a:solidFill>
                  <a:schemeClr val="tx1"/>
                </a:solidFill>
                <a:cs typeface="+mn-cs"/>
              </a:rPr>
              <a:t>Summaries</a:t>
            </a:r>
          </a:p>
          <a:p>
            <a:pPr eaLnBrk="1" hangingPunct="1">
              <a:lnSpc>
                <a:spcPct val="90000"/>
              </a:lnSpc>
              <a:buFontTx/>
              <a:buNone/>
              <a:defRPr/>
            </a:pPr>
            <a:endParaRPr lang="en-US" b="1" dirty="0">
              <a:solidFill>
                <a:schemeClr val="tx1"/>
              </a:solidFill>
              <a:cs typeface="+mn-cs"/>
            </a:endParaRPr>
          </a:p>
          <a:p>
            <a:pPr eaLnBrk="1" hangingPunct="1">
              <a:lnSpc>
                <a:spcPct val="90000"/>
              </a:lnSpc>
              <a:buFontTx/>
              <a:buNone/>
              <a:defRPr/>
            </a:pPr>
            <a:r>
              <a:rPr lang="en-US" b="1" dirty="0">
                <a:solidFill>
                  <a:schemeClr val="tx1"/>
                </a:solidFill>
                <a:ea typeface="+mn-ea"/>
                <a:cs typeface="+mn-cs"/>
              </a:rPr>
              <a:t>Informing</a:t>
            </a:r>
          </a:p>
          <a:p>
            <a:pPr>
              <a:lnSpc>
                <a:spcPct val="90000"/>
              </a:lnSpc>
              <a:buNone/>
              <a:defRPr/>
            </a:pPr>
            <a:r>
              <a:rPr lang="en-US" b="1" dirty="0">
                <a:solidFill>
                  <a:schemeClr val="tx1"/>
                </a:solidFill>
                <a:cs typeface="+mn-cs"/>
              </a:rPr>
              <a:t>							</a:t>
            </a:r>
          </a:p>
          <a:p>
            <a:pPr>
              <a:lnSpc>
                <a:spcPct val="90000"/>
              </a:lnSpc>
              <a:buNone/>
              <a:defRPr/>
            </a:pPr>
            <a:endParaRPr lang="en-US" sz="1500" b="1" dirty="0">
              <a:solidFill>
                <a:schemeClr val="tx1"/>
              </a:solidFill>
              <a:cs typeface="+mn-cs"/>
            </a:endParaRPr>
          </a:p>
          <a:p>
            <a:pPr>
              <a:lnSpc>
                <a:spcPct val="90000"/>
              </a:lnSpc>
              <a:buNone/>
              <a:defRPr/>
            </a:pPr>
            <a:r>
              <a:rPr lang="en-US" sz="1500" b="1" dirty="0">
                <a:solidFill>
                  <a:schemeClr val="tx1"/>
                </a:solidFill>
                <a:cs typeface="+mn-cs"/>
              </a:rPr>
              <a:t>				</a:t>
            </a:r>
          </a:p>
          <a:p>
            <a:pPr>
              <a:lnSpc>
                <a:spcPct val="90000"/>
              </a:lnSpc>
              <a:buNone/>
              <a:defRPr/>
            </a:pPr>
            <a:endParaRPr lang="en-US" sz="1500" b="1" dirty="0">
              <a:solidFill>
                <a:schemeClr val="tx1"/>
              </a:solidFill>
              <a:cs typeface="+mn-cs"/>
            </a:endParaRPr>
          </a:p>
          <a:p>
            <a:pPr>
              <a:lnSpc>
                <a:spcPct val="90000"/>
              </a:lnSpc>
              <a:buNone/>
              <a:defRPr/>
            </a:pPr>
            <a:r>
              <a:rPr lang="en-US" sz="1500" b="1" dirty="0">
                <a:solidFill>
                  <a:schemeClr val="tx1"/>
                </a:solidFill>
                <a:cs typeface="+mn-cs"/>
              </a:rPr>
              <a:t>							</a:t>
            </a:r>
            <a:r>
              <a:rPr lang="en-US" sz="1500" dirty="0"/>
              <a:t>Miller &amp; </a:t>
            </a:r>
            <a:r>
              <a:rPr lang="en-US" sz="1500" dirty="0" err="1"/>
              <a:t>Rollnick</a:t>
            </a:r>
            <a:r>
              <a:rPr lang="en-US" sz="1500" dirty="0"/>
              <a:t> (2013)</a:t>
            </a:r>
          </a:p>
          <a:p>
            <a:pPr eaLnBrk="1" hangingPunct="1">
              <a:lnSpc>
                <a:spcPct val="90000"/>
              </a:lnSpc>
              <a:buFontTx/>
              <a:buNone/>
              <a:defRPr/>
            </a:pPr>
            <a:endParaRPr lang="en-US" b="1" dirty="0">
              <a:solidFill>
                <a:schemeClr val="tx1"/>
              </a:solidFill>
              <a:ea typeface="+mn-ea"/>
              <a:cs typeface="+mn-cs"/>
            </a:endParaRPr>
          </a:p>
        </p:txBody>
      </p:sp>
      <p:pic>
        <p:nvPicPr>
          <p:cNvPr id="24581"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048000"/>
            <a:ext cx="1905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2" name="Slide Number Placeholder 2"/>
          <p:cNvSpPr>
            <a:spLocks noGrp="1"/>
          </p:cNvSpPr>
          <p:nvPr>
            <p:ph type="sldNum" sz="quarter"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fld id="{A7C10F44-3AE0-4199-BA13-AAD85C9708D1}" type="slidenum">
              <a:rPr lang="en-US" altLang="en-US" sz="1400" smtClean="0"/>
              <a:pPr>
                <a:spcBef>
                  <a:spcPct val="0"/>
                </a:spcBef>
                <a:buFontTx/>
                <a:buNone/>
              </a:pPr>
              <a:t>5</a:t>
            </a:fld>
            <a:endParaRPr lang="en-US" altLang="en-US" sz="1400" dirty="0"/>
          </a:p>
        </p:txBody>
      </p:sp>
    </p:spTree>
    <p:extLst>
      <p:ext uri="{BB962C8B-B14F-4D97-AF65-F5344CB8AC3E}">
        <p14:creationId xmlns:p14="http://schemas.microsoft.com/office/powerpoint/2010/main" val="3274356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0" y="228600"/>
            <a:ext cx="9144000" cy="1684606"/>
          </a:xfrm>
        </p:spPr>
        <p:txBody>
          <a:bodyPr/>
          <a:lstStyle/>
          <a:p>
            <a:pPr algn="ctr" eaLnBrk="1" hangingPunct="1"/>
            <a:r>
              <a:rPr lang="en-US" altLang="en-US" sz="2800" dirty="0">
                <a:solidFill>
                  <a:schemeClr val="tx2">
                    <a:lumMod val="60000"/>
                    <a:lumOff val="40000"/>
                  </a:schemeClr>
                </a:solidFill>
                <a:latin typeface="Arial Black" panose="020B0A04020102020204" pitchFamily="34" charset="0"/>
              </a:rPr>
              <a:t>Mandated Students: Engaging</a:t>
            </a:r>
            <a:br>
              <a:rPr lang="en-US" altLang="en-US" sz="2800" dirty="0">
                <a:solidFill>
                  <a:schemeClr val="tx2">
                    <a:lumMod val="60000"/>
                    <a:lumOff val="40000"/>
                  </a:schemeClr>
                </a:solidFill>
                <a:latin typeface="Arial Black" panose="020B0A04020102020204" pitchFamily="34" charset="0"/>
              </a:rPr>
            </a:br>
            <a:br>
              <a:rPr lang="en-US" altLang="en-US" sz="2800" dirty="0">
                <a:solidFill>
                  <a:schemeClr val="tx2">
                    <a:lumMod val="60000"/>
                    <a:lumOff val="40000"/>
                  </a:schemeClr>
                </a:solidFill>
                <a:latin typeface="Arial Black" panose="020B0A04020102020204" pitchFamily="34" charset="0"/>
              </a:rPr>
            </a:br>
            <a:endParaRPr lang="en-US" altLang="en-US" sz="2400" dirty="0">
              <a:solidFill>
                <a:schemeClr val="tx2">
                  <a:lumMod val="60000"/>
                  <a:lumOff val="40000"/>
                </a:schemeClr>
              </a:solidFill>
              <a:latin typeface="Arial Black" panose="020B0A04020102020204" pitchFamily="34" charset="0"/>
            </a:endParaRPr>
          </a:p>
        </p:txBody>
      </p:sp>
      <p:sp>
        <p:nvSpPr>
          <p:cNvPr id="77827" name="Rectangle 3"/>
          <p:cNvSpPr>
            <a:spLocks noGrp="1" noChangeArrowheads="1"/>
          </p:cNvSpPr>
          <p:nvPr>
            <p:ph type="body" idx="1"/>
          </p:nvPr>
        </p:nvSpPr>
        <p:spPr>
          <a:xfrm>
            <a:off x="609600" y="1730326"/>
            <a:ext cx="8153400" cy="5127674"/>
          </a:xfrm>
        </p:spPr>
        <p:txBody>
          <a:bodyPr/>
          <a:lstStyle/>
          <a:p>
            <a:pPr marL="0" indent="0" eaLnBrk="1" hangingPunct="1">
              <a:spcBef>
                <a:spcPct val="60000"/>
              </a:spcBef>
              <a:buFontTx/>
              <a:buNone/>
            </a:pPr>
            <a:r>
              <a:rPr lang="en-US" altLang="en-US" sz="2800" b="1" u="sng" dirty="0">
                <a:solidFill>
                  <a:schemeClr val="tx1"/>
                </a:solidFill>
              </a:rPr>
              <a:t>Complex Reflection</a:t>
            </a:r>
            <a:r>
              <a:rPr lang="en-US" altLang="en-US" sz="2800" b="1" dirty="0">
                <a:solidFill>
                  <a:schemeClr val="tx1"/>
                </a:solidFill>
              </a:rPr>
              <a:t>: </a:t>
            </a:r>
            <a:r>
              <a:rPr lang="en-US" altLang="en-US" sz="2000" dirty="0"/>
              <a:t>a major restatement to add meaning or emphasis, and/or to infer feelings</a:t>
            </a:r>
          </a:p>
          <a:p>
            <a:pPr marL="0" indent="0" eaLnBrk="1" hangingPunct="1">
              <a:spcBef>
                <a:spcPct val="60000"/>
              </a:spcBef>
              <a:buFontTx/>
              <a:buNone/>
            </a:pPr>
            <a:endParaRPr lang="en-US" altLang="en-US" sz="2000" dirty="0"/>
          </a:p>
          <a:p>
            <a:pPr marL="0" indent="0" eaLnBrk="1" hangingPunct="1">
              <a:spcBef>
                <a:spcPct val="60000"/>
              </a:spcBef>
              <a:buFontTx/>
              <a:buNone/>
            </a:pPr>
            <a:r>
              <a:rPr lang="en-US" altLang="en-US" sz="2000" b="1" dirty="0"/>
              <a:t>MS</a:t>
            </a:r>
            <a:r>
              <a:rPr lang="en-US" altLang="en-US" sz="2000" dirty="0"/>
              <a:t>) “I was just smoking weed in my dorm room, you all make too big of a deal about this stuff.” </a:t>
            </a:r>
          </a:p>
          <a:p>
            <a:pPr marL="0" indent="0" eaLnBrk="1" hangingPunct="1">
              <a:spcBef>
                <a:spcPct val="60000"/>
              </a:spcBef>
              <a:buFontTx/>
              <a:buNone/>
            </a:pPr>
            <a:endParaRPr lang="en-US" altLang="en-US" sz="2000" dirty="0"/>
          </a:p>
          <a:p>
            <a:pPr marL="0" indent="0" eaLnBrk="1" hangingPunct="1">
              <a:spcBef>
                <a:spcPct val="60000"/>
              </a:spcBef>
              <a:buFontTx/>
              <a:buNone/>
            </a:pPr>
            <a:r>
              <a:rPr lang="en-US" altLang="en-US" sz="2000" b="1" dirty="0"/>
              <a:t>MS</a:t>
            </a:r>
            <a:r>
              <a:rPr lang="en-US" altLang="en-US" sz="2000" dirty="0"/>
              <a:t>) “I just had too much to drink, I never normally drink like that, I don’t have a problem with drinking.” </a:t>
            </a:r>
          </a:p>
          <a:p>
            <a:pPr marL="0" indent="0" eaLnBrk="1" hangingPunct="1">
              <a:spcBef>
                <a:spcPct val="60000"/>
              </a:spcBef>
              <a:buFontTx/>
              <a:buNone/>
            </a:pPr>
            <a:r>
              <a:rPr lang="en-US" altLang="en-US" sz="2000" dirty="0"/>
              <a:t>  </a:t>
            </a:r>
          </a:p>
          <a:p>
            <a:pPr marL="0" indent="0" eaLnBrk="1" hangingPunct="1">
              <a:spcBef>
                <a:spcPct val="60000"/>
              </a:spcBef>
              <a:buFontTx/>
              <a:buNone/>
            </a:pPr>
            <a:endParaRPr lang="en-US" altLang="en-US" sz="2000" dirty="0"/>
          </a:p>
          <a:p>
            <a:pPr marL="0" indent="0" eaLnBrk="1" hangingPunct="1">
              <a:spcBef>
                <a:spcPct val="60000"/>
              </a:spcBef>
              <a:buFontTx/>
              <a:buNone/>
            </a:pPr>
            <a:endParaRPr lang="en-US" altLang="en-US" dirty="0">
              <a:latin typeface="Garamond" panose="02020404030301010803" pitchFamily="18" charset="0"/>
            </a:endParaRPr>
          </a:p>
          <a:p>
            <a:pPr marL="0" indent="0" eaLnBrk="1" hangingPunct="1">
              <a:spcBef>
                <a:spcPct val="60000"/>
              </a:spcBef>
            </a:pPr>
            <a:endParaRPr lang="en-US" altLang="en-US" dirty="0"/>
          </a:p>
          <a:p>
            <a:pPr marL="0" indent="0" algn="ctr" eaLnBrk="1" hangingPunct="1">
              <a:buFontTx/>
              <a:buNone/>
            </a:pPr>
            <a:endParaRPr lang="en-US" altLang="en-US" dirty="0">
              <a:latin typeface="Garamond" panose="02020404030301010803" pitchFamily="18" charset="0"/>
            </a:endParaRPr>
          </a:p>
        </p:txBody>
      </p:sp>
      <p:sp>
        <p:nvSpPr>
          <p:cNvPr id="77829" name="Slide Number Placeholder 2"/>
          <p:cNvSpPr>
            <a:spLocks noGrp="1"/>
          </p:cNvSpPr>
          <p:nvPr>
            <p:ph type="sldNum" sz="quarter"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fld id="{A805048F-15C8-434F-87B9-B6D49D1AF684}" type="slidenum">
              <a:rPr lang="en-US" altLang="en-US" sz="1400" smtClean="0"/>
              <a:pPr>
                <a:spcBef>
                  <a:spcPct val="0"/>
                </a:spcBef>
                <a:buFontTx/>
                <a:buNone/>
              </a:pPr>
              <a:t>6</a:t>
            </a:fld>
            <a:endParaRPr lang="en-US" altLang="en-US" sz="1400" dirty="0"/>
          </a:p>
        </p:txBody>
      </p:sp>
    </p:spTree>
    <p:extLst>
      <p:ext uri="{BB962C8B-B14F-4D97-AF65-F5344CB8AC3E}">
        <p14:creationId xmlns:p14="http://schemas.microsoft.com/office/powerpoint/2010/main" val="3907165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0" y="0"/>
            <a:ext cx="9144000" cy="1676400"/>
          </a:xfrm>
        </p:spPr>
        <p:txBody>
          <a:bodyPr/>
          <a:lstStyle/>
          <a:p>
            <a:pPr algn="ctr" eaLnBrk="1" hangingPunct="1">
              <a:defRPr/>
            </a:pPr>
            <a:br>
              <a:rPr lang="en-US" sz="2800" b="1" dirty="0">
                <a:solidFill>
                  <a:schemeClr val="tx2">
                    <a:lumMod val="60000"/>
                    <a:lumOff val="40000"/>
                  </a:schemeClr>
                </a:solidFill>
                <a:ea typeface="+mj-ea"/>
                <a:cs typeface="+mj-cs"/>
              </a:rPr>
            </a:br>
            <a:r>
              <a:rPr lang="en-US" sz="2800" b="1" dirty="0">
                <a:solidFill>
                  <a:schemeClr val="tx2">
                    <a:lumMod val="60000"/>
                    <a:lumOff val="40000"/>
                  </a:schemeClr>
                </a:solidFill>
                <a:ea typeface="+mj-ea"/>
                <a:cs typeface="+mj-cs"/>
              </a:rPr>
              <a:t>    </a:t>
            </a:r>
            <a:r>
              <a:rPr lang="en-US" b="1" dirty="0">
                <a:solidFill>
                  <a:schemeClr val="tx2">
                    <a:lumMod val="60000"/>
                    <a:lumOff val="40000"/>
                  </a:schemeClr>
                </a:solidFill>
                <a:ea typeface="+mj-ea"/>
                <a:cs typeface="+mj-cs"/>
              </a:rPr>
              <a:t>Mandated Students: Evocation  </a:t>
            </a:r>
          </a:p>
        </p:txBody>
      </p:sp>
      <p:sp>
        <p:nvSpPr>
          <p:cNvPr id="530435" name="Rectangle 3"/>
          <p:cNvSpPr>
            <a:spLocks noGrp="1" noChangeArrowheads="1"/>
          </p:cNvSpPr>
          <p:nvPr>
            <p:ph type="body" idx="1"/>
          </p:nvPr>
        </p:nvSpPr>
        <p:spPr>
          <a:xfrm>
            <a:off x="520505" y="1676400"/>
            <a:ext cx="8496886" cy="4724400"/>
          </a:xfrm>
        </p:spPr>
        <p:txBody>
          <a:bodyPr/>
          <a:lstStyle/>
          <a:p>
            <a:pPr eaLnBrk="1" hangingPunct="1">
              <a:lnSpc>
                <a:spcPct val="90000"/>
              </a:lnSpc>
              <a:defRPr/>
            </a:pPr>
            <a:r>
              <a:rPr lang="en-US" sz="2000" dirty="0">
                <a:solidFill>
                  <a:schemeClr val="tx1"/>
                </a:solidFill>
                <a:cs typeface="+mn-cs"/>
              </a:rPr>
              <a:t>P</a:t>
            </a:r>
            <a:r>
              <a:rPr lang="en-US" sz="2000" dirty="0">
                <a:cs typeface="+mn-cs"/>
              </a:rPr>
              <a:t>rovide students with</a:t>
            </a:r>
            <a:r>
              <a:rPr lang="en-US" sz="2000" b="1" dirty="0">
                <a:solidFill>
                  <a:schemeClr val="tx1"/>
                </a:solidFill>
                <a:cs typeface="+mn-cs"/>
              </a:rPr>
              <a:t> </a:t>
            </a:r>
            <a:r>
              <a:rPr lang="en-US" sz="2000" b="1" u="sng" dirty="0">
                <a:solidFill>
                  <a:schemeClr val="tx1"/>
                </a:solidFill>
                <a:cs typeface="+mn-cs"/>
              </a:rPr>
              <a:t>individualized</a:t>
            </a:r>
            <a:r>
              <a:rPr lang="en-US" sz="2000" b="1" dirty="0">
                <a:solidFill>
                  <a:schemeClr val="tx1"/>
                </a:solidFill>
                <a:cs typeface="+mn-cs"/>
              </a:rPr>
              <a:t> </a:t>
            </a:r>
            <a:r>
              <a:rPr lang="en-US" sz="2000" dirty="0">
                <a:solidFill>
                  <a:schemeClr val="tx1"/>
                </a:solidFill>
                <a:cs typeface="+mn-cs"/>
              </a:rPr>
              <a:t>and</a:t>
            </a:r>
            <a:r>
              <a:rPr lang="en-US" sz="2000" b="1" dirty="0">
                <a:solidFill>
                  <a:srgbClr val="2178B5"/>
                </a:solidFill>
                <a:cs typeface="+mn-cs"/>
              </a:rPr>
              <a:t> </a:t>
            </a:r>
            <a:r>
              <a:rPr lang="en-US" sz="2000" b="1" u="sng" dirty="0">
                <a:solidFill>
                  <a:schemeClr val="tx1"/>
                </a:solidFill>
                <a:cs typeface="+mn-cs"/>
              </a:rPr>
              <a:t>normative feedback</a:t>
            </a:r>
            <a:r>
              <a:rPr lang="en-US" sz="2000" b="1" dirty="0">
                <a:solidFill>
                  <a:schemeClr val="tx1"/>
                </a:solidFill>
                <a:cs typeface="+mn-cs"/>
              </a:rPr>
              <a:t> </a:t>
            </a:r>
            <a:r>
              <a:rPr lang="en-US" sz="2000" dirty="0">
                <a:cs typeface="+mn-cs"/>
              </a:rPr>
              <a:t>about patterns of substance use, associated risks, positive outcome expectancies, family history, and personal history in a </a:t>
            </a:r>
            <a:r>
              <a:rPr lang="en-US" sz="2000" b="1" u="sng" dirty="0">
                <a:solidFill>
                  <a:schemeClr val="tx1"/>
                </a:solidFill>
                <a:cs typeface="+mn-cs"/>
              </a:rPr>
              <a:t>collaborative</a:t>
            </a:r>
            <a:r>
              <a:rPr lang="en-US" sz="2000" dirty="0">
                <a:cs typeface="+mn-cs"/>
              </a:rPr>
              <a:t> manner.</a:t>
            </a:r>
          </a:p>
          <a:p>
            <a:pPr eaLnBrk="1" hangingPunct="1">
              <a:lnSpc>
                <a:spcPct val="90000"/>
              </a:lnSpc>
              <a:defRPr/>
            </a:pPr>
            <a:endParaRPr lang="en-US" sz="2000" dirty="0">
              <a:ea typeface="+mn-ea"/>
              <a:cs typeface="+mn-cs"/>
            </a:endParaRPr>
          </a:p>
          <a:p>
            <a:pPr eaLnBrk="1" hangingPunct="1">
              <a:lnSpc>
                <a:spcPct val="90000"/>
              </a:lnSpc>
              <a:defRPr/>
            </a:pPr>
            <a:r>
              <a:rPr lang="en-US" sz="2000" dirty="0">
                <a:cs typeface="+mn-cs"/>
              </a:rPr>
              <a:t>Increase students’ awareness about the impact of substance use</a:t>
            </a:r>
          </a:p>
          <a:p>
            <a:pPr eaLnBrk="1" hangingPunct="1">
              <a:lnSpc>
                <a:spcPct val="90000"/>
              </a:lnSpc>
              <a:defRPr/>
            </a:pPr>
            <a:endParaRPr lang="en-US" sz="2000" dirty="0">
              <a:cs typeface="+mn-cs"/>
            </a:endParaRPr>
          </a:p>
          <a:p>
            <a:pPr eaLnBrk="1" hangingPunct="1">
              <a:lnSpc>
                <a:spcPct val="90000"/>
              </a:lnSpc>
              <a:defRPr/>
            </a:pPr>
            <a:endParaRPr lang="en-US" sz="2000" dirty="0">
              <a:cs typeface="+mn-cs"/>
            </a:endParaRPr>
          </a:p>
          <a:p>
            <a:pPr eaLnBrk="1" hangingPunct="1">
              <a:lnSpc>
                <a:spcPct val="90000"/>
              </a:lnSpc>
              <a:defRPr/>
            </a:pPr>
            <a:r>
              <a:rPr lang="en-US" sz="2000" u="sng" dirty="0">
                <a:solidFill>
                  <a:schemeClr val="tx1"/>
                </a:solidFill>
                <a:cs typeface="+mn-cs"/>
              </a:rPr>
              <a:t>Evoke</a:t>
            </a:r>
            <a:r>
              <a:rPr lang="en-US" sz="2000" dirty="0">
                <a:cs typeface="+mn-cs"/>
              </a:rPr>
              <a:t> the student’s desire, ability, reasons, need, and commitment to </a:t>
            </a:r>
            <a:r>
              <a:rPr lang="en-US" sz="2000" u="sng" dirty="0">
                <a:solidFill>
                  <a:schemeClr val="tx1"/>
                </a:solidFill>
                <a:cs typeface="+mn-cs"/>
              </a:rPr>
              <a:t>not change and change</a:t>
            </a:r>
            <a:r>
              <a:rPr lang="en-US" sz="2000" dirty="0">
                <a:solidFill>
                  <a:schemeClr val="tx1"/>
                </a:solidFill>
                <a:cs typeface="+mn-cs"/>
              </a:rPr>
              <a:t> </a:t>
            </a:r>
            <a:r>
              <a:rPr lang="en-US" sz="2000" dirty="0">
                <a:cs typeface="+mn-cs"/>
              </a:rPr>
              <a:t>current risky behaviors with MI principles.   </a:t>
            </a:r>
            <a:endParaRPr lang="en-US" sz="2000" dirty="0">
              <a:ea typeface="+mn-ea"/>
              <a:cs typeface="+mn-cs"/>
            </a:endParaRPr>
          </a:p>
        </p:txBody>
      </p:sp>
      <p:sp>
        <p:nvSpPr>
          <p:cNvPr id="24582" name="Slide Number Placeholder 2"/>
          <p:cNvSpPr>
            <a:spLocks noGrp="1"/>
          </p:cNvSpPr>
          <p:nvPr>
            <p:ph type="sldNum" sz="quarter"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fld id="{A7C10F44-3AE0-4199-BA13-AAD85C9708D1}" type="slidenum">
              <a:rPr lang="en-US" altLang="en-US" sz="1400" smtClean="0"/>
              <a:pPr>
                <a:spcBef>
                  <a:spcPct val="0"/>
                </a:spcBef>
                <a:buFontTx/>
                <a:buNone/>
              </a:pPr>
              <a:t>7</a:t>
            </a:fld>
            <a:endParaRPr lang="en-US" altLang="en-US" sz="1400" dirty="0"/>
          </a:p>
        </p:txBody>
      </p:sp>
    </p:spTree>
    <p:extLst>
      <p:ext uri="{BB962C8B-B14F-4D97-AF65-F5344CB8AC3E}">
        <p14:creationId xmlns:p14="http://schemas.microsoft.com/office/powerpoint/2010/main" val="1618304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0" y="0"/>
            <a:ext cx="9144000" cy="1676400"/>
          </a:xfrm>
        </p:spPr>
        <p:txBody>
          <a:bodyPr/>
          <a:lstStyle/>
          <a:p>
            <a:pPr algn="ctr" eaLnBrk="1" hangingPunct="1">
              <a:defRPr/>
            </a:pPr>
            <a:br>
              <a:rPr lang="en-US" sz="2800" b="1" dirty="0">
                <a:solidFill>
                  <a:schemeClr val="tx2">
                    <a:lumMod val="60000"/>
                    <a:lumOff val="40000"/>
                  </a:schemeClr>
                </a:solidFill>
                <a:ea typeface="+mj-ea"/>
                <a:cs typeface="+mj-cs"/>
              </a:rPr>
            </a:br>
            <a:r>
              <a:rPr lang="en-US" sz="2800" b="1" dirty="0">
                <a:solidFill>
                  <a:schemeClr val="tx2">
                    <a:lumMod val="60000"/>
                    <a:lumOff val="40000"/>
                  </a:schemeClr>
                </a:solidFill>
                <a:ea typeface="+mj-ea"/>
                <a:cs typeface="+mj-cs"/>
              </a:rPr>
              <a:t>    </a:t>
            </a:r>
            <a:r>
              <a:rPr lang="en-US" sz="3600" b="1" dirty="0">
                <a:solidFill>
                  <a:schemeClr val="tx2">
                    <a:lumMod val="60000"/>
                    <a:lumOff val="40000"/>
                  </a:schemeClr>
                </a:solidFill>
                <a:ea typeface="+mj-ea"/>
                <a:cs typeface="+mj-cs"/>
              </a:rPr>
              <a:t>Mandated Students: Evocation  </a:t>
            </a:r>
          </a:p>
        </p:txBody>
      </p:sp>
      <p:sp>
        <p:nvSpPr>
          <p:cNvPr id="530435" name="Rectangle 3"/>
          <p:cNvSpPr>
            <a:spLocks noGrp="1" noChangeArrowheads="1"/>
          </p:cNvSpPr>
          <p:nvPr>
            <p:ph type="body" idx="1"/>
          </p:nvPr>
        </p:nvSpPr>
        <p:spPr>
          <a:xfrm>
            <a:off x="2819400" y="1676400"/>
            <a:ext cx="4953000" cy="4724400"/>
          </a:xfrm>
        </p:spPr>
        <p:txBody>
          <a:bodyPr/>
          <a:lstStyle/>
          <a:p>
            <a:pPr eaLnBrk="1" hangingPunct="1">
              <a:lnSpc>
                <a:spcPct val="90000"/>
              </a:lnSpc>
              <a:defRPr/>
            </a:pPr>
            <a:endParaRPr lang="en-US" sz="2000" dirty="0">
              <a:ea typeface="+mn-ea"/>
              <a:cs typeface="+mn-cs"/>
            </a:endParaRPr>
          </a:p>
          <a:p>
            <a:pPr eaLnBrk="1" hangingPunct="1">
              <a:lnSpc>
                <a:spcPct val="90000"/>
              </a:lnSpc>
              <a:buFontTx/>
              <a:buNone/>
              <a:defRPr/>
            </a:pPr>
            <a:r>
              <a:rPr lang="en-US" b="1" dirty="0">
                <a:solidFill>
                  <a:schemeClr val="tx1"/>
                </a:solidFill>
                <a:ea typeface="+mn-ea"/>
                <a:cs typeface="+mn-cs"/>
              </a:rPr>
              <a:t>Develop Discrepancy</a:t>
            </a:r>
          </a:p>
          <a:p>
            <a:pPr eaLnBrk="1" hangingPunct="1">
              <a:lnSpc>
                <a:spcPct val="90000"/>
              </a:lnSpc>
              <a:buFontTx/>
              <a:buNone/>
              <a:defRPr/>
            </a:pPr>
            <a:endParaRPr lang="en-US" dirty="0">
              <a:solidFill>
                <a:schemeClr val="tx1"/>
              </a:solidFill>
              <a:ea typeface="+mn-ea"/>
              <a:cs typeface="+mn-cs"/>
            </a:endParaRPr>
          </a:p>
          <a:p>
            <a:pPr eaLnBrk="1" hangingPunct="1">
              <a:lnSpc>
                <a:spcPct val="90000"/>
              </a:lnSpc>
              <a:buFontTx/>
              <a:buNone/>
              <a:defRPr/>
            </a:pPr>
            <a:r>
              <a:rPr lang="en-US" b="1" dirty="0">
                <a:solidFill>
                  <a:schemeClr val="tx1"/>
                </a:solidFill>
                <a:ea typeface="+mn-ea"/>
                <a:cs typeface="+mn-cs"/>
              </a:rPr>
              <a:t>Roll with Resistance</a:t>
            </a:r>
          </a:p>
          <a:p>
            <a:pPr eaLnBrk="1" hangingPunct="1">
              <a:lnSpc>
                <a:spcPct val="90000"/>
              </a:lnSpc>
              <a:buFontTx/>
              <a:buNone/>
              <a:defRPr/>
            </a:pPr>
            <a:endParaRPr lang="en-US" b="1" dirty="0">
              <a:solidFill>
                <a:schemeClr val="tx1"/>
              </a:solidFill>
              <a:ea typeface="+mn-ea"/>
              <a:cs typeface="+mn-cs"/>
            </a:endParaRPr>
          </a:p>
          <a:p>
            <a:pPr eaLnBrk="1" hangingPunct="1">
              <a:lnSpc>
                <a:spcPct val="90000"/>
              </a:lnSpc>
              <a:buFontTx/>
              <a:buNone/>
              <a:defRPr/>
            </a:pPr>
            <a:r>
              <a:rPr lang="en-US" b="1" dirty="0">
                <a:solidFill>
                  <a:schemeClr val="tx1"/>
                </a:solidFill>
                <a:ea typeface="+mn-ea"/>
                <a:cs typeface="+mn-cs"/>
              </a:rPr>
              <a:t>Boost Self Efficacy</a:t>
            </a:r>
          </a:p>
          <a:p>
            <a:pPr eaLnBrk="1" hangingPunct="1">
              <a:lnSpc>
                <a:spcPct val="90000"/>
              </a:lnSpc>
              <a:buFontTx/>
              <a:buNone/>
              <a:defRPr/>
            </a:pPr>
            <a:endParaRPr lang="en-US" b="1" dirty="0">
              <a:solidFill>
                <a:schemeClr val="tx1"/>
              </a:solidFill>
              <a:ea typeface="+mn-ea"/>
              <a:cs typeface="+mn-cs"/>
            </a:endParaRPr>
          </a:p>
          <a:p>
            <a:pPr eaLnBrk="1" hangingPunct="1">
              <a:lnSpc>
                <a:spcPct val="90000"/>
              </a:lnSpc>
              <a:buFontTx/>
              <a:buNone/>
              <a:defRPr/>
            </a:pPr>
            <a:r>
              <a:rPr lang="en-US" b="1" dirty="0">
                <a:solidFill>
                  <a:schemeClr val="tx1"/>
                </a:solidFill>
                <a:ea typeface="+mn-ea"/>
                <a:cs typeface="+mn-cs"/>
              </a:rPr>
              <a:t>Express Empathy</a:t>
            </a:r>
          </a:p>
        </p:txBody>
      </p:sp>
      <p:pic>
        <p:nvPicPr>
          <p:cNvPr id="24581"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2438400"/>
            <a:ext cx="1905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2" name="Slide Number Placeholder 2"/>
          <p:cNvSpPr>
            <a:spLocks noGrp="1"/>
          </p:cNvSpPr>
          <p:nvPr>
            <p:ph type="sldNum" sz="quarter"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fld id="{A7C10F44-3AE0-4199-BA13-AAD85C9708D1}" type="slidenum">
              <a:rPr lang="en-US" altLang="en-US" sz="1400" smtClean="0"/>
              <a:pPr>
                <a:spcBef>
                  <a:spcPct val="0"/>
                </a:spcBef>
                <a:buFontTx/>
                <a:buNone/>
              </a:pPr>
              <a:t>8</a:t>
            </a:fld>
            <a:endParaRPr lang="en-US" altLang="en-US" sz="1400" dirty="0"/>
          </a:p>
        </p:txBody>
      </p:sp>
    </p:spTree>
    <p:extLst>
      <p:ext uri="{BB962C8B-B14F-4D97-AF65-F5344CB8AC3E}">
        <p14:creationId xmlns:p14="http://schemas.microsoft.com/office/powerpoint/2010/main" val="4208817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a:xfrm>
            <a:off x="0" y="0"/>
            <a:ext cx="9144000" cy="1676400"/>
          </a:xfrm>
        </p:spPr>
        <p:txBody>
          <a:bodyPr/>
          <a:lstStyle/>
          <a:p>
            <a:pPr algn="ctr" eaLnBrk="1" hangingPunct="1">
              <a:defRPr/>
            </a:pPr>
            <a:br>
              <a:rPr lang="en-US" sz="2800" b="1" dirty="0">
                <a:solidFill>
                  <a:schemeClr val="tx2">
                    <a:lumMod val="60000"/>
                    <a:lumOff val="40000"/>
                  </a:schemeClr>
                </a:solidFill>
                <a:ea typeface="+mj-ea"/>
                <a:cs typeface="+mj-cs"/>
              </a:rPr>
            </a:br>
            <a:r>
              <a:rPr lang="en-US" sz="2800" b="1" dirty="0">
                <a:solidFill>
                  <a:schemeClr val="tx2">
                    <a:lumMod val="60000"/>
                    <a:lumOff val="40000"/>
                  </a:schemeClr>
                </a:solidFill>
                <a:ea typeface="+mj-ea"/>
                <a:cs typeface="+mj-cs"/>
              </a:rPr>
              <a:t>    </a:t>
            </a:r>
            <a:r>
              <a:rPr lang="en-US" sz="3600" b="1" dirty="0">
                <a:solidFill>
                  <a:schemeClr val="tx2">
                    <a:lumMod val="60000"/>
                    <a:lumOff val="40000"/>
                  </a:schemeClr>
                </a:solidFill>
                <a:ea typeface="+mj-ea"/>
                <a:cs typeface="+mj-cs"/>
              </a:rPr>
              <a:t>Mandated Students: Evocation  </a:t>
            </a:r>
          </a:p>
        </p:txBody>
      </p:sp>
      <p:sp>
        <p:nvSpPr>
          <p:cNvPr id="530435" name="Rectangle 3"/>
          <p:cNvSpPr>
            <a:spLocks noGrp="1" noChangeArrowheads="1"/>
          </p:cNvSpPr>
          <p:nvPr>
            <p:ph type="body" idx="1"/>
          </p:nvPr>
        </p:nvSpPr>
        <p:spPr>
          <a:xfrm>
            <a:off x="506437" y="1676400"/>
            <a:ext cx="7265963" cy="4724399"/>
          </a:xfrm>
        </p:spPr>
        <p:txBody>
          <a:bodyPr/>
          <a:lstStyle/>
          <a:p>
            <a:pPr>
              <a:lnSpc>
                <a:spcPct val="90000"/>
              </a:lnSpc>
              <a:defRPr/>
            </a:pPr>
            <a:r>
              <a:rPr lang="en-US" b="1" dirty="0">
                <a:solidFill>
                  <a:schemeClr val="tx1"/>
                </a:solidFill>
                <a:ea typeface="+mn-ea"/>
                <a:cs typeface="+mn-cs"/>
              </a:rPr>
              <a:t>Desire, ability, reason, need questions</a:t>
            </a:r>
          </a:p>
          <a:p>
            <a:pPr>
              <a:lnSpc>
                <a:spcPct val="90000"/>
              </a:lnSpc>
              <a:defRPr/>
            </a:pPr>
            <a:r>
              <a:rPr lang="en-US" b="1" dirty="0">
                <a:solidFill>
                  <a:schemeClr val="tx1"/>
                </a:solidFill>
                <a:cs typeface="+mn-cs"/>
              </a:rPr>
              <a:t>Ask for elaboration</a:t>
            </a:r>
          </a:p>
          <a:p>
            <a:pPr>
              <a:lnSpc>
                <a:spcPct val="90000"/>
              </a:lnSpc>
              <a:defRPr/>
            </a:pPr>
            <a:r>
              <a:rPr lang="en-US" b="1" dirty="0">
                <a:solidFill>
                  <a:schemeClr val="tx1"/>
                </a:solidFill>
                <a:ea typeface="+mn-ea"/>
                <a:cs typeface="+mn-cs"/>
              </a:rPr>
              <a:t>Ask for an examples</a:t>
            </a:r>
          </a:p>
          <a:p>
            <a:pPr>
              <a:lnSpc>
                <a:spcPct val="90000"/>
              </a:lnSpc>
              <a:defRPr/>
            </a:pPr>
            <a:r>
              <a:rPr lang="en-US" b="1" dirty="0">
                <a:solidFill>
                  <a:schemeClr val="tx1"/>
                </a:solidFill>
                <a:cs typeface="+mn-cs"/>
              </a:rPr>
              <a:t>Explore decisional balance</a:t>
            </a:r>
          </a:p>
          <a:p>
            <a:pPr>
              <a:lnSpc>
                <a:spcPct val="90000"/>
              </a:lnSpc>
              <a:defRPr/>
            </a:pPr>
            <a:r>
              <a:rPr lang="en-US" b="1" dirty="0">
                <a:solidFill>
                  <a:schemeClr val="tx1"/>
                </a:solidFill>
                <a:ea typeface="+mn-ea"/>
                <a:cs typeface="+mn-cs"/>
              </a:rPr>
              <a:t>Look back</a:t>
            </a:r>
          </a:p>
          <a:p>
            <a:pPr>
              <a:lnSpc>
                <a:spcPct val="90000"/>
              </a:lnSpc>
              <a:defRPr/>
            </a:pPr>
            <a:r>
              <a:rPr lang="en-US" b="1" dirty="0">
                <a:solidFill>
                  <a:schemeClr val="tx1"/>
                </a:solidFill>
                <a:cs typeface="+mn-cs"/>
              </a:rPr>
              <a:t>Look forward</a:t>
            </a:r>
          </a:p>
          <a:p>
            <a:pPr>
              <a:lnSpc>
                <a:spcPct val="90000"/>
              </a:lnSpc>
              <a:defRPr/>
            </a:pPr>
            <a:r>
              <a:rPr lang="en-US" b="1" dirty="0">
                <a:solidFill>
                  <a:schemeClr val="tx1"/>
                </a:solidFill>
                <a:ea typeface="+mn-ea"/>
                <a:cs typeface="+mn-cs"/>
              </a:rPr>
              <a:t>Query extremes</a:t>
            </a:r>
          </a:p>
          <a:p>
            <a:pPr>
              <a:lnSpc>
                <a:spcPct val="90000"/>
              </a:lnSpc>
              <a:defRPr/>
            </a:pPr>
            <a:r>
              <a:rPr lang="en-US" b="1" dirty="0">
                <a:solidFill>
                  <a:schemeClr val="tx1"/>
                </a:solidFill>
                <a:cs typeface="+mn-cs"/>
              </a:rPr>
              <a:t>Use importance/confidence rulers</a:t>
            </a:r>
          </a:p>
          <a:p>
            <a:pPr marL="0" indent="0">
              <a:lnSpc>
                <a:spcPct val="90000"/>
              </a:lnSpc>
              <a:buNone/>
              <a:defRPr/>
            </a:pPr>
            <a:endParaRPr lang="en-US" b="1" dirty="0">
              <a:solidFill>
                <a:schemeClr val="tx1"/>
              </a:solidFill>
              <a:ea typeface="+mn-ea"/>
              <a:cs typeface="+mn-cs"/>
            </a:endParaRPr>
          </a:p>
        </p:txBody>
      </p:sp>
      <p:sp>
        <p:nvSpPr>
          <p:cNvPr id="24582" name="Slide Number Placeholder 2"/>
          <p:cNvSpPr>
            <a:spLocks noGrp="1"/>
          </p:cNvSpPr>
          <p:nvPr>
            <p:ph type="sldNum" sz="quarter"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spcBef>
                <a:spcPct val="0"/>
              </a:spcBef>
              <a:buFontTx/>
              <a:buNone/>
            </a:pPr>
            <a:fld id="{A7C10F44-3AE0-4199-BA13-AAD85C9708D1}" type="slidenum">
              <a:rPr lang="en-US" altLang="en-US" sz="1400" smtClean="0"/>
              <a:pPr>
                <a:spcBef>
                  <a:spcPct val="0"/>
                </a:spcBef>
                <a:buFontTx/>
                <a:buNone/>
              </a:pPr>
              <a:t>9</a:t>
            </a:fld>
            <a:endParaRPr lang="en-US" altLang="en-US" sz="1400" dirty="0"/>
          </a:p>
        </p:txBody>
      </p:sp>
    </p:spTree>
    <p:extLst>
      <p:ext uri="{BB962C8B-B14F-4D97-AF65-F5344CB8AC3E}">
        <p14:creationId xmlns:p14="http://schemas.microsoft.com/office/powerpoint/2010/main" val="2986665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325</TotalTime>
  <Words>1445</Words>
  <Application>Microsoft Office PowerPoint</Application>
  <PresentationFormat>On-screen Show (4:3)</PresentationFormat>
  <Paragraphs>175</Paragraphs>
  <Slides>15</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Arial Black</vt:lpstr>
      <vt:lpstr>Calibri</vt:lpstr>
      <vt:lpstr>Garamond</vt:lpstr>
      <vt:lpstr>Wingdings</vt:lpstr>
      <vt:lpstr>Wingdings 2</vt:lpstr>
      <vt:lpstr>Office Theme</vt:lpstr>
      <vt:lpstr>PowerPoint Presentation</vt:lpstr>
      <vt:lpstr>Engaging Mandated Students: Learning Objectives</vt:lpstr>
      <vt:lpstr>Definitions</vt:lpstr>
      <vt:lpstr>Mandated Students: Engaging</vt:lpstr>
      <vt:lpstr>      Mandated Students: Engaging  </vt:lpstr>
      <vt:lpstr>Mandated Students: Engaging  </vt:lpstr>
      <vt:lpstr>     Mandated Students: Evocation  </vt:lpstr>
      <vt:lpstr>     Mandated Students: Evocation  </vt:lpstr>
      <vt:lpstr>     Mandated Students: Evocation  </vt:lpstr>
      <vt:lpstr>     Mandated Students: Evocation  </vt:lpstr>
      <vt:lpstr>     Mandated Students: Planning  </vt:lpstr>
      <vt:lpstr>     Mandated Students: Planning  </vt:lpstr>
      <vt:lpstr>     Mandated Students: Planning  </vt:lpstr>
      <vt:lpstr>     Mandated Students: Planning  </vt:lpstr>
      <vt:lpstr>References </vt:lpstr>
    </vt:vector>
  </TitlesOfParts>
  <Company>Fleishman-Hillard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NEOMED TEMPLATE</dc:title>
  <dc:creator>Matt Weir</dc:creator>
  <cp:lastModifiedBy>Christopher Tutino</cp:lastModifiedBy>
  <cp:revision>78</cp:revision>
  <cp:lastPrinted>2017-05-04T12:03:01Z</cp:lastPrinted>
  <dcterms:created xsi:type="dcterms:W3CDTF">2011-06-07T20:41:54Z</dcterms:created>
  <dcterms:modified xsi:type="dcterms:W3CDTF">2023-02-20T14:58:01Z</dcterms:modified>
</cp:coreProperties>
</file>