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5" r:id="rId5"/>
    <p:sldId id="308" r:id="rId6"/>
    <p:sldId id="319" r:id="rId7"/>
    <p:sldId id="317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296" autoAdjust="0"/>
  </p:normalViewPr>
  <p:slideViewPr>
    <p:cSldViewPr showGuides="1">
      <p:cViewPr varScale="1">
        <p:scale>
          <a:sx n="72" d="100"/>
          <a:sy n="72" d="100"/>
        </p:scale>
        <p:origin x="442" y="6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12/15/2020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4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 – How did you feel during your own transition? Maybe post words or phrases in the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9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you like to gain from spending this hour together? BKS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6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1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9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1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 –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Meeting: beginning of over-communicating as a way to support the team and allow us to transition together emotionally and practically</a:t>
            </a:r>
          </a:p>
          <a:p>
            <a:r>
              <a:rPr lang="en-US" dirty="0"/>
              <a:t>Major Decisions – Trust: my team know that I can make clear decisions in a pinch, and I took the reins quite a bit to get everything moving into the change, Prioritized: starting with tech needs to make it possible, then decisions about services, then training</a:t>
            </a:r>
          </a:p>
          <a:p>
            <a:endParaRPr lang="en-US" dirty="0"/>
          </a:p>
          <a:p>
            <a:r>
              <a:rPr lang="en-US" dirty="0"/>
              <a:t>Came in on Sunday – consulted with team on key decisions (will we continue to lead groups? Will the Interns continue to supervise Practicum counselors? Will we have all of our trainees provide telehealth?) – decisions based on student population and our key values (access), based on current trainees’ abilities (confident in their ability to provide good telehealth)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Standard instructions: wanted to provide a clear touchstone for the shift – Basic Telehealth training for all, reviewed the training together in staff meeting, instructions for first telehealth session, telehealth consent, risk assessment/ hospitalization instructions, etc. </a:t>
            </a:r>
          </a:p>
          <a:p>
            <a:endParaRPr lang="en-US" dirty="0"/>
          </a:p>
          <a:p>
            <a:r>
              <a:rPr lang="en-US" dirty="0"/>
              <a:t>Daily Staff Check-Ins: continued to meet to troubleshoot tech issues, learn from each others’ telehealth experiences, check in on well-being and how folks were managing the change – Compassion but also very practical support and operations management</a:t>
            </a:r>
          </a:p>
          <a:p>
            <a:endParaRPr lang="en-US" dirty="0"/>
          </a:p>
          <a:p>
            <a:r>
              <a:rPr lang="en-US" dirty="0"/>
              <a:t>Week 1: all clients were either met by phone, online, or were call to reschedule to the following week; staff focused on learning Telehealth and getting familiar with online platform</a:t>
            </a:r>
          </a:p>
          <a:p>
            <a:r>
              <a:rPr lang="en-US" dirty="0"/>
              <a:t>Week 2: all client sessions were held by phone or online; Group Counseling resumed</a:t>
            </a:r>
          </a:p>
          <a:p>
            <a:r>
              <a:rPr lang="en-US" dirty="0"/>
              <a:t>Week 3: encouraged all counselors to embrace the online platform and begin using this for almost all sessions</a:t>
            </a:r>
          </a:p>
          <a:p>
            <a:endParaRPr lang="en-US" dirty="0"/>
          </a:p>
          <a:p>
            <a:r>
              <a:rPr lang="en-US" dirty="0"/>
              <a:t>To instill Hope – communicated the whole time my faith in the team to adapt, given our history of being able to adapt to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12/15/2020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12/15/2020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12/15/2020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12/15/2020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12/15/2020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12/15/2020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12/15/2020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12/15/2020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12/15/2020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12/15/2020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04013" y="228600"/>
            <a:ext cx="5181600" cy="510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Abadi" panose="020B0604020104020204" pitchFamily="34" charset="0"/>
              </a:rPr>
              <a:t>Using Adaptive &amp; Crisis Leadership Principles </a:t>
            </a:r>
            <a:br>
              <a:rPr lang="en-US" sz="5400" dirty="0">
                <a:latin typeface="Abadi" panose="020B0604020104020204" pitchFamily="34" charset="0"/>
              </a:rPr>
            </a:br>
            <a:r>
              <a:rPr lang="en-US" sz="5400" dirty="0">
                <a:latin typeface="Abadi" panose="020B0604020104020204" pitchFamily="34" charset="0"/>
              </a:rPr>
              <a:t>to Transition College Mental Health during the Pandemic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Katharine Oh &amp; Brittany Sommers</a:t>
            </a:r>
          </a:p>
          <a:p>
            <a:r>
              <a:rPr lang="it-IT" dirty="0">
                <a:solidFill>
                  <a:schemeClr val="tx1"/>
                </a:solidFill>
              </a:rPr>
              <a:t>Cleveland State University</a:t>
            </a:r>
          </a:p>
          <a:p>
            <a:r>
              <a:rPr lang="it-IT" dirty="0">
                <a:solidFill>
                  <a:schemeClr val="tx1"/>
                </a:solidFill>
              </a:rPr>
              <a:t>December, 2020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E02A-8760-4CA0-96F0-090847EB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I Feel?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BCB9C-5309-4C0A-8E22-A97906CD9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2057400"/>
            <a:ext cx="9144001" cy="4191000"/>
          </a:xfrm>
        </p:spPr>
        <p:txBody>
          <a:bodyPr/>
          <a:lstStyle/>
          <a:p>
            <a:r>
              <a:rPr lang="en-US" dirty="0"/>
              <a:t>Difficult to focus as new considerations would pop into my mind or I would remember a task I  needed to do</a:t>
            </a:r>
          </a:p>
          <a:p>
            <a:r>
              <a:rPr lang="en-US" dirty="0"/>
              <a:t>Overwhelmed, tense</a:t>
            </a:r>
          </a:p>
          <a:p>
            <a:r>
              <a:rPr lang="en-US" dirty="0"/>
              <a:t>Lonely at times – moving sooner and faster than other CC’s, alone with the complexity of the entire project</a:t>
            </a:r>
          </a:p>
          <a:p>
            <a:r>
              <a:rPr lang="en-US" dirty="0"/>
              <a:t>Exhilarated that we were accomplishing the transition</a:t>
            </a:r>
          </a:p>
          <a:p>
            <a:r>
              <a:rPr lang="en-US" dirty="0"/>
              <a:t>Confident in my team, closer to my team than usual</a:t>
            </a:r>
          </a:p>
        </p:txBody>
      </p:sp>
    </p:spTree>
    <p:extLst>
      <p:ext uri="{BB962C8B-B14F-4D97-AF65-F5344CB8AC3E}">
        <p14:creationId xmlns:p14="http://schemas.microsoft.com/office/powerpoint/2010/main" val="39628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DBC4-48E6-4720-9D2E-6E841330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Do? – Staff Psychologist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69AE-6496-42B6-B080-AA5CF0CC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Stability</a:t>
            </a:r>
          </a:p>
          <a:p>
            <a:pPr lvl="1"/>
            <a:r>
              <a:rPr lang="en-US" dirty="0"/>
              <a:t>Held all meetings with clients as scheduled</a:t>
            </a:r>
          </a:p>
          <a:p>
            <a:pPr lvl="1"/>
            <a:r>
              <a:rPr lang="en-US" dirty="0"/>
              <a:t>Sup of sup facilitator</a:t>
            </a:r>
          </a:p>
          <a:p>
            <a:pPr lvl="1"/>
            <a:r>
              <a:rPr lang="en-US" dirty="0"/>
              <a:t>Telehealth informed consent, Technology directions, Shared files</a:t>
            </a:r>
          </a:p>
          <a:p>
            <a:r>
              <a:rPr lang="en-US" dirty="0"/>
              <a:t>Trust</a:t>
            </a:r>
          </a:p>
          <a:p>
            <a:pPr lvl="1"/>
            <a:r>
              <a:rPr lang="en-US" dirty="0"/>
              <a:t>Clarified responsibilities, then made decisions independently</a:t>
            </a:r>
          </a:p>
          <a:p>
            <a:pPr lvl="1"/>
            <a:r>
              <a:rPr lang="en-US" dirty="0"/>
              <a:t>“Do not make a policy when a decision will do” (Dr. Frances Lucas)</a:t>
            </a:r>
          </a:p>
          <a:p>
            <a:pPr lvl="1"/>
            <a:r>
              <a:rPr lang="en-US" dirty="0"/>
              <a:t>Getting groups running practically, resource sharing</a:t>
            </a:r>
          </a:p>
          <a:p>
            <a:r>
              <a:rPr lang="en-US" dirty="0"/>
              <a:t>Compassion</a:t>
            </a:r>
          </a:p>
          <a:p>
            <a:pPr lvl="1"/>
            <a:r>
              <a:rPr lang="en-US" dirty="0"/>
              <a:t>Not expecting others to perform at full capacity (</a:t>
            </a:r>
            <a:r>
              <a:rPr lang="en-US" dirty="0" err="1"/>
              <a:t>Brené</a:t>
            </a:r>
            <a:r>
              <a:rPr lang="en-US" dirty="0"/>
              <a:t> Brown)</a:t>
            </a:r>
          </a:p>
          <a:p>
            <a:pPr lvl="1"/>
            <a:r>
              <a:rPr lang="en-US" dirty="0"/>
              <a:t>What am prepared to offer to someone who needs respite? (Mia Birdsong)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3E57-BCA8-4270-9A94-6FCB6D0D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I Feel?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3F7BF-B553-4876-88B4-5736BB85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Distracted by emotions and practicalities of pandemic- worried/scared/angry</a:t>
            </a:r>
          </a:p>
          <a:p>
            <a:r>
              <a:rPr lang="en-US" dirty="0"/>
              <a:t>So confident in our team</a:t>
            </a:r>
          </a:p>
          <a:p>
            <a:r>
              <a:rPr lang="en-US" dirty="0"/>
              <a:t>Unified/connected in our shared values and focus</a:t>
            </a:r>
          </a:p>
          <a:p>
            <a:r>
              <a:rPr lang="en-US" dirty="0"/>
              <a:t>Lonely- switch to virtual </a:t>
            </a:r>
          </a:p>
          <a:p>
            <a:r>
              <a:rPr lang="en-US" dirty="0"/>
              <a:t>Excited about increased access potential</a:t>
            </a:r>
          </a:p>
        </p:txBody>
      </p:sp>
    </p:spTree>
    <p:extLst>
      <p:ext uri="{BB962C8B-B14F-4D97-AF65-F5344CB8AC3E}">
        <p14:creationId xmlns:p14="http://schemas.microsoft.com/office/powerpoint/2010/main" val="8101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5040-96BA-4248-8A41-26AA2872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3926-970A-41D4-B460-0F23D7AC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Values/ Purpose guided your team during your pandemic transition?</a:t>
            </a:r>
          </a:p>
          <a:p>
            <a:r>
              <a:rPr lang="en-US" dirty="0"/>
              <a:t>How might you use principles from Crisis Leadership in your work? (Prioritize, Delegate, Trust, Over-communicate)</a:t>
            </a:r>
          </a:p>
          <a:p>
            <a:r>
              <a:rPr lang="en-US" dirty="0"/>
              <a:t>How might you use Adaptive Leadership strategies to increase your team’s ability to adapt? (Manage resistance, Take an Experimental Approach, Engage as whole people, Focus on purpose)</a:t>
            </a:r>
          </a:p>
        </p:txBody>
      </p:sp>
    </p:spTree>
    <p:extLst>
      <p:ext uri="{BB962C8B-B14F-4D97-AF65-F5344CB8AC3E}">
        <p14:creationId xmlns:p14="http://schemas.microsoft.com/office/powerpoint/2010/main" val="14816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95D5-8AB2-42FF-B550-C080C887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50FE-E74F-48C6-A7A6-23EC75C2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Birdsong, M. (2020). How we show up: Reclaiming family, friendship, and community. New York City, NY: Hachette Go.</a:t>
            </a:r>
          </a:p>
          <a:p>
            <a:r>
              <a:rPr lang="en-US" dirty="0"/>
              <a:t>Brown, B. (2018). Dare to Lead Brave Work. Tough Conversations. Whole Hearts. New York </a:t>
            </a:r>
            <a:r>
              <a:rPr lang="en-US" dirty="0" err="1"/>
              <a:t>CIty</a:t>
            </a:r>
            <a:r>
              <a:rPr lang="en-US" dirty="0"/>
              <a:t>, NY: Random House.</a:t>
            </a:r>
          </a:p>
          <a:p>
            <a:r>
              <a:rPr lang="en-US" dirty="0"/>
              <a:t>Heifetz, R. A., </a:t>
            </a:r>
            <a:r>
              <a:rPr lang="en-US" dirty="0" err="1"/>
              <a:t>Grashow</a:t>
            </a:r>
            <a:r>
              <a:rPr lang="en-US" dirty="0"/>
              <a:t>, A., &amp; </a:t>
            </a:r>
            <a:r>
              <a:rPr lang="en-US" dirty="0" err="1"/>
              <a:t>Linsky</a:t>
            </a:r>
            <a:r>
              <a:rPr lang="en-US" dirty="0"/>
              <a:t>, M. (2009). The practice of adaptive leadership: Tools and tactics for changing your organization and the world. Boston, MA: Harvard Business Press.</a:t>
            </a:r>
          </a:p>
          <a:p>
            <a:r>
              <a:rPr lang="en-US" dirty="0"/>
              <a:t>Rath, T., &amp; Conchie, B. (2008). Strengths based leadership: Great leaders, teams, and why people follow. New York City, NY: Gallup Press.</a:t>
            </a:r>
          </a:p>
          <a:p>
            <a:r>
              <a:rPr lang="en-US" dirty="0" err="1"/>
              <a:t>Willink</a:t>
            </a:r>
            <a:r>
              <a:rPr lang="en-US" dirty="0"/>
              <a:t>, J., &amp; </a:t>
            </a:r>
            <a:r>
              <a:rPr lang="en-US" dirty="0" err="1"/>
              <a:t>Babin</a:t>
            </a:r>
            <a:r>
              <a:rPr lang="en-US" dirty="0"/>
              <a:t>, L. (2017). Extreme ownership: How U.S. Navy SEALs lead and win. New York City, NY: St. Martin's Press.</a:t>
            </a:r>
          </a:p>
        </p:txBody>
      </p:sp>
    </p:spTree>
    <p:extLst>
      <p:ext uri="{BB962C8B-B14F-4D97-AF65-F5344CB8AC3E}">
        <p14:creationId xmlns:p14="http://schemas.microsoft.com/office/powerpoint/2010/main" val="40765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Became an Adaptive Team before 2020</a:t>
            </a:r>
          </a:p>
          <a:p>
            <a:pPr lvl="1"/>
            <a:r>
              <a:rPr lang="en-US" dirty="0"/>
              <a:t>Managing resistance, Focusing on purpose/values, Experimenting</a:t>
            </a:r>
          </a:p>
          <a:p>
            <a:r>
              <a:rPr lang="en-US" dirty="0"/>
              <a:t>March 2020 – Crisis Leadership</a:t>
            </a:r>
          </a:p>
          <a:p>
            <a:pPr lvl="1"/>
            <a:r>
              <a:rPr lang="en-US" dirty="0"/>
              <a:t>What we did, How we did it, How it felt!</a:t>
            </a:r>
          </a:p>
          <a:p>
            <a:pPr lvl="1"/>
            <a:r>
              <a:rPr lang="en-US" dirty="0"/>
              <a:t>Prioritize, Delegate, Trust, Over-communicate, Provide Needs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What values guided your team’s changes?</a:t>
            </a:r>
          </a:p>
          <a:p>
            <a:pPr lvl="1"/>
            <a:r>
              <a:rPr lang="en-US" dirty="0"/>
              <a:t>What principles from crisis leadership can you use?</a:t>
            </a:r>
          </a:p>
          <a:p>
            <a:pPr lvl="1"/>
            <a:r>
              <a:rPr lang="en-US" dirty="0"/>
              <a:t>How can you increase your team’s adaptability?</a:t>
            </a:r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C6B2-876E-4A78-8A0E-136FD678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Became an Adaptive Team</a:t>
            </a:r>
            <a:br>
              <a:rPr lang="en-US" dirty="0"/>
            </a:br>
            <a:r>
              <a:rPr lang="en-US" sz="3200" dirty="0"/>
              <a:t>(Heifetz, </a:t>
            </a:r>
            <a:r>
              <a:rPr lang="en-US" sz="3200" dirty="0" err="1"/>
              <a:t>Grashow</a:t>
            </a:r>
            <a:r>
              <a:rPr lang="en-US" sz="3200" dirty="0"/>
              <a:t>, </a:t>
            </a:r>
            <a:r>
              <a:rPr lang="en-US" sz="3200" dirty="0" err="1"/>
              <a:t>Linsky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29A9-6376-46E2-93C1-1A6ABB613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2014: Director retired; Interim Director led change to hire PT counselors to see lots of clients; set first session limit (16)</a:t>
            </a:r>
          </a:p>
          <a:p>
            <a:r>
              <a:rPr lang="en-US" dirty="0"/>
              <a:t>2015: External Director hired; VPSA increased the heat: need to develop new service delivery model to get rid of Waitlist – 1 month deadline</a:t>
            </a:r>
          </a:p>
          <a:p>
            <a:r>
              <a:rPr lang="en-US" b="1" dirty="0"/>
              <a:t>Managed Resistance – </a:t>
            </a:r>
          </a:p>
          <a:p>
            <a:pPr lvl="1"/>
            <a:r>
              <a:rPr lang="en-US" b="1" dirty="0"/>
              <a:t>Named the losses at risk</a:t>
            </a:r>
          </a:p>
          <a:p>
            <a:pPr lvl="1"/>
            <a:r>
              <a:rPr lang="en-US" b="1" dirty="0"/>
              <a:t>Identified competing commitments</a:t>
            </a:r>
          </a:p>
          <a:p>
            <a:pPr lvl="1"/>
            <a:r>
              <a:rPr lang="en-US" b="1" dirty="0"/>
              <a:t>Focused on essential purpose/ values</a:t>
            </a:r>
          </a:p>
          <a:p>
            <a:pPr lvl="1"/>
            <a:r>
              <a:rPr lang="en-US" b="1" dirty="0"/>
              <a:t>Led collaborative process </a:t>
            </a:r>
          </a:p>
          <a:p>
            <a:pPr lvl="1"/>
            <a:r>
              <a:rPr lang="en-US" b="1" dirty="0"/>
              <a:t>Maintained the heat at a productive level </a:t>
            </a:r>
            <a:r>
              <a:rPr lang="en-US" dirty="0"/>
              <a:t>(clear deadline – if we didn’t design the model, the VPSA would)</a:t>
            </a:r>
          </a:p>
        </p:txBody>
      </p:sp>
    </p:spTree>
    <p:extLst>
      <p:ext uri="{BB962C8B-B14F-4D97-AF65-F5344CB8AC3E}">
        <p14:creationId xmlns:p14="http://schemas.microsoft.com/office/powerpoint/2010/main" val="26402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</p:spPr>
        <p:txBody>
          <a:bodyPr anchor="b">
            <a:normAutofit/>
          </a:bodyPr>
          <a:lstStyle/>
          <a:p>
            <a:r>
              <a:rPr lang="en-US" dirty="0"/>
              <a:t>Productive Zone of Disequilibrium</a:t>
            </a:r>
            <a:br>
              <a:rPr lang="en-US" dirty="0"/>
            </a:br>
            <a:r>
              <a:rPr lang="en-US" sz="3600" dirty="0"/>
              <a:t>(Heifetz, </a:t>
            </a:r>
            <a:r>
              <a:rPr lang="en-US" sz="3600" dirty="0" err="1"/>
              <a:t>Grashow</a:t>
            </a:r>
            <a:r>
              <a:rPr lang="en-US" sz="3600" dirty="0"/>
              <a:t>, </a:t>
            </a:r>
            <a:r>
              <a:rPr lang="en-US" sz="3600" dirty="0" err="1"/>
              <a:t>Linsky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5" name="Content Placeholder 5" descr="Change process has to stay in a zone of disequilibrium to keep people productive: high enough (over the threshold of change) but not too high (over the threshold of tolerance).&#10;&#10;">
            <a:extLst>
              <a:ext uri="{FF2B5EF4-FFF2-40B4-BE49-F238E27FC236}">
                <a16:creationId xmlns:a16="http://schemas.microsoft.com/office/drawing/2014/main" id="{612C68D1-6D04-482E-A072-4C0CD54E8E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612" y="1935480"/>
            <a:ext cx="9144001" cy="420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5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E599-DFEE-414B-AD23-59F73B3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1" y="228600"/>
            <a:ext cx="9144001" cy="1219200"/>
          </a:xfrm>
        </p:spPr>
        <p:txBody>
          <a:bodyPr/>
          <a:lstStyle/>
          <a:p>
            <a:r>
              <a:rPr lang="en-US" dirty="0"/>
              <a:t>How We Stay an Adaptive Team (Heifetz, </a:t>
            </a:r>
            <a:r>
              <a:rPr lang="en-US" dirty="0" err="1"/>
              <a:t>Grashow</a:t>
            </a:r>
            <a:r>
              <a:rPr lang="en-US" dirty="0"/>
              <a:t>, </a:t>
            </a:r>
            <a:r>
              <a:rPr lang="en-US" dirty="0" err="1"/>
              <a:t>Linsky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C3EE-A0F9-4AE6-BDF7-CCFACC2BC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600200"/>
            <a:ext cx="9144001" cy="464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Take an Experimental Approach</a:t>
            </a:r>
          </a:p>
          <a:p>
            <a:pPr lvl="1"/>
            <a:r>
              <a:rPr lang="en-US" dirty="0"/>
              <a:t>Developed regular habit of tweaking the operation together </a:t>
            </a:r>
          </a:p>
          <a:p>
            <a:pPr lvl="1"/>
            <a:r>
              <a:rPr lang="en-US" dirty="0"/>
              <a:t>Tell the stories, Tell the numbers</a:t>
            </a:r>
          </a:p>
          <a:p>
            <a:pPr lvl="1"/>
            <a:r>
              <a:rPr lang="en-US" dirty="0"/>
              <a:t>Assessment practicum example</a:t>
            </a:r>
          </a:p>
          <a:p>
            <a:r>
              <a:rPr lang="en-US" b="1" dirty="0"/>
              <a:t>Engage as Whole People </a:t>
            </a:r>
          </a:p>
          <a:p>
            <a:pPr lvl="1"/>
            <a:r>
              <a:rPr lang="en-US" dirty="0"/>
              <a:t>Rumbling with vulnerability</a:t>
            </a:r>
          </a:p>
          <a:p>
            <a:pPr lvl="1"/>
            <a:r>
              <a:rPr lang="en-US" dirty="0"/>
              <a:t>Living our values individually and collectively</a:t>
            </a:r>
          </a:p>
          <a:p>
            <a:pPr lvl="1"/>
            <a:r>
              <a:rPr lang="en-US" dirty="0"/>
              <a:t>Well aware of our individual strengths</a:t>
            </a:r>
          </a:p>
          <a:p>
            <a:r>
              <a:rPr lang="en-US" b="1" dirty="0"/>
              <a:t>Connect to Purpose</a:t>
            </a:r>
          </a:p>
          <a:p>
            <a:pPr lvl="1"/>
            <a:r>
              <a:rPr lang="en-US" dirty="0"/>
              <a:t>Value discussions and mission statement review</a:t>
            </a:r>
          </a:p>
          <a:p>
            <a:pPr lvl="1"/>
            <a:r>
              <a:rPr lang="en-US" dirty="0"/>
              <a:t>Emphasis on access to care for students and quality training</a:t>
            </a:r>
          </a:p>
          <a:p>
            <a:pPr lvl="1"/>
            <a:r>
              <a:rPr lang="en-US" dirty="0"/>
              <a:t>Shifted to Public Health approach – every student’s mental health is our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8310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42F94-2B29-4BE9-A72A-7D009206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/>
          <a:p>
            <a:r>
              <a:rPr lang="en-US" b="1" dirty="0"/>
              <a:t>March 2020</a:t>
            </a:r>
            <a:br>
              <a:rPr lang="en-US" dirty="0"/>
            </a:br>
            <a:r>
              <a:rPr lang="en-US" dirty="0"/>
              <a:t>World Health Organization Declares COVID-19 a Pandemic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100602E-8B5B-43C9-9D1C-C152B6F3E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Cleveland State acts quickly to shift all non-essential employees off campus and remove to all-remote classes = Crisis Leadership needed.</a:t>
            </a:r>
          </a:p>
        </p:txBody>
      </p:sp>
    </p:spTree>
    <p:extLst>
      <p:ext uri="{BB962C8B-B14F-4D97-AF65-F5344CB8AC3E}">
        <p14:creationId xmlns:p14="http://schemas.microsoft.com/office/powerpoint/2010/main" val="41147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2E7CEF-A42C-4C05-A305-4F95E63A2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Crisis Leadership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latin typeface="+mn-lt"/>
              </a:rPr>
              <a:t>- Prioritize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- Delegate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- Trust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- Over-communicate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- Meet Needs</a:t>
            </a:r>
          </a:p>
        </p:txBody>
      </p:sp>
    </p:spTree>
    <p:extLst>
      <p:ext uri="{BB962C8B-B14F-4D97-AF65-F5344CB8AC3E}">
        <p14:creationId xmlns:p14="http://schemas.microsoft.com/office/powerpoint/2010/main" val="9417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4E9C-A722-413F-8A27-C9AF82F6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228600"/>
            <a:ext cx="9144001" cy="1219200"/>
          </a:xfrm>
        </p:spPr>
        <p:txBody>
          <a:bodyPr/>
          <a:lstStyle/>
          <a:p>
            <a:r>
              <a:rPr lang="en-US" dirty="0"/>
              <a:t>Leadership Principles I Drew On: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EFD-3E83-4007-9753-90AA3C11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828800"/>
            <a:ext cx="9829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Strengths-Based Leadership: Great Leaders, Teams, and Why People Follow, </a:t>
            </a:r>
            <a:r>
              <a:rPr lang="en-US" dirty="0"/>
              <a:t>Barry Conchie and Tom </a:t>
            </a:r>
            <a:r>
              <a:rPr lang="en-US" dirty="0" err="1"/>
              <a:t>Rath</a:t>
            </a:r>
            <a:endParaRPr lang="en-US" dirty="0"/>
          </a:p>
          <a:p>
            <a:r>
              <a:rPr lang="en-US" dirty="0"/>
              <a:t>4 Needs of Followers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Compassion 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Hope</a:t>
            </a:r>
            <a:r>
              <a:rPr lang="en-US" b="1" dirty="0"/>
              <a:t> </a:t>
            </a:r>
          </a:p>
          <a:p>
            <a:r>
              <a:rPr lang="en-US" b="1" dirty="0"/>
              <a:t>Extreme Ownership: How US Navy Seals Lead and Win</a:t>
            </a:r>
            <a:r>
              <a:rPr lang="en-US" dirty="0"/>
              <a:t>, Jocko </a:t>
            </a:r>
            <a:r>
              <a:rPr lang="en-US" dirty="0" err="1"/>
              <a:t>Willink</a:t>
            </a:r>
            <a:r>
              <a:rPr lang="en-US" dirty="0"/>
              <a:t> &amp; Leif </a:t>
            </a:r>
            <a:r>
              <a:rPr lang="en-US" dirty="0" err="1"/>
              <a:t>Babin</a:t>
            </a:r>
            <a:endParaRPr lang="en-US" dirty="0"/>
          </a:p>
          <a:p>
            <a:pPr lvl="1"/>
            <a:r>
              <a:rPr lang="en-US" dirty="0"/>
              <a:t>Prioritize</a:t>
            </a:r>
          </a:p>
          <a:p>
            <a:pPr lvl="1"/>
            <a:r>
              <a:rPr lang="en-US" dirty="0"/>
              <a:t>Delegate</a:t>
            </a:r>
          </a:p>
          <a:p>
            <a:pPr lvl="1"/>
            <a:r>
              <a:rPr lang="en-US" dirty="0"/>
              <a:t>Trust the people you’ve delegated to</a:t>
            </a:r>
          </a:p>
          <a:p>
            <a:pPr lvl="1"/>
            <a:r>
              <a:rPr lang="en-US" dirty="0"/>
              <a:t>Over-communicate </a:t>
            </a:r>
          </a:p>
        </p:txBody>
      </p:sp>
    </p:spTree>
    <p:extLst>
      <p:ext uri="{BB962C8B-B14F-4D97-AF65-F5344CB8AC3E}">
        <p14:creationId xmlns:p14="http://schemas.microsoft.com/office/powerpoint/2010/main" val="29037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1EA5-B3DD-44B8-A806-C1E54270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711" y="152400"/>
            <a:ext cx="9144001" cy="1066800"/>
          </a:xfrm>
        </p:spPr>
        <p:txBody>
          <a:bodyPr/>
          <a:lstStyle/>
          <a:p>
            <a:r>
              <a:rPr lang="en-US" dirty="0"/>
              <a:t>What Did I Do? – Director’s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6B278-0E50-4344-9035-8931DDE8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1566530"/>
            <a:ext cx="10287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Held a Meeting via Zoom to prepare the team – Thursday, March 12</a:t>
            </a:r>
          </a:p>
          <a:p>
            <a:r>
              <a:rPr lang="en-US" dirty="0"/>
              <a:t>Began making major decisions &amp; delegating tasks – tech infrastructure first, then services, then training decisions</a:t>
            </a:r>
          </a:p>
          <a:p>
            <a:r>
              <a:rPr lang="en-US" dirty="0"/>
              <a:t>Came in on Sunday to create structure for transition – consulted with team for big decisions – Sunday, March 15</a:t>
            </a:r>
          </a:p>
          <a:p>
            <a:pPr lvl="1"/>
            <a:r>
              <a:rPr lang="en-US" dirty="0"/>
              <a:t>Keep all trainees working – “Supervisor on Call” at all times</a:t>
            </a:r>
          </a:p>
          <a:p>
            <a:pPr lvl="1"/>
            <a:r>
              <a:rPr lang="en-US" dirty="0"/>
              <a:t>Continue Group Counseling</a:t>
            </a:r>
          </a:p>
          <a:p>
            <a:pPr lvl="1"/>
            <a:r>
              <a:rPr lang="en-US" dirty="0"/>
              <a:t>Discontinue Assessment</a:t>
            </a:r>
          </a:p>
          <a:p>
            <a:r>
              <a:rPr lang="en-US" dirty="0"/>
              <a:t>Created standard instructions for all staff and trainees </a:t>
            </a:r>
          </a:p>
          <a:p>
            <a:pPr lvl="1"/>
            <a:r>
              <a:rPr lang="en-US" dirty="0"/>
              <a:t>For first telehealth session</a:t>
            </a:r>
          </a:p>
          <a:p>
            <a:pPr lvl="1"/>
            <a:r>
              <a:rPr lang="en-US" dirty="0"/>
              <a:t>to get telehealth consent</a:t>
            </a:r>
          </a:p>
          <a:p>
            <a:pPr lvl="1"/>
            <a:r>
              <a:rPr lang="en-US" dirty="0"/>
              <a:t>to manage suicide risk/ hospitalization</a:t>
            </a:r>
          </a:p>
          <a:p>
            <a:r>
              <a:rPr lang="en-US" dirty="0"/>
              <a:t>Daily Staff Check-Ins the first 2 weeks to support the transition – Over-communicating!   March 16 – last day in office</a:t>
            </a:r>
          </a:p>
        </p:txBody>
      </p:sp>
    </p:spTree>
    <p:extLst>
      <p:ext uri="{BB962C8B-B14F-4D97-AF65-F5344CB8AC3E}">
        <p14:creationId xmlns:p14="http://schemas.microsoft.com/office/powerpoint/2010/main" val="2914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purl.org/dc/dcmitype/"/>
    <ds:schemaRef ds:uri="a4f35948-e619-41b3-aa29-22878b09cfd2"/>
    <ds:schemaRef ds:uri="http://www.w3.org/XML/1998/namespace"/>
    <ds:schemaRef ds:uri="http://purl.org/dc/elements/1.1/"/>
    <ds:schemaRef ds:uri="http://schemas.openxmlformats.org/package/2006/metadata/core-properties"/>
    <ds:schemaRef ds:uri="40262f94-9f35-4ac3-9a90-690165a166b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1352</Words>
  <Application>Microsoft Office PowerPoint</Application>
  <PresentationFormat>Custom</PresentationFormat>
  <Paragraphs>140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Abadi</vt:lpstr>
      <vt:lpstr>Arial</vt:lpstr>
      <vt:lpstr>Century Gothic</vt:lpstr>
      <vt:lpstr>Ocean Waves 16x9</vt:lpstr>
      <vt:lpstr>Using Adaptive &amp; Crisis Leadership Principles  to Transition College Mental Health during the Pandemic</vt:lpstr>
      <vt:lpstr>Outline</vt:lpstr>
      <vt:lpstr>How We Became an Adaptive Team (Heifetz, Grashow, Linsky)</vt:lpstr>
      <vt:lpstr>Productive Zone of Disequilibrium (Heifetz, Grashow, Linsky)</vt:lpstr>
      <vt:lpstr>How We Stay an Adaptive Team (Heifetz, Grashow, Linsky)</vt:lpstr>
      <vt:lpstr>March 2020 World Health Organization Declares COVID-19 a Pandemic</vt:lpstr>
      <vt:lpstr>Crisis Leadership  - Prioritize - Delegate - Trust - Over-communicate - Meet Needs</vt:lpstr>
      <vt:lpstr>Leadership Principles I Drew On: </vt:lpstr>
      <vt:lpstr>What Did I Do? – Director’s perspective</vt:lpstr>
      <vt:lpstr>How Did I Feel?</vt:lpstr>
      <vt:lpstr>What Did I Do? – Staff Psychologist </vt:lpstr>
      <vt:lpstr>How Did I Feel? </vt:lpstr>
      <vt:lpstr>Discussion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Adaptive &amp; Crisis Leadership Principles  to Transition College Mental Health during the Pandemic</dc:title>
  <dc:creator>Katharine Oh</dc:creator>
  <cp:lastModifiedBy>Katharine Oh</cp:lastModifiedBy>
  <cp:revision>2</cp:revision>
  <dcterms:created xsi:type="dcterms:W3CDTF">2020-12-15T20:30:53Z</dcterms:created>
  <dcterms:modified xsi:type="dcterms:W3CDTF">2020-12-15T20:44:26Z</dcterms:modified>
</cp:coreProperties>
</file>