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332" r:id="rId2"/>
    <p:sldId id="333" r:id="rId3"/>
    <p:sldId id="312" r:id="rId4"/>
    <p:sldId id="272" r:id="rId5"/>
    <p:sldId id="286" r:id="rId6"/>
    <p:sldId id="313" r:id="rId7"/>
    <p:sldId id="287" r:id="rId8"/>
    <p:sldId id="276" r:id="rId9"/>
    <p:sldId id="315" r:id="rId10"/>
    <p:sldId id="288" r:id="rId11"/>
    <p:sldId id="297" r:id="rId12"/>
    <p:sldId id="289" r:id="rId13"/>
    <p:sldId id="302" r:id="rId14"/>
    <p:sldId id="292" r:id="rId15"/>
    <p:sldId id="308" r:id="rId16"/>
    <p:sldId id="316" r:id="rId17"/>
    <p:sldId id="327" r:id="rId18"/>
    <p:sldId id="329" r:id="rId19"/>
    <p:sldId id="330" r:id="rId20"/>
    <p:sldId id="331" r:id="rId21"/>
    <p:sldId id="335" r:id="rId22"/>
    <p:sldId id="334" r:id="rId23"/>
    <p:sldId id="336" r:id="rId24"/>
    <p:sldId id="337" r:id="rId25"/>
    <p:sldId id="338" r:id="rId26"/>
    <p:sldId id="340" r:id="rId27"/>
    <p:sldId id="339" r:id="rId28"/>
    <p:sldId id="34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stin Lucas" initials="AL" lastIdx="1" clrIdx="0">
    <p:extLst>
      <p:ext uri="{19B8F6BF-5375-455C-9EA6-DF929625EA0E}">
        <p15:presenceInfo xmlns:p15="http://schemas.microsoft.com/office/powerpoint/2012/main" userId="S::austin.lucas@ohiospf.org::e1e07b76-2765-4496-952b-eb40e63c15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2A7C"/>
    <a:srgbClr val="44C2C8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D34C2-A27C-4B41-903B-D82A37D02E8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7CAFF-F598-4448-968B-4F12E8BA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0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austin.lucas@ohiospf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66D08039-6C4E-4870-9E3D-6218263DE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FB31D2E-CBC8-4C4A-917F-DCB48EAE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CCF4F09-0D96-42BE-AE16-84AB4E0B5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1AF87EE-372A-438E-B086-63D494ECA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5DDE08C2-90C5-4136-9BF1-8F19E825B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6A7F378-4E9D-43CC-90B9-25B3371F0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3" y="453643"/>
            <a:ext cx="11298934" cy="5936922"/>
            <a:chOff x="446533" y="453643"/>
            <a:chExt cx="11298934" cy="593692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60B22F7-636C-4807-8026-DF766891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3" y="4199467"/>
              <a:ext cx="11296733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E85C17F-22AF-422E-BB04-0D1884CAA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34D1348-5191-490F-85AC-D9BBC9E35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5E5F86F-DABE-4391-B083-EA55ED64EB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9559F1C-3D6F-4E2D-A98D-2C98A94CD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58" y="4371895"/>
            <a:ext cx="10993549" cy="147501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Ohio’s New Suicide Prevention Plan and Higher Education</a:t>
            </a:r>
            <a:br>
              <a:rPr lang="en-US" sz="2500" dirty="0"/>
            </a:br>
            <a:br>
              <a:rPr lang="en-US" sz="2500" dirty="0"/>
            </a:br>
            <a:r>
              <a:rPr lang="en-US" sz="2500" dirty="0"/>
              <a:t>Opportunities for Higher-Education &amp; How you can play a role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C6C6BC-4DC4-4536-B898-8DF72A21D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-1"/>
          <a:stretch/>
        </p:blipFill>
        <p:spPr>
          <a:xfrm>
            <a:off x="446532" y="599724"/>
            <a:ext cx="11292143" cy="35961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7D7993-0F6E-4F4F-9D96-B0670757DC4A}"/>
              </a:ext>
            </a:extLst>
          </p:cNvPr>
          <p:cNvSpPr txBox="1"/>
          <p:nvPr/>
        </p:nvSpPr>
        <p:spPr>
          <a:xfrm>
            <a:off x="581193" y="2438399"/>
            <a:ext cx="3415074" cy="3564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C0099"/>
              </a:buClr>
              <a:buSzPct val="92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839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6B5DE295-440A-4993-9728-5252F23C0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161"/>
          <a:stretch/>
        </p:blipFill>
        <p:spPr>
          <a:xfrm>
            <a:off x="3608479" y="108220"/>
            <a:ext cx="4975042" cy="2251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0DA074F-D4DB-47A3-8D9D-8A36789AB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OHIO SUICIDE PREVENTION PLAN: Core assumptions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375696-B5A1-4017-9253-1D5B147BD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3" y="2354196"/>
            <a:ext cx="11029616" cy="4395584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Clr>
                <a:srgbClr val="522A7C"/>
              </a:buClr>
              <a:buFont typeface="+mj-lt"/>
              <a:buAutoNum type="arabicPeriod" startAt="2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Interventions and approaches will be </a:t>
            </a:r>
            <a:r>
              <a:rPr lang="en-US" sz="3200" b="1" dirty="0">
                <a:solidFill>
                  <a:srgbClr val="522A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and research driven</a:t>
            </a: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3200" b="1" dirty="0">
                <a:solidFill>
                  <a:srgbClr val="522A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culturally appropriate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14350" lvl="0" indent="-514350">
              <a:buClr>
                <a:srgbClr val="522A7C"/>
              </a:buClr>
              <a:buFont typeface="+mj-lt"/>
              <a:buAutoNum type="arabicPeriod" startAt="2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Ohio will increase </a:t>
            </a:r>
            <a:r>
              <a:rPr lang="en-US" sz="3200" b="1" dirty="0">
                <a:solidFill>
                  <a:srgbClr val="522A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awareness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suicide and provide tools for responding effectively.</a:t>
            </a:r>
          </a:p>
          <a:p>
            <a:pPr marL="514350" lvl="0" indent="-514350">
              <a:buClr>
                <a:srgbClr val="522A7C"/>
              </a:buClr>
              <a:buFont typeface="+mj-lt"/>
              <a:buAutoNum type="arabicPeriod" startAt="2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Strengthen the </a:t>
            </a:r>
            <a:r>
              <a:rPr lang="en-US" sz="3200" b="1" dirty="0">
                <a:solidFill>
                  <a:srgbClr val="522A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 and skills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of Ohio’s workforce in identifying individuals at risk for suicide and intervening. </a:t>
            </a:r>
            <a:endParaRPr lang="en-US" sz="3200" dirty="0">
              <a:solidFill>
                <a:srgbClr val="522A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>
              <a:buClr>
                <a:srgbClr val="522A7C"/>
              </a:buClr>
              <a:buFont typeface="+mj-lt"/>
              <a:buAutoNum type="arabicPeriod" startAt="2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Substantial resources are necessary for a sustained effort to effectively decrease the suicide rate</a:t>
            </a:r>
          </a:p>
          <a:p>
            <a:pPr marL="514350" lvl="0" indent="-514350">
              <a:buClr>
                <a:srgbClr val="522A7C"/>
              </a:buClr>
              <a:buFont typeface="+mj-lt"/>
              <a:buAutoNum type="arabicPeriod" startAt="2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Stigma reduction through culture change will make appositive impact on suicide prevention.</a:t>
            </a:r>
          </a:p>
          <a:p>
            <a:pPr marL="514350" lvl="0" indent="-514350">
              <a:buClr>
                <a:srgbClr val="522A7C"/>
              </a:buClr>
              <a:buFont typeface="+mj-lt"/>
              <a:buAutoNum type="arabicPeriod" startAt="2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Suicide prevention and postvention efforts must be </a:t>
            </a:r>
            <a:r>
              <a:rPr lang="en-US" sz="3200" b="1" dirty="0">
                <a:solidFill>
                  <a:srgbClr val="522A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evaluated for efficacy, impact, and continuous improvement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through accurate data collection and analysis. </a:t>
            </a:r>
          </a:p>
          <a:p>
            <a:pPr marL="514350" lvl="0" indent="-514350">
              <a:buClr>
                <a:srgbClr val="522A7C"/>
              </a:buClr>
              <a:buFont typeface="+mj-lt"/>
              <a:buAutoNum type="arabicPeriod" startAt="2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All efforts will be considered thought a </a:t>
            </a:r>
            <a:r>
              <a:rPr lang="en-US" sz="3200" b="1" dirty="0">
                <a:solidFill>
                  <a:srgbClr val="522A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health-equity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lens. </a:t>
            </a:r>
          </a:p>
        </p:txBody>
      </p:sp>
    </p:spTree>
    <p:extLst>
      <p:ext uri="{BB962C8B-B14F-4D97-AF65-F5344CB8AC3E}">
        <p14:creationId xmlns:p14="http://schemas.microsoft.com/office/powerpoint/2010/main" val="227152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51404-4020-4C4A-B860-B9D2D9DA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Ohio: Strategy One</a:t>
            </a:r>
          </a:p>
        </p:txBody>
      </p:sp>
      <p:pic>
        <p:nvPicPr>
          <p:cNvPr id="9" name="Picture 8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A3456243-6014-414D-B533-1A1CC6DF2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5" r="24498" b="2"/>
          <a:stretch/>
        </p:blipFill>
        <p:spPr>
          <a:xfrm>
            <a:off x="448732" y="1871133"/>
            <a:ext cx="3683001" cy="450426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72C14-3C03-4865-A2FF-521714F3A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858" y="2180496"/>
            <a:ext cx="7140407" cy="367830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800" cap="all" dirty="0">
                <a:latin typeface="Calibri" panose="020F0502020204030204" pitchFamily="34" charset="0"/>
                <a:cs typeface="Calibri" panose="020F0502020204030204" pitchFamily="34" charset="0"/>
              </a:rPr>
              <a:t>All Ohioans will recognize the warning signs and risk factors of suicide and respond appropriately.</a:t>
            </a:r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1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51404-4020-4C4A-B860-B9D2D9DA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Ohio: Strategy TWO</a:t>
            </a:r>
          </a:p>
        </p:txBody>
      </p:sp>
      <p:pic>
        <p:nvPicPr>
          <p:cNvPr id="9" name="Picture 8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A3456243-6014-414D-B533-1A1CC6DF2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94" r="22509" b="2"/>
          <a:stretch/>
        </p:blipFill>
        <p:spPr>
          <a:xfrm>
            <a:off x="392749" y="1880464"/>
            <a:ext cx="3683001" cy="450426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72C14-3C03-4865-A2FF-521714F3A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858" y="2180496"/>
            <a:ext cx="7140407" cy="367830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800" cap="all" dirty="0">
                <a:latin typeface="Calibri" panose="020F0502020204030204" pitchFamily="34" charset="0"/>
                <a:cs typeface="Calibri" panose="020F0502020204030204" pitchFamily="34" charset="0"/>
              </a:rPr>
              <a:t>Ohio will concentrate efforts on integrating suicide prevention practices and suicide care, including postvention, into high-impact systems including health care, public safety, and education.</a:t>
            </a:r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1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51404-4020-4C4A-B860-B9D2D9DA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Ohio: Strategy THREE</a:t>
            </a:r>
          </a:p>
        </p:txBody>
      </p:sp>
      <p:pic>
        <p:nvPicPr>
          <p:cNvPr id="9" name="Picture 8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A3456243-6014-414D-B533-1A1CC6DF2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94" r="22509" b="2"/>
          <a:stretch/>
        </p:blipFill>
        <p:spPr>
          <a:xfrm>
            <a:off x="448732" y="1871133"/>
            <a:ext cx="3683001" cy="450426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72C14-3C03-4865-A2FF-521714F3A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858" y="2180496"/>
            <a:ext cx="7140407" cy="367830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cap="al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Ohio will build suicide prevention capacity and infrastructure at the organizational, local, and state levels.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01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1ADD25B-0A33-4EF2-90F4-431392693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4DB6F31-1B9E-4237-84A3-0825BFDF4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51404-4020-4C4A-B860-B9D2D9DA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Ohio: Strategy Four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4CE439-7554-4F3B-B51B-7D6FF5935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buNone/>
            </a:pPr>
            <a:r>
              <a:rPr lang="en-US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Ohio will concentrate prevention efforts on groups that current data has identified as being high risk for</a:t>
            </a:r>
          </a:p>
          <a:p>
            <a:pPr marL="0" indent="0">
              <a:buNone/>
            </a:pPr>
            <a:r>
              <a:rPr lang="en-US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suicide, including:</a:t>
            </a:r>
          </a:p>
          <a:p>
            <a:pPr marL="324000" lvl="1" indent="0">
              <a:buNone/>
            </a:pPr>
            <a:r>
              <a:rPr lang="en-US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Youth, ages 10-24</a:t>
            </a:r>
          </a:p>
          <a:p>
            <a:pPr marL="324000" lvl="1" indent="0">
              <a:buNone/>
            </a:pPr>
            <a:r>
              <a:rPr lang="en-US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Males, ages 25-59</a:t>
            </a:r>
          </a:p>
          <a:p>
            <a:pPr marL="324000" lvl="1" indent="0">
              <a:buNone/>
            </a:pPr>
            <a:r>
              <a:rPr lang="en-US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Veterans and military members</a:t>
            </a:r>
          </a:p>
          <a:p>
            <a:pPr marL="324000" lvl="1" indent="0">
              <a:buNone/>
            </a:pPr>
            <a:r>
              <a:rPr lang="en-US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Residents of highest-risk Appalachian counties</a:t>
            </a:r>
          </a:p>
          <a:p>
            <a:pPr marL="324000" lvl="1" indent="0">
              <a:buNone/>
            </a:pPr>
            <a:r>
              <a:rPr lang="en-US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Community population focus as identified by local data</a:t>
            </a:r>
          </a:p>
        </p:txBody>
      </p:sp>
      <p:pic>
        <p:nvPicPr>
          <p:cNvPr id="4" name="Picture 3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AC7B3F09-F2D6-4D14-9E6A-C756DA712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281" y="702156"/>
            <a:ext cx="5863734" cy="608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7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51404-4020-4C4A-B860-B9D2D9DA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Ohio: Strategy FIVE</a:t>
            </a:r>
          </a:p>
        </p:txBody>
      </p:sp>
      <p:pic>
        <p:nvPicPr>
          <p:cNvPr id="9" name="Picture 8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A3456243-6014-414D-B533-1A1CC6DF2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94" r="22509" b="2"/>
          <a:stretch/>
        </p:blipFill>
        <p:spPr>
          <a:xfrm>
            <a:off x="448732" y="1871133"/>
            <a:ext cx="3683001" cy="450426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72C14-3C03-4865-A2FF-521714F3A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858" y="2180496"/>
            <a:ext cx="7140407" cy="367830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cap="al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Ohio will standardize, gather, and utilize data to continuously inform and evaluate its approach.</a:t>
            </a: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1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51404-4020-4C4A-B860-B9D2D9DA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Ohio: Strategy TWO</a:t>
            </a:r>
          </a:p>
        </p:txBody>
      </p:sp>
      <p:pic>
        <p:nvPicPr>
          <p:cNvPr id="9" name="Picture 8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A3456243-6014-414D-B533-1A1CC6DF2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94" r="22509" b="2"/>
          <a:stretch/>
        </p:blipFill>
        <p:spPr>
          <a:xfrm>
            <a:off x="392749" y="1880464"/>
            <a:ext cx="3683001" cy="450426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72C14-3C03-4865-A2FF-521714F3A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858" y="2180496"/>
            <a:ext cx="7140407" cy="367830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800" cap="all" dirty="0">
                <a:latin typeface="Calibri" panose="020F0502020204030204" pitchFamily="34" charset="0"/>
                <a:cs typeface="Calibri" panose="020F0502020204030204" pitchFamily="34" charset="0"/>
              </a:rPr>
              <a:t>Ohio will concentrate efforts on integrating suicide prevention practices and suicide care, including postvention, into high-impact systems including health care, public safety, and education.</a:t>
            </a:r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6FE3-4EDF-441A-A767-DEDCD0B63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Strategy 2 Major Progress Updates: Austin Lucas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70D24-D669-4408-AE67-D447A31C9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Goal 2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Objective 1: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“Promote the adoption of core education and training guidelines regarding suicide prevention into the higher education curricula of health professions”.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Performance Measure: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Ohio Institutions of Higher Education will adopt suicide prevention care into curriculums by December 31, 2022.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Action: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OSPF finalizing a marketing plan for the Interprofessional Suicide Prevention Curriculum.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Next Step: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Disseminate survey on higher-education suicide prevention activities across Ohio.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701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6FE3-4EDF-441A-A767-DEDCD0B63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Strategy 2 Major Progress Updates: Austin Lucas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70D24-D669-4408-AE67-D447A31C9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Goal 2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Objective 2: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“Promote core education and training guidelines in suicide prevention best practices for professional licensing boards and related entities”.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Performance Measure: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Advocate with Ohio Professional Licensing Boards and entities to adopt updated suicide-specific best practice standards by July 1, 2023.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Action: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Implementation members advocating the marketing of suicide prevention hours with various professional licensing boards.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47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0705E-B041-4E76-9C0C-B5E23BFB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Interprofessional Suicide Prevention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A34E0-9F72-49EE-A8B4-77E716A95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r>
              <a:rPr lang="en-US" dirty="0"/>
              <a:t>Most counselors, social workers, therapists, etc. DO NOT receive education on suicide prevention while in college (undergraduate or graduate).</a:t>
            </a:r>
          </a:p>
          <a:p>
            <a:r>
              <a:rPr lang="en-US" dirty="0"/>
              <a:t>Through a SAMHSA GLS Grant, OSPF funded the development and implementation of an IPE suicide prevention course at:</a:t>
            </a:r>
          </a:p>
          <a:p>
            <a:pPr lvl="1"/>
            <a:r>
              <a:rPr lang="en-US" dirty="0"/>
              <a:t>The University of Cincinnati</a:t>
            </a:r>
          </a:p>
          <a:p>
            <a:pPr lvl="1"/>
            <a:r>
              <a:rPr lang="en-US" dirty="0"/>
              <a:t>Old Dominion University</a:t>
            </a:r>
          </a:p>
          <a:p>
            <a:pPr lvl="1"/>
            <a:r>
              <a:rPr lang="en-US" dirty="0"/>
              <a:t>University of North Carolina (Charlotte)</a:t>
            </a:r>
          </a:p>
          <a:p>
            <a:r>
              <a:rPr lang="en-US" dirty="0"/>
              <a:t>Three formats:</a:t>
            </a:r>
          </a:p>
          <a:p>
            <a:pPr lvl="1"/>
            <a:r>
              <a:rPr lang="en-US" dirty="0"/>
              <a:t>In-person</a:t>
            </a:r>
          </a:p>
          <a:p>
            <a:pPr lvl="1"/>
            <a:r>
              <a:rPr lang="en-US" dirty="0"/>
              <a:t>Blended</a:t>
            </a:r>
          </a:p>
          <a:p>
            <a:pPr lvl="1"/>
            <a:r>
              <a:rPr lang="en-US" dirty="0"/>
              <a:t>Online</a:t>
            </a:r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B4896AAC-27DE-46EE-BC27-05B32C052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810" y="3358410"/>
            <a:ext cx="2339687" cy="1754765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BBE64B2-6FD4-416C-8A0E-EFFB67EBB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452" y="4806136"/>
            <a:ext cx="4724400" cy="176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9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6B5DE295-440A-4993-9728-5252F23C0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161"/>
          <a:stretch/>
        </p:blipFill>
        <p:spPr>
          <a:xfrm>
            <a:off x="3608479" y="108220"/>
            <a:ext cx="4975042" cy="2251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0DA074F-D4DB-47A3-8D9D-8A36789AB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375696-B5A1-4017-9253-1D5B147BD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3" y="2114273"/>
            <a:ext cx="11029616" cy="4395584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dirty="0">
                <a:solidFill>
                  <a:srgbClr val="522A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 of the Ohio Suicide Prevention Foundation (OSPF)</a:t>
            </a:r>
          </a:p>
          <a:p>
            <a:r>
              <a:rPr lang="en-US" sz="3200" b="1" dirty="0">
                <a:solidFill>
                  <a:srgbClr val="522A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Suicide Prevention Plan for Ohio</a:t>
            </a:r>
          </a:p>
          <a:p>
            <a:pPr lvl="1"/>
            <a:r>
              <a:rPr lang="en-US" sz="3000" b="1" dirty="0">
                <a:solidFill>
                  <a:srgbClr val="522A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  <a:p>
            <a:pPr lvl="1"/>
            <a:r>
              <a:rPr lang="en-US" sz="3000" b="1" dirty="0">
                <a:solidFill>
                  <a:srgbClr val="522A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</a:p>
          <a:p>
            <a:pPr lvl="1"/>
            <a:r>
              <a:rPr lang="en-US" sz="3000" b="1" dirty="0">
                <a:solidFill>
                  <a:srgbClr val="522A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college campuses can play a role in implementation</a:t>
            </a:r>
          </a:p>
          <a:p>
            <a:r>
              <a:rPr lang="en-US" sz="3400" b="1" dirty="0">
                <a:solidFill>
                  <a:srgbClr val="522A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Interprofessional Suicide Prevention Course</a:t>
            </a:r>
          </a:p>
          <a:p>
            <a:r>
              <a:rPr lang="en-US" sz="3400" b="1" dirty="0">
                <a:solidFill>
                  <a:srgbClr val="522A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REACH OUT Suicide Prevention App</a:t>
            </a:r>
          </a:p>
          <a:p>
            <a:r>
              <a:rPr lang="en-US" sz="3400" b="1" dirty="0">
                <a:solidFill>
                  <a:srgbClr val="522A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Opportunities</a:t>
            </a:r>
          </a:p>
          <a:p>
            <a:r>
              <a:rPr lang="en-US" sz="3400" b="1" dirty="0">
                <a:solidFill>
                  <a:srgbClr val="522A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Discussion / Q&amp;A</a:t>
            </a:r>
          </a:p>
        </p:txBody>
      </p:sp>
    </p:spTree>
    <p:extLst>
      <p:ext uri="{BB962C8B-B14F-4D97-AF65-F5344CB8AC3E}">
        <p14:creationId xmlns:p14="http://schemas.microsoft.com/office/powerpoint/2010/main" val="3216728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0705E-B041-4E76-9C0C-B5E23BFB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Interprofessional Suicide Prevention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A34E0-9F72-49EE-A8B4-77E716A95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53192"/>
          </a:xfrm>
        </p:spPr>
        <p:txBody>
          <a:bodyPr anchor="t">
            <a:normAutofit fontScale="70000" lnSpcReduction="20000"/>
          </a:bodyPr>
          <a:lstStyle/>
          <a:p>
            <a:r>
              <a:rPr lang="en-US" dirty="0"/>
              <a:t>What types of institutions can adopt the course</a:t>
            </a:r>
          </a:p>
          <a:p>
            <a:pPr lvl="1"/>
            <a:r>
              <a:rPr lang="en-US" dirty="0"/>
              <a:t>Public, 4-year universities</a:t>
            </a:r>
          </a:p>
          <a:p>
            <a:pPr lvl="1"/>
            <a:r>
              <a:rPr lang="en-US" dirty="0"/>
              <a:t>Private not-for-profit universities</a:t>
            </a:r>
          </a:p>
          <a:p>
            <a:pPr lvl="1"/>
            <a:r>
              <a:rPr lang="en-US" dirty="0"/>
              <a:t>Private, for-profit universities</a:t>
            </a:r>
          </a:p>
          <a:p>
            <a:pPr lvl="1"/>
            <a:r>
              <a:rPr lang="en-US" dirty="0"/>
              <a:t>Community Colleges </a:t>
            </a:r>
          </a:p>
          <a:p>
            <a:r>
              <a:rPr lang="en-US" dirty="0"/>
              <a:t>What types of students can take the course</a:t>
            </a:r>
          </a:p>
          <a:p>
            <a:pPr lvl="1"/>
            <a:r>
              <a:rPr lang="en-US" dirty="0"/>
              <a:t>Health professions students (both undergraduate and graduate students):</a:t>
            </a:r>
          </a:p>
          <a:p>
            <a:pPr lvl="1"/>
            <a:r>
              <a:rPr lang="en-US" dirty="0"/>
              <a:t>Counseling</a:t>
            </a:r>
          </a:p>
          <a:p>
            <a:pPr lvl="1"/>
            <a:r>
              <a:rPr lang="en-US" dirty="0"/>
              <a:t>Social Work</a:t>
            </a:r>
          </a:p>
          <a:p>
            <a:pPr lvl="1"/>
            <a:r>
              <a:rPr lang="en-US" dirty="0"/>
              <a:t>Public Health</a:t>
            </a:r>
          </a:p>
          <a:p>
            <a:pPr lvl="1"/>
            <a:r>
              <a:rPr lang="en-US" dirty="0"/>
              <a:t>Psychology</a:t>
            </a:r>
          </a:p>
          <a:p>
            <a:pPr lvl="1"/>
            <a:r>
              <a:rPr lang="en-US" dirty="0"/>
              <a:t>Medicine</a:t>
            </a:r>
          </a:p>
          <a:p>
            <a:pPr lvl="1"/>
            <a:r>
              <a:rPr lang="en-US" dirty="0"/>
              <a:t>Ethics</a:t>
            </a:r>
          </a:p>
          <a:p>
            <a:pPr lvl="1"/>
            <a:r>
              <a:rPr lang="en-US" dirty="0"/>
              <a:t>Law</a:t>
            </a:r>
          </a:p>
          <a:p>
            <a:pPr lvl="1"/>
            <a:r>
              <a:rPr lang="en-US" dirty="0"/>
              <a:t>Nursing</a:t>
            </a:r>
          </a:p>
          <a:p>
            <a:pPr lvl="1"/>
            <a:r>
              <a:rPr lang="en-US" dirty="0"/>
              <a:t>Other relevant disciplines</a:t>
            </a:r>
          </a:p>
        </p:txBody>
      </p:sp>
    </p:spTree>
    <p:extLst>
      <p:ext uri="{BB962C8B-B14F-4D97-AF65-F5344CB8AC3E}">
        <p14:creationId xmlns:p14="http://schemas.microsoft.com/office/powerpoint/2010/main" val="2048582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0705E-B041-4E76-9C0C-B5E23BFB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Interprofessional Suicide Prevention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A34E0-9F72-49EE-A8B4-77E716A95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53192"/>
          </a:xfrm>
        </p:spPr>
        <p:txBody>
          <a:bodyPr anchor="t">
            <a:normAutofit/>
          </a:bodyPr>
          <a:lstStyle/>
          <a:p>
            <a:r>
              <a:rPr lang="en-US" sz="2400" dirty="0"/>
              <a:t>Overview of Major Topics</a:t>
            </a:r>
          </a:p>
          <a:p>
            <a:pPr lvl="1"/>
            <a:r>
              <a:rPr lang="en-US" sz="1800" dirty="0"/>
              <a:t>Foundational Competencies in Suicide Prevention</a:t>
            </a:r>
          </a:p>
          <a:p>
            <a:pPr lvl="1"/>
            <a:r>
              <a:rPr lang="en-US" sz="1800" dirty="0"/>
              <a:t>Community-Based Competencies (Primary Prevention &amp; Postvention)</a:t>
            </a:r>
          </a:p>
          <a:p>
            <a:pPr lvl="1"/>
            <a:r>
              <a:rPr lang="en-US" sz="1800" dirty="0"/>
              <a:t>Social/Interpersonal &amp; At-Risk Group Competencies (Secondary Prevention)</a:t>
            </a:r>
          </a:p>
          <a:p>
            <a:pPr lvl="1"/>
            <a:r>
              <a:rPr lang="en-US" sz="1800" dirty="0"/>
              <a:t>Clinical/Individual Competencies (Tertiary Prevention)</a:t>
            </a:r>
          </a:p>
          <a:p>
            <a:pPr marL="324000" lvl="1" indent="0">
              <a:buNone/>
            </a:pPr>
            <a:endParaRPr lang="en-US" sz="1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24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0705E-B041-4E76-9C0C-B5E23BFB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Interprofessional Suicide Prevention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A34E0-9F72-49EE-A8B4-77E716A95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53192"/>
          </a:xfrm>
        </p:spPr>
        <p:txBody>
          <a:bodyPr anchor="t">
            <a:normAutofit/>
          </a:bodyPr>
          <a:lstStyle/>
          <a:p>
            <a:r>
              <a:rPr lang="en-US" sz="2400" dirty="0"/>
              <a:t>Key Findings</a:t>
            </a:r>
          </a:p>
          <a:p>
            <a:pPr lvl="1"/>
            <a:r>
              <a:rPr lang="en-US" sz="2000" dirty="0"/>
              <a:t>The interprofessional suicide prevention course demonstrated sizable gains in suicide prevention related efficacy and knowledge.</a:t>
            </a:r>
          </a:p>
          <a:p>
            <a:pPr lvl="1"/>
            <a:r>
              <a:rPr lang="en-US" sz="2000" dirty="0"/>
              <a:t>Increases in perceived ability to help self-harming patients, suicide prevention knowledge, and beliefs that persons dying by suicide possess characteristics consistent with depression and isolation.</a:t>
            </a:r>
          </a:p>
          <a:p>
            <a:pPr lvl="1"/>
            <a:r>
              <a:rPr lang="en-US" sz="2000" dirty="0"/>
              <a:t>Participants expressed notably high intent to engage in best available intervention and prevention practices, draw on best available public health practices, and participate in interprofessional teams.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65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0705E-B041-4E76-9C0C-B5E23BFB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Interprofessional Suicide Prevention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A34E0-9F72-49EE-A8B4-77E716A95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53192"/>
          </a:xfrm>
        </p:spPr>
        <p:txBody>
          <a:bodyPr anchor="t">
            <a:normAutofit/>
          </a:bodyPr>
          <a:lstStyle/>
          <a:p>
            <a:r>
              <a:rPr lang="en-US" sz="2400" dirty="0"/>
              <a:t>Adopting institutions will get:</a:t>
            </a:r>
          </a:p>
          <a:p>
            <a:pPr lvl="1"/>
            <a:r>
              <a:rPr lang="en-US" sz="1800" dirty="0"/>
              <a:t>All course materials</a:t>
            </a:r>
          </a:p>
          <a:p>
            <a:pPr lvl="2"/>
            <a:r>
              <a:rPr lang="en-US" sz="1600" dirty="0"/>
              <a:t>Syllabus</a:t>
            </a:r>
          </a:p>
          <a:p>
            <a:pPr lvl="2"/>
            <a:r>
              <a:rPr lang="en-US" sz="1600" dirty="0"/>
              <a:t>Course user manual</a:t>
            </a:r>
          </a:p>
          <a:p>
            <a:pPr lvl="2"/>
            <a:r>
              <a:rPr lang="en-US" sz="1600" dirty="0"/>
              <a:t>All sample lecture PPTs</a:t>
            </a:r>
          </a:p>
          <a:p>
            <a:pPr lvl="2"/>
            <a:r>
              <a:rPr lang="en-US" sz="1600" dirty="0"/>
              <a:t>All quizzes &amp; exams</a:t>
            </a:r>
          </a:p>
          <a:p>
            <a:pPr lvl="2"/>
            <a:r>
              <a:rPr lang="en-US" sz="1600" dirty="0"/>
              <a:t>All sample projects</a:t>
            </a:r>
          </a:p>
          <a:p>
            <a:pPr lvl="1"/>
            <a:r>
              <a:rPr lang="en-US" sz="1800" dirty="0"/>
              <a:t>A chance to consult with the instructors/researchers</a:t>
            </a:r>
          </a:p>
          <a:p>
            <a:pPr marL="324000" lvl="1" indent="0">
              <a:buNone/>
            </a:pPr>
            <a:endParaRPr lang="en-US" sz="1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89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0705E-B041-4E76-9C0C-B5E23BFB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 OUT App for college campuses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A34E0-9F72-49EE-A8B4-77E716A95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53192"/>
          </a:xfrm>
        </p:spPr>
        <p:txBody>
          <a:bodyPr anchor="t">
            <a:normAutofit/>
          </a:bodyPr>
          <a:lstStyle/>
          <a:p>
            <a:r>
              <a:rPr lang="en-US" sz="2400" dirty="0"/>
              <a:t>OSPF &amp; Lakeland Community College</a:t>
            </a:r>
          </a:p>
          <a:p>
            <a:pPr lvl="1"/>
            <a:r>
              <a:rPr lang="en-US" sz="2200" dirty="0"/>
              <a:t>Funding through SAMSHA GLS Grant to customize app for 15 Ohio colleges</a:t>
            </a:r>
          </a:p>
          <a:p>
            <a:pPr lvl="1"/>
            <a:r>
              <a:rPr lang="en-US" sz="1800" dirty="0"/>
              <a:t>Comprehensive suicide prevention app for college students</a:t>
            </a:r>
          </a:p>
          <a:p>
            <a:pPr lvl="1"/>
            <a:r>
              <a:rPr lang="en-US" sz="1800" dirty="0"/>
              <a:t>How to help yourself</a:t>
            </a:r>
          </a:p>
          <a:p>
            <a:pPr lvl="1"/>
            <a:r>
              <a:rPr lang="en-US" sz="1800" dirty="0"/>
              <a:t>How to help a friend</a:t>
            </a:r>
          </a:p>
          <a:p>
            <a:pPr lvl="1"/>
            <a:r>
              <a:rPr lang="en-US" sz="1800" dirty="0"/>
              <a:t>Campus &amp; Local resources</a:t>
            </a:r>
          </a:p>
          <a:p>
            <a:pPr lvl="1"/>
            <a:r>
              <a:rPr lang="en-US" sz="1800" dirty="0"/>
              <a:t>Suicide Warning Signs</a:t>
            </a:r>
          </a:p>
          <a:p>
            <a:pPr lvl="1"/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861C045-5D18-4842-962A-D954A6E76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364" y="3717444"/>
            <a:ext cx="2438400" cy="2438400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D51E78AB-9653-4C99-8100-E2768E9C8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134" y="3138851"/>
            <a:ext cx="2061621" cy="36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1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0705E-B041-4E76-9C0C-B5E23BFB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 OUT App for college campuses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A34E0-9F72-49EE-A8B4-77E716A95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53192"/>
          </a:xfrm>
        </p:spPr>
        <p:txBody>
          <a:bodyPr anchor="t">
            <a:normAutofit/>
          </a:bodyPr>
          <a:lstStyle/>
          <a:p>
            <a:r>
              <a:rPr lang="en-US" sz="2400" dirty="0"/>
              <a:t>How can your campus customize the app?</a:t>
            </a:r>
          </a:p>
          <a:p>
            <a:pPr lvl="1"/>
            <a:r>
              <a:rPr lang="en-US" dirty="0"/>
              <a:t>Relatively inexpensive to customize</a:t>
            </a:r>
          </a:p>
          <a:p>
            <a:pPr lvl="1"/>
            <a:r>
              <a:rPr lang="en-US" dirty="0"/>
              <a:t>GEERs Funding</a:t>
            </a:r>
          </a:p>
          <a:p>
            <a:pPr lvl="1"/>
            <a:r>
              <a:rPr lang="en-US" dirty="0"/>
              <a:t>Contract with Lakeland Community College</a:t>
            </a:r>
          </a:p>
          <a:p>
            <a:pPr lvl="1"/>
            <a:r>
              <a:rPr lang="en-US" dirty="0"/>
              <a:t>Application Process</a:t>
            </a:r>
          </a:p>
          <a:p>
            <a:pPr lvl="2"/>
            <a:r>
              <a:rPr lang="en-US" dirty="0"/>
              <a:t>Involvement of IT department</a:t>
            </a:r>
          </a:p>
          <a:p>
            <a:pPr lvl="2"/>
            <a:r>
              <a:rPr lang="en-US" dirty="0"/>
              <a:t>Marketing department</a:t>
            </a:r>
          </a:p>
          <a:p>
            <a:pPr lvl="2"/>
            <a:r>
              <a:rPr lang="en-US" dirty="0"/>
              <a:t>Counseling department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78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0705E-B041-4E76-9C0C-B5E23BFB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OSPF Offering Free QPR Trainings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A34E0-9F72-49EE-A8B4-77E716A95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53192"/>
          </a:xfrm>
        </p:spPr>
        <p:txBody>
          <a:bodyPr anchor="t">
            <a:normAutofit/>
          </a:bodyPr>
          <a:lstStyle/>
          <a:p>
            <a:r>
              <a:rPr lang="en-US" sz="2400" dirty="0"/>
              <a:t>Question, Persuade, Refer (QPR)</a:t>
            </a:r>
          </a:p>
          <a:p>
            <a:pPr lvl="1"/>
            <a:r>
              <a:rPr lang="en-US" dirty="0"/>
              <a:t>Evidenced-Based suicide prevention gatekeeper training.</a:t>
            </a:r>
          </a:p>
          <a:p>
            <a:pPr lvl="1"/>
            <a:r>
              <a:rPr lang="en-US" dirty="0"/>
              <a:t>How to have a conversation with someone that is suicidal.</a:t>
            </a:r>
          </a:p>
          <a:p>
            <a:r>
              <a:rPr lang="en-US" dirty="0"/>
              <a:t>OSPF offering QPR for students and faculty/staff</a:t>
            </a:r>
          </a:p>
          <a:p>
            <a:pPr lvl="1"/>
            <a:r>
              <a:rPr lang="en-US" dirty="0"/>
              <a:t>Free</a:t>
            </a:r>
          </a:p>
          <a:p>
            <a:pPr lvl="1"/>
            <a:r>
              <a:rPr lang="en-US" dirty="0"/>
              <a:t>Virtual and in-person options available </a:t>
            </a:r>
          </a:p>
          <a:p>
            <a:pPr lvl="1"/>
            <a:r>
              <a:rPr lang="en-US" dirty="0"/>
              <a:t>General sessions or scheduled sessions for specific institutions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15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0705E-B041-4E76-9C0C-B5E23BFB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discussion: what suicide prevention activities are your institutions implementing?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A34E0-9F72-49EE-A8B4-77E716A95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53192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400" dirty="0"/>
              <a:t>Education</a:t>
            </a:r>
          </a:p>
          <a:p>
            <a:pPr lvl="1"/>
            <a:r>
              <a:rPr lang="en-US" sz="2200" dirty="0"/>
              <a:t>i.e. training, courses, etc.</a:t>
            </a:r>
          </a:p>
          <a:p>
            <a:r>
              <a:rPr lang="en-US" sz="2400" dirty="0"/>
              <a:t>Advocacy</a:t>
            </a:r>
          </a:p>
          <a:p>
            <a:pPr lvl="1"/>
            <a:r>
              <a:rPr lang="en-US" sz="2200" dirty="0"/>
              <a:t>Administrative buy-in, postvention policies/procedures, advocacy groups, etc.</a:t>
            </a:r>
          </a:p>
          <a:p>
            <a:r>
              <a:rPr lang="en-US" sz="2400" dirty="0"/>
              <a:t>Promotion</a:t>
            </a:r>
          </a:p>
          <a:p>
            <a:pPr lvl="1"/>
            <a:r>
              <a:rPr lang="en-US" sz="2200" dirty="0"/>
              <a:t>Campaigns, safe messaging, etc.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OSPF &amp; OPCSMH to send out survey to assess colleges across Ohio.</a:t>
            </a:r>
          </a:p>
        </p:txBody>
      </p:sp>
    </p:spTree>
    <p:extLst>
      <p:ext uri="{BB962C8B-B14F-4D97-AF65-F5344CB8AC3E}">
        <p14:creationId xmlns:p14="http://schemas.microsoft.com/office/powerpoint/2010/main" val="2441342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0705E-B041-4E76-9C0C-B5E23BFB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A34E0-9F72-49EE-A8B4-77E716A95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53192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4000" b="1" dirty="0">
                <a:solidFill>
                  <a:srgbClr val="608CAB"/>
                </a:solidFill>
              </a:rPr>
              <a:t>Austin Lucas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400" dirty="0"/>
              <a:t>Program Director, Ohio Suicide Prevention Foundation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400" dirty="0">
                <a:hlinkClick r:id="rId2"/>
              </a:rPr>
              <a:t>austin.lucas@ohiospf.org</a:t>
            </a:r>
            <a:endParaRPr lang="en-US" sz="2400" dirty="0"/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400" dirty="0"/>
              <a:t>614-429-1528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713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6D08039-6C4E-4870-9E3D-6218263DE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B31D2E-CBC8-4C4A-917F-DCB48EAE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CF4F09-0D96-42BE-AE16-84AB4E0B5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AF87EE-372A-438E-B086-63D494ECA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E2B38E65-3AFD-404A-BEFC-3006BCB7A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ndoor, table, desk, sitting&#10;&#10;Description automatically generated">
            <a:extLst>
              <a:ext uri="{FF2B5EF4-FFF2-40B4-BE49-F238E27FC236}">
                <a16:creationId xmlns:a16="http://schemas.microsoft.com/office/drawing/2014/main" id="{2BC6C6BC-4DC4-4536-B898-8DF72A21D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3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E598562-3047-4BC2-BFF9-F3942047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559F1C-3D6F-4E2D-A98D-2C98A94CD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19" y="3357082"/>
            <a:ext cx="3081576" cy="20858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History of The Suicide Prevention Plan for Ohio: 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What makes Ohio’s Plan so unique?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19E0D66-E86B-461B-B58E-7FB356BB0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D2C7D57-D78E-413F-958A-00ABC8504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596FEE5-A0CD-4B5D-B4C1-785801908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8A81341-6C47-4992-BD01-6BCF3A349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57D7993-0F6E-4F4F-9D96-B0670757DC4A}"/>
              </a:ext>
            </a:extLst>
          </p:cNvPr>
          <p:cNvSpPr txBox="1"/>
          <p:nvPr/>
        </p:nvSpPr>
        <p:spPr>
          <a:xfrm>
            <a:off x="581193" y="2438399"/>
            <a:ext cx="3415074" cy="3564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12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D08039-6C4E-4870-9E3D-6218263DE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B31D2E-CBC8-4C4A-917F-DCB48EAE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CF4F09-0D96-42BE-AE16-84AB4E0B5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AF87EE-372A-438E-B086-63D494ECA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2B38E65-3AFD-404A-BEFC-3006BCB7A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EB501B6-A650-476A-8626-9419C8E53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7" r="17602"/>
          <a:stretch/>
        </p:blipFill>
        <p:spPr>
          <a:xfrm>
            <a:off x="446534" y="713664"/>
            <a:ext cx="7498616" cy="567690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E598562-3047-4BC2-BFF9-F3942047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8CC632-B3D2-40E1-B11B-A2D3A8546A3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103764" y="1419225"/>
            <a:ext cx="3605635" cy="37032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400" dirty="0">
                <a:solidFill>
                  <a:srgbClr val="FFFFFF"/>
                </a:solidFill>
              </a:rPr>
              <a:t>Suicide Prevention Plan for Ohio </a:t>
            </a: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Released February 28, 2020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9E0D66-E86B-461B-B58E-7FB356BB0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2C7D57-D78E-413F-958A-00ABC8504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596FEE5-A0CD-4B5D-B4C1-785801908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A81341-6C47-4992-BD01-6BCF3A349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907899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38763D5-53A8-4A1C-BF3E-D72BABF53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CF7238-3D03-4198-A257-5FB4C8373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23094" b="26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BEB7E8-4B64-490D-A83D-540AD0C72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05CB2-FC5A-4CB7-A9C4-A17A5AE3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The Planning Team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AFD253-126B-4FAA-94E2-29EEBBD2E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1302C2-B252-4CB4-92F9-D92856888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61A19A-3473-4808-B777-ACCD70131D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24BB11-D0CC-4362-B571-4EC972FE3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F32B4EF-E633-4DDC-AF21-4FABDC9C5E79}"/>
              </a:ext>
            </a:extLst>
          </p:cNvPr>
          <p:cNvSpPr txBox="1"/>
          <p:nvPr/>
        </p:nvSpPr>
        <p:spPr>
          <a:xfrm>
            <a:off x="6009600" y="1891454"/>
            <a:ext cx="5253233" cy="4696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chemeClr val="tx2"/>
                </a:solidFill>
              </a:rPr>
              <a:t>Ohio National Guard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chemeClr val="tx2"/>
                </a:solidFill>
              </a:rPr>
              <a:t>Veteran’s Administration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chemeClr val="tx2"/>
                </a:solidFill>
              </a:rPr>
              <a:t>Ohio Mental Health and Addiction Advocacy Coalition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 err="1">
                <a:solidFill>
                  <a:schemeClr val="tx2"/>
                </a:solidFill>
              </a:rPr>
              <a:t>PrimaryOne</a:t>
            </a:r>
            <a:r>
              <a:rPr lang="en-US" dirty="0">
                <a:solidFill>
                  <a:schemeClr val="tx2"/>
                </a:solidFill>
              </a:rPr>
              <a:t> Health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chemeClr val="tx2"/>
                </a:solidFill>
              </a:rPr>
              <a:t>Nationwide Children’s Hospital 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chemeClr val="tx2"/>
                </a:solidFill>
              </a:rPr>
              <a:t>Peg’s Foundation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chemeClr val="tx2"/>
                </a:solidFill>
              </a:rPr>
              <a:t>Coalitions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chemeClr val="tx2"/>
                </a:solidFill>
              </a:rPr>
              <a:t>Dr. Mike Hogan</a:t>
            </a:r>
          </a:p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35DC87-3DB3-4EEA-B356-59AB73ED00BB}"/>
              </a:ext>
            </a:extLst>
          </p:cNvPr>
          <p:cNvSpPr txBox="1"/>
          <p:nvPr/>
        </p:nvSpPr>
        <p:spPr>
          <a:xfrm>
            <a:off x="296355" y="1893526"/>
            <a:ext cx="5500801" cy="5244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chemeClr val="tx2"/>
                </a:solidFill>
              </a:rPr>
              <a:t>Governor’s Office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chemeClr val="tx2"/>
                </a:solidFill>
              </a:rPr>
              <a:t>Ohio Department of Mental Health &amp; Addiction Services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chemeClr val="tx2"/>
                </a:solidFill>
              </a:rPr>
              <a:t>Ohio Suicide Prevention Foundation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chemeClr val="tx2"/>
                </a:solidFill>
              </a:rPr>
              <a:t>Ohio Department of Health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chemeClr val="tx2"/>
                </a:solidFill>
              </a:rPr>
              <a:t>Ohio Department of Aging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chemeClr val="tx2"/>
                </a:solidFill>
              </a:rPr>
              <a:t>University of Cincinnati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chemeClr val="tx2"/>
                </a:solidFill>
              </a:rPr>
              <a:t>Ohio Department of Education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chemeClr val="tx2"/>
                </a:solidFill>
              </a:rPr>
              <a:t>CareSource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chemeClr val="tx2"/>
                </a:solidFill>
              </a:rPr>
              <a:t>Ohio Department of Veterans Services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28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E4E81-FFEC-4D0B-B9EB-683C4AD5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The implementation team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6F306C00-E0A9-4E79-AF25-3D295CA90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3A4A15F-13B3-4F90-B163-8CA8E8EA28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9868" r="277"/>
          <a:stretch/>
        </p:blipFill>
        <p:spPr>
          <a:xfrm>
            <a:off x="657225" y="2690324"/>
            <a:ext cx="4962525" cy="29906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56A81-4AAD-4F20-A8C5-ED8893EE9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Implementation Team will ensure the plan is being used across the state and all goals and objectives are being addressed.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team will create measures to track the progress of the plan. Based on these measures, a report card will be created showing the progress of suicide prevention across all sectors in Ohio.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Suicide Prevention Plan for Ohio is a living document. Adjustments will be made as needed. Any changes will be data-driven.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Updates and reports will be sent to annually legislators and the Governor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4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A72F03-D077-4B7E-AF81-1EC570D2C4C9}"/>
              </a:ext>
            </a:extLst>
          </p:cNvPr>
          <p:cNvSpPr/>
          <p:nvPr/>
        </p:nvSpPr>
        <p:spPr>
          <a:xfrm>
            <a:off x="1740620" y="3271141"/>
            <a:ext cx="87001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Ohio will reduce the number of suicides every year until </a:t>
            </a:r>
            <a:r>
              <a:rPr lang="en-US" sz="4000" i="1" u="sng" dirty="0"/>
              <a:t>not one </a:t>
            </a:r>
            <a:r>
              <a:rPr lang="en-US" sz="4000" dirty="0"/>
              <a:t>life is lost.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69A34F-58B9-40D4-A2FF-E69B64204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Statement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839D684-54B0-44D1-ABDE-381113F7B7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836981" y="1978775"/>
            <a:ext cx="4208862" cy="460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54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6B5DE295-440A-4993-9728-5252F23C0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161"/>
          <a:stretch/>
        </p:blipFill>
        <p:spPr>
          <a:xfrm>
            <a:off x="3608479" y="108220"/>
            <a:ext cx="4975042" cy="2251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0DA074F-D4DB-47A3-8D9D-8A36789AB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state OF OHIO SUICIDE PREVENTION PLAN: Intended Outcomes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375696-B5A1-4017-9253-1D5B147BD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3" y="2114273"/>
            <a:ext cx="11029616" cy="439558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522A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Reduction in suicidality: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Fewer number of suicides—decrease by 10% over three years.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Fewer number of attempted suicides.</a:t>
            </a:r>
            <a:endParaRPr lang="en-US" sz="3200" dirty="0">
              <a:solidFill>
                <a:srgbClr val="522A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Improved identification of those thinking of suicide.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8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6B5DE295-440A-4993-9728-5252F23C0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161"/>
          <a:stretch/>
        </p:blipFill>
        <p:spPr>
          <a:xfrm>
            <a:off x="3608479" y="108220"/>
            <a:ext cx="4975042" cy="2251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0DA074F-D4DB-47A3-8D9D-8A36789AB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OHIO SUICIDE PREVENTION PLAN: Core assumptions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375696-B5A1-4017-9253-1D5B147BD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3" y="2114273"/>
            <a:ext cx="11029616" cy="439558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Suicide is a preventable public health issue. Ohio will: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Work together to prevent suicide.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Implement </a:t>
            </a:r>
            <a:r>
              <a:rPr lang="en-US" sz="3200" b="1" dirty="0">
                <a:solidFill>
                  <a:srgbClr val="522A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universal</a:t>
            </a:r>
            <a:r>
              <a:rPr lang="en-US" sz="3200" dirty="0">
                <a:solidFill>
                  <a:srgbClr val="522A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>
                <a:solidFill>
                  <a:srgbClr val="522A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  <a:r>
              <a:rPr lang="en-US" sz="3200" dirty="0">
                <a:solidFill>
                  <a:srgbClr val="522A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3200" b="1" dirty="0">
                <a:solidFill>
                  <a:srgbClr val="522A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indicated</a:t>
            </a:r>
            <a:r>
              <a:rPr lang="en-US" sz="3200" dirty="0">
                <a:solidFill>
                  <a:srgbClr val="522A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522A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prevention</a:t>
            </a:r>
            <a:r>
              <a:rPr lang="en-US" sz="3200" dirty="0">
                <a:solidFill>
                  <a:srgbClr val="522A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as part  of a comprehensive approach. 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Focus on those with </a:t>
            </a:r>
            <a:r>
              <a:rPr lang="en-US" sz="3200" b="1" dirty="0">
                <a:solidFill>
                  <a:srgbClr val="522A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elevated suicide risk factors</a:t>
            </a:r>
            <a:r>
              <a:rPr lang="en-US" sz="3200" dirty="0">
                <a:solidFill>
                  <a:srgbClr val="522A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Identify and address barriers to </a:t>
            </a:r>
            <a:r>
              <a:rPr lang="en-US" sz="3200" b="1" dirty="0">
                <a:solidFill>
                  <a:srgbClr val="522A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competent suicide care.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Ensure suicide care is </a:t>
            </a:r>
            <a:r>
              <a:rPr lang="en-US" sz="3200" b="1" dirty="0">
                <a:solidFill>
                  <a:srgbClr val="522A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accessible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3200" b="1" dirty="0">
                <a:solidFill>
                  <a:srgbClr val="522A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>
              <a:buClr>
                <a:srgbClr val="522A7C"/>
              </a:buClr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Promote postvention as a </a:t>
            </a:r>
            <a:r>
              <a:rPr lang="en-US" sz="3200" b="1" dirty="0">
                <a:solidFill>
                  <a:srgbClr val="522A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vital</a:t>
            </a: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522A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</a:t>
            </a: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of suicide prevention.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46796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4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4C2C8"/>
      </a:accent1>
      <a:accent2>
        <a:srgbClr val="4C0099"/>
      </a:accent2>
      <a:accent3>
        <a:srgbClr val="009999"/>
      </a:accent3>
      <a:accent4>
        <a:srgbClr val="44C2C8"/>
      </a:accent4>
      <a:accent5>
        <a:srgbClr val="4C0099"/>
      </a:accent5>
      <a:accent6>
        <a:srgbClr val="FFC000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1337</Words>
  <Application>Microsoft Office PowerPoint</Application>
  <PresentationFormat>Widescreen</PresentationFormat>
  <Paragraphs>179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Gill Sans MT</vt:lpstr>
      <vt:lpstr>Wingdings 2</vt:lpstr>
      <vt:lpstr>Dividend</vt:lpstr>
      <vt:lpstr>Ohio’s New Suicide Prevention Plan and Higher Education  Opportunities for Higher-Education &amp; How you can play a role</vt:lpstr>
      <vt:lpstr>Agenda</vt:lpstr>
      <vt:lpstr>History of The Suicide Prevention Plan for Ohio:   What makes Ohio’s Plan so unique?</vt:lpstr>
      <vt:lpstr>Suicide Prevention Plan for Ohio  Released February 28, 2020</vt:lpstr>
      <vt:lpstr>The Planning Team</vt:lpstr>
      <vt:lpstr>The implementation team</vt:lpstr>
      <vt:lpstr>Vision Statement</vt:lpstr>
      <vt:lpstr>state OF OHIO SUICIDE PREVENTION PLAN: Intended Outcomes</vt:lpstr>
      <vt:lpstr>state OF OHIO SUICIDE PREVENTION PLAN: Core assumptions</vt:lpstr>
      <vt:lpstr>state OF OHIO SUICIDE PREVENTION PLAN: Core assumptions</vt:lpstr>
      <vt:lpstr>Ohio: Strategy One</vt:lpstr>
      <vt:lpstr>Ohio: Strategy TWO</vt:lpstr>
      <vt:lpstr>Ohio: Strategy THREE</vt:lpstr>
      <vt:lpstr>Ohio: Strategy Four</vt:lpstr>
      <vt:lpstr>Ohio: Strategy FIVE</vt:lpstr>
      <vt:lpstr>Ohio: Strategy TWO</vt:lpstr>
      <vt:lpstr>Strategy 2 Major Progress Updates: Austin Lucas</vt:lpstr>
      <vt:lpstr>Strategy 2 Major Progress Updates: Austin Lucas</vt:lpstr>
      <vt:lpstr>Interprofessional Suicide Prevention Course</vt:lpstr>
      <vt:lpstr>Interprofessional Suicide Prevention Course</vt:lpstr>
      <vt:lpstr>Interprofessional Suicide Prevention Course</vt:lpstr>
      <vt:lpstr>Interprofessional Suicide Prevention Course</vt:lpstr>
      <vt:lpstr>Interprofessional Suicide Prevention Course</vt:lpstr>
      <vt:lpstr>REACH OUT App for college campuses</vt:lpstr>
      <vt:lpstr>REACH OUT App for college campuses</vt:lpstr>
      <vt:lpstr>OSPF Offering Free QPR Trainings</vt:lpstr>
      <vt:lpstr>Open discussion: what suicide prevention activities are your institutions implementing?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Ohio’s New Suicide Prevention Plan and Higher Education  Opportunities for Higher-Education &amp; How you can play a role</dc:title>
  <dc:creator>Austin Lucas</dc:creator>
  <cp:lastModifiedBy>Austin Lucas</cp:lastModifiedBy>
  <cp:revision>10</cp:revision>
  <dcterms:created xsi:type="dcterms:W3CDTF">2020-11-17T13:57:50Z</dcterms:created>
  <dcterms:modified xsi:type="dcterms:W3CDTF">2020-11-17T16:10:14Z</dcterms:modified>
</cp:coreProperties>
</file>