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handoutMasterIdLst>
    <p:handoutMasterId r:id="rId31"/>
  </p:handoutMasterIdLst>
  <p:sldIdLst>
    <p:sldId id="262" r:id="rId2"/>
    <p:sldId id="263" r:id="rId3"/>
    <p:sldId id="264" r:id="rId4"/>
    <p:sldId id="328" r:id="rId5"/>
    <p:sldId id="322" r:id="rId6"/>
    <p:sldId id="318" r:id="rId7"/>
    <p:sldId id="319" r:id="rId8"/>
    <p:sldId id="321" r:id="rId9"/>
    <p:sldId id="270" r:id="rId10"/>
    <p:sldId id="323" r:id="rId11"/>
    <p:sldId id="313" r:id="rId12"/>
    <p:sldId id="314" r:id="rId13"/>
    <p:sldId id="309" r:id="rId14"/>
    <p:sldId id="302" r:id="rId15"/>
    <p:sldId id="326" r:id="rId16"/>
    <p:sldId id="327" r:id="rId17"/>
    <p:sldId id="286" r:id="rId18"/>
    <p:sldId id="324" r:id="rId19"/>
    <p:sldId id="287" r:id="rId20"/>
    <p:sldId id="325" r:id="rId21"/>
    <p:sldId id="283" r:id="rId22"/>
    <p:sldId id="285" r:id="rId23"/>
    <p:sldId id="299" r:id="rId24"/>
    <p:sldId id="288" r:id="rId25"/>
    <p:sldId id="329" r:id="rId26"/>
    <p:sldId id="289" r:id="rId27"/>
    <p:sldId id="277" r:id="rId28"/>
    <p:sldId id="317" r:id="rId2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5595"/>
    <a:srgbClr val="2178B5"/>
    <a:srgbClr val="EA8E3F"/>
    <a:srgbClr val="CD80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52" autoAdjust="0"/>
    <p:restoredTop sz="94660"/>
  </p:normalViewPr>
  <p:slideViewPr>
    <p:cSldViewPr snapToGrid="0" snapToObjects="1">
      <p:cViewPr varScale="1">
        <p:scale>
          <a:sx n="62" d="100"/>
          <a:sy n="62" d="100"/>
        </p:scale>
        <p:origin x="178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08746CD0-B126-4614-89AD-92730B65542B}" type="datetimeFigureOut">
              <a:rPr lang="en-US" smtClean="0"/>
              <a:t>3/31/2020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179E5D0-DFD0-43F6-94DF-6D898C485292}" type="slidenum">
              <a:rPr lang="en-US" smtClean="0"/>
              <a:t>‹#›</a:t>
            </a:fld>
            <a:endParaRPr lang="en-US"/>
          </a:p>
        </p:txBody>
      </p:sp>
    </p:spTree>
    <p:extLst>
      <p:ext uri="{BB962C8B-B14F-4D97-AF65-F5344CB8AC3E}">
        <p14:creationId xmlns:p14="http://schemas.microsoft.com/office/powerpoint/2010/main" val="610754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54AFFDF-EA0F-2C43-B4DD-54E153E829F2}" type="datetimeFigureOut">
              <a:rPr lang="en-US" smtClean="0"/>
              <a:pPr/>
              <a:t>3/31/2020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48A8C2D-3F6B-5E4C-8FF8-90E5E758E657}" type="slidenum">
              <a:rPr lang="en-US" smtClean="0"/>
              <a:pPr/>
              <a:t>‹#›</a:t>
            </a:fld>
            <a:endParaRPr lang="en-US" dirty="0"/>
          </a:p>
        </p:txBody>
      </p:sp>
    </p:spTree>
    <p:extLst>
      <p:ext uri="{BB962C8B-B14F-4D97-AF65-F5344CB8AC3E}">
        <p14:creationId xmlns:p14="http://schemas.microsoft.com/office/powerpoint/2010/main" val="33880286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8A8C2D-3F6B-5E4C-8FF8-90E5E758E657}" type="slidenum">
              <a:rPr lang="en-US" smtClean="0"/>
              <a:pPr/>
              <a:t>1</a:t>
            </a:fld>
            <a:endParaRPr lang="en-US" dirty="0"/>
          </a:p>
        </p:txBody>
      </p:sp>
    </p:spTree>
    <p:extLst>
      <p:ext uri="{BB962C8B-B14F-4D97-AF65-F5344CB8AC3E}">
        <p14:creationId xmlns:p14="http://schemas.microsoft.com/office/powerpoint/2010/main" val="1818977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399E07-CB43-4B72-B0B2-7E733A7A1E40}" type="slidenum">
              <a:rPr lang="en-US" smtClean="0"/>
              <a:t>10</a:t>
            </a:fld>
            <a:endParaRPr lang="en-US" dirty="0"/>
          </a:p>
        </p:txBody>
      </p:sp>
    </p:spTree>
    <p:extLst>
      <p:ext uri="{BB962C8B-B14F-4D97-AF65-F5344CB8AC3E}">
        <p14:creationId xmlns:p14="http://schemas.microsoft.com/office/powerpoint/2010/main" val="498530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7066" indent="-291179">
              <a:spcBef>
                <a:spcPct val="30000"/>
              </a:spcBef>
              <a:defRPr sz="1200">
                <a:solidFill>
                  <a:schemeClr val="tx1"/>
                </a:solidFill>
                <a:latin typeface="Arial" panose="020B0604020202020204" pitchFamily="34" charset="0"/>
                <a:ea typeface="MS PGothic" panose="020B0600070205080204" pitchFamily="34" charset="-128"/>
              </a:defRPr>
            </a:lvl2pPr>
            <a:lvl3pPr marL="1164717" indent="-232943">
              <a:spcBef>
                <a:spcPct val="30000"/>
              </a:spcBef>
              <a:defRPr sz="1200">
                <a:solidFill>
                  <a:schemeClr val="tx1"/>
                </a:solidFill>
                <a:latin typeface="Arial" panose="020B0604020202020204" pitchFamily="34" charset="0"/>
                <a:ea typeface="MS PGothic" panose="020B0600070205080204" pitchFamily="34" charset="-128"/>
              </a:defRPr>
            </a:lvl3pPr>
            <a:lvl4pPr marL="1630604" indent="-232943">
              <a:spcBef>
                <a:spcPct val="30000"/>
              </a:spcBef>
              <a:defRPr sz="1200">
                <a:solidFill>
                  <a:schemeClr val="tx1"/>
                </a:solidFill>
                <a:latin typeface="Arial" panose="020B0604020202020204" pitchFamily="34" charset="0"/>
                <a:ea typeface="MS PGothic" panose="020B0600070205080204" pitchFamily="34" charset="-128"/>
              </a:defRPr>
            </a:lvl4pPr>
            <a:lvl5pPr marL="2096491" indent="-232943">
              <a:spcBef>
                <a:spcPct val="30000"/>
              </a:spcBef>
              <a:defRPr sz="1200">
                <a:solidFill>
                  <a:schemeClr val="tx1"/>
                </a:solidFill>
                <a:latin typeface="Arial" panose="020B060402020202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C0D80D5-1B3C-4ABA-9A23-7A38D62FD2B0}" type="slidenum">
              <a:rPr lang="en-US" altLang="en-US" smtClean="0"/>
              <a:pPr>
                <a:spcBef>
                  <a:spcPct val="0"/>
                </a:spcBef>
              </a:pPr>
              <a:t>11</a:t>
            </a:fld>
            <a:endParaRPr lang="en-US" altLang="en-US" dirty="0"/>
          </a:p>
        </p:txBody>
      </p:sp>
      <p:sp>
        <p:nvSpPr>
          <p:cNvPr id="25603" name="Rectangle 2"/>
          <p:cNvSpPr>
            <a:spLocks noGrp="1" noRot="1" noChangeAspect="1" noChangeArrowheads="1" noTextEdit="1"/>
          </p:cNvSpPr>
          <p:nvPr>
            <p:ph type="sldImg"/>
          </p:nvPr>
        </p:nvSpPr>
        <p:spPr>
          <a:xfrm>
            <a:off x="1222375" y="709613"/>
            <a:ext cx="4725988" cy="3544887"/>
          </a:xfrm>
          <a:ln/>
        </p:spPr>
      </p:sp>
      <p:sp>
        <p:nvSpPr>
          <p:cNvPr id="25604" name="Rectangle 3"/>
          <p:cNvSpPr>
            <a:spLocks noGrp="1" noChangeArrowheads="1"/>
          </p:cNvSpPr>
          <p:nvPr>
            <p:ph type="body" idx="1"/>
          </p:nvPr>
        </p:nvSpPr>
        <p:spPr>
          <a:xfrm>
            <a:off x="955816" y="4490033"/>
            <a:ext cx="5413587" cy="45675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6" tIns="47023" rIns="94046" bIns="47023"/>
          <a:lstStyle/>
          <a:p>
            <a:pPr eaLnBrk="1" hangingPunct="1"/>
            <a:endParaRPr lang="en-US" altLang="en-US" sz="1800" dirty="0">
              <a:latin typeface="Arial" panose="020B0604020202020204" pitchFamily="34" charset="0"/>
            </a:endParaRPr>
          </a:p>
        </p:txBody>
      </p:sp>
    </p:spTree>
    <p:extLst>
      <p:ext uri="{BB962C8B-B14F-4D97-AF65-F5344CB8AC3E}">
        <p14:creationId xmlns:p14="http://schemas.microsoft.com/office/powerpoint/2010/main" val="4034500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38652428" indent="-38186541">
              <a:defRPr>
                <a:solidFill>
                  <a:schemeClr val="tx1"/>
                </a:solidFill>
                <a:latin typeface="Arial" panose="020B0604020202020204" pitchFamily="34" charset="0"/>
                <a:ea typeface="MS PGothic" panose="020B0600070205080204" pitchFamily="34" charset="-128"/>
              </a:defRPr>
            </a:lvl2pPr>
            <a:lvl3pPr marL="1164717" indent="-232943">
              <a:defRPr>
                <a:solidFill>
                  <a:schemeClr val="tx1"/>
                </a:solidFill>
                <a:latin typeface="Arial" panose="020B0604020202020204" pitchFamily="34" charset="0"/>
                <a:ea typeface="MS PGothic" panose="020B0600070205080204" pitchFamily="34" charset="-128"/>
              </a:defRPr>
            </a:lvl3pPr>
            <a:lvl4pPr marL="1630604" indent="-232943">
              <a:defRPr>
                <a:solidFill>
                  <a:schemeClr val="tx1"/>
                </a:solidFill>
                <a:latin typeface="Arial" panose="020B0604020202020204" pitchFamily="34" charset="0"/>
                <a:ea typeface="MS PGothic" panose="020B0600070205080204" pitchFamily="34" charset="-128"/>
              </a:defRPr>
            </a:lvl4pPr>
            <a:lvl5pPr marL="2096491" indent="-232943">
              <a:defRPr>
                <a:solidFill>
                  <a:schemeClr val="tx1"/>
                </a:solidFill>
                <a:latin typeface="Arial" panose="020B0604020202020204" pitchFamily="34" charset="0"/>
                <a:ea typeface="MS PGothic" panose="020B0600070205080204" pitchFamily="34" charset="-128"/>
              </a:defRPr>
            </a:lvl5pPr>
            <a:lvl6pPr marL="2562377"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28264"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94151"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60038"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143F002-D1DC-46DF-8D4B-84D6469217D7}" type="slidenum">
              <a:rPr lang="en-US" altLang="en-US" smtClean="0"/>
              <a:pPr/>
              <a:t>12</a:t>
            </a:fld>
            <a:endParaRPr lang="en-US" altLang="en-US" dirty="0"/>
          </a:p>
        </p:txBody>
      </p:sp>
      <p:sp>
        <p:nvSpPr>
          <p:cNvPr id="78851" name="Rectangle 2"/>
          <p:cNvSpPr>
            <a:spLocks noGrp="1" noRot="1" noChangeAspect="1" noChangeArrowheads="1" noTextEdit="1"/>
          </p:cNvSpPr>
          <p:nvPr>
            <p:ph type="sldImg"/>
          </p:nvPr>
        </p:nvSpPr>
        <p:spPr>
          <a:xfrm>
            <a:off x="1222375" y="708025"/>
            <a:ext cx="4725988" cy="3544888"/>
          </a:xfrm>
          <a:ln/>
        </p:spPr>
      </p:sp>
      <p:sp>
        <p:nvSpPr>
          <p:cNvPr id="507907" name="Rectangle 3"/>
          <p:cNvSpPr>
            <a:spLocks noGrp="1" noChangeArrowheads="1"/>
          </p:cNvSpPr>
          <p:nvPr>
            <p:ph type="body" idx="1"/>
          </p:nvPr>
        </p:nvSpPr>
        <p:spPr>
          <a:xfrm>
            <a:off x="955817" y="4490032"/>
            <a:ext cx="5254554" cy="4252781"/>
          </a:xfrm>
        </p:spPr>
        <p:txBody>
          <a:bodyPr lIns="93159" tIns="46580" rIns="93159" bIns="46580"/>
          <a:lstStyle/>
          <a:p>
            <a:pPr eaLnBrk="1" hangingPunct="1">
              <a:defRPr/>
            </a:pPr>
            <a:r>
              <a:rPr lang="en-US" sz="1800" dirty="0">
                <a:ea typeface="ＭＳ Ｐゴシック" charset="0"/>
              </a:rPr>
              <a:t>Have group offer other reflections</a:t>
            </a:r>
          </a:p>
        </p:txBody>
      </p:sp>
    </p:spTree>
    <p:extLst>
      <p:ext uri="{BB962C8B-B14F-4D97-AF65-F5344CB8AC3E}">
        <p14:creationId xmlns:p14="http://schemas.microsoft.com/office/powerpoint/2010/main" val="39412637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1">
              <a:latin typeface="Arial" panose="020B0604020202020204" pitchFamily="34" charset="0"/>
            </a:endParaRPr>
          </a:p>
        </p:txBody>
      </p:sp>
      <p:sp>
        <p:nvSpPr>
          <p:cNvPr id="604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628D368-F432-411D-9894-D8AD5856E1B8}" type="slidenum">
              <a:rPr lang="en-US" altLang="en-US" smtClean="0">
                <a:solidFill>
                  <a:srgbClr val="000000"/>
                </a:solidFill>
                <a:latin typeface="Times New Roman" panose="02020603050405020304" pitchFamily="18" charset="0"/>
              </a:rPr>
              <a:pPr/>
              <a:t>15</a:t>
            </a:fld>
            <a:endParaRPr lang="en-US" altLang="en-US">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2378062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246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522064C-F7F3-4546-AA65-AE97A35156F4}" type="slidenum">
              <a:rPr lang="en-US" altLang="en-US" smtClean="0"/>
              <a:pPr/>
              <a:t>16</a:t>
            </a:fld>
            <a:endParaRPr lang="en-US" altLang="en-US"/>
          </a:p>
        </p:txBody>
      </p:sp>
    </p:spTree>
    <p:extLst>
      <p:ext uri="{BB962C8B-B14F-4D97-AF65-F5344CB8AC3E}">
        <p14:creationId xmlns:p14="http://schemas.microsoft.com/office/powerpoint/2010/main" val="5905179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7066" indent="-291179">
              <a:spcBef>
                <a:spcPct val="30000"/>
              </a:spcBef>
              <a:defRPr sz="1200">
                <a:solidFill>
                  <a:schemeClr val="tx1"/>
                </a:solidFill>
                <a:latin typeface="Arial" panose="020B0604020202020204" pitchFamily="34" charset="0"/>
                <a:ea typeface="MS PGothic" panose="020B0600070205080204" pitchFamily="34" charset="-128"/>
              </a:defRPr>
            </a:lvl2pPr>
            <a:lvl3pPr marL="1164717" indent="-232943">
              <a:spcBef>
                <a:spcPct val="30000"/>
              </a:spcBef>
              <a:defRPr sz="1200">
                <a:solidFill>
                  <a:schemeClr val="tx1"/>
                </a:solidFill>
                <a:latin typeface="Arial" panose="020B0604020202020204" pitchFamily="34" charset="0"/>
                <a:ea typeface="MS PGothic" panose="020B0600070205080204" pitchFamily="34" charset="-128"/>
              </a:defRPr>
            </a:lvl3pPr>
            <a:lvl4pPr marL="1630604" indent="-232943">
              <a:spcBef>
                <a:spcPct val="30000"/>
              </a:spcBef>
              <a:defRPr sz="1200">
                <a:solidFill>
                  <a:schemeClr val="tx1"/>
                </a:solidFill>
                <a:latin typeface="Arial" panose="020B0604020202020204" pitchFamily="34" charset="0"/>
                <a:ea typeface="MS PGothic" panose="020B0600070205080204" pitchFamily="34" charset="-128"/>
              </a:defRPr>
            </a:lvl4pPr>
            <a:lvl5pPr marL="2096491" indent="-232943">
              <a:spcBef>
                <a:spcPct val="30000"/>
              </a:spcBef>
              <a:defRPr sz="1200">
                <a:solidFill>
                  <a:schemeClr val="tx1"/>
                </a:solidFill>
                <a:latin typeface="Arial" panose="020B060402020202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C0D80D5-1B3C-4ABA-9A23-7A38D62FD2B0}" type="slidenum">
              <a:rPr lang="en-US" altLang="en-US" smtClean="0"/>
              <a:pPr>
                <a:spcBef>
                  <a:spcPct val="0"/>
                </a:spcBef>
              </a:pPr>
              <a:t>17</a:t>
            </a:fld>
            <a:endParaRPr lang="en-US" altLang="en-US" dirty="0"/>
          </a:p>
        </p:txBody>
      </p:sp>
      <p:sp>
        <p:nvSpPr>
          <p:cNvPr id="25603" name="Rectangle 2"/>
          <p:cNvSpPr>
            <a:spLocks noGrp="1" noRot="1" noChangeAspect="1" noChangeArrowheads="1" noTextEdit="1"/>
          </p:cNvSpPr>
          <p:nvPr>
            <p:ph type="sldImg"/>
          </p:nvPr>
        </p:nvSpPr>
        <p:spPr>
          <a:xfrm>
            <a:off x="1222375" y="709613"/>
            <a:ext cx="4725988" cy="3544887"/>
          </a:xfrm>
          <a:ln/>
        </p:spPr>
      </p:sp>
      <p:sp>
        <p:nvSpPr>
          <p:cNvPr id="25604" name="Rectangle 3"/>
          <p:cNvSpPr>
            <a:spLocks noGrp="1" noChangeArrowheads="1"/>
          </p:cNvSpPr>
          <p:nvPr>
            <p:ph type="body" idx="1"/>
          </p:nvPr>
        </p:nvSpPr>
        <p:spPr>
          <a:xfrm>
            <a:off x="955816" y="4490033"/>
            <a:ext cx="5413587" cy="45675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6" tIns="47023" rIns="94046" bIns="47023"/>
          <a:lstStyle/>
          <a:p>
            <a:pPr eaLnBrk="1" hangingPunct="1"/>
            <a:endParaRPr lang="en-US" altLang="en-US" sz="1800" dirty="0">
              <a:latin typeface="Arial" panose="020B0604020202020204" pitchFamily="34" charset="0"/>
            </a:endParaRPr>
          </a:p>
        </p:txBody>
      </p:sp>
    </p:spTree>
    <p:extLst>
      <p:ext uri="{BB962C8B-B14F-4D97-AF65-F5344CB8AC3E}">
        <p14:creationId xmlns:p14="http://schemas.microsoft.com/office/powerpoint/2010/main" val="15682451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7066" indent="-291179">
              <a:spcBef>
                <a:spcPct val="30000"/>
              </a:spcBef>
              <a:defRPr sz="1200">
                <a:solidFill>
                  <a:schemeClr val="tx1"/>
                </a:solidFill>
                <a:latin typeface="Arial" panose="020B0604020202020204" pitchFamily="34" charset="0"/>
                <a:ea typeface="MS PGothic" panose="020B0600070205080204" pitchFamily="34" charset="-128"/>
              </a:defRPr>
            </a:lvl2pPr>
            <a:lvl3pPr marL="1164717" indent="-232943">
              <a:spcBef>
                <a:spcPct val="30000"/>
              </a:spcBef>
              <a:defRPr sz="1200">
                <a:solidFill>
                  <a:schemeClr val="tx1"/>
                </a:solidFill>
                <a:latin typeface="Arial" panose="020B0604020202020204" pitchFamily="34" charset="0"/>
                <a:ea typeface="MS PGothic" panose="020B0600070205080204" pitchFamily="34" charset="-128"/>
              </a:defRPr>
            </a:lvl3pPr>
            <a:lvl4pPr marL="1630604" indent="-232943">
              <a:spcBef>
                <a:spcPct val="30000"/>
              </a:spcBef>
              <a:defRPr sz="1200">
                <a:solidFill>
                  <a:schemeClr val="tx1"/>
                </a:solidFill>
                <a:latin typeface="Arial" panose="020B0604020202020204" pitchFamily="34" charset="0"/>
                <a:ea typeface="MS PGothic" panose="020B0600070205080204" pitchFamily="34" charset="-128"/>
              </a:defRPr>
            </a:lvl4pPr>
            <a:lvl5pPr marL="2096491" indent="-232943">
              <a:spcBef>
                <a:spcPct val="30000"/>
              </a:spcBef>
              <a:defRPr sz="1200">
                <a:solidFill>
                  <a:schemeClr val="tx1"/>
                </a:solidFill>
                <a:latin typeface="Arial" panose="020B060402020202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C0D80D5-1B3C-4ABA-9A23-7A38D62FD2B0}" type="slidenum">
              <a:rPr lang="en-US" altLang="en-US" smtClean="0"/>
              <a:pPr>
                <a:spcBef>
                  <a:spcPct val="0"/>
                </a:spcBef>
              </a:pPr>
              <a:t>18</a:t>
            </a:fld>
            <a:endParaRPr lang="en-US" altLang="en-US" dirty="0"/>
          </a:p>
        </p:txBody>
      </p:sp>
      <p:sp>
        <p:nvSpPr>
          <p:cNvPr id="25603" name="Rectangle 2"/>
          <p:cNvSpPr>
            <a:spLocks noGrp="1" noRot="1" noChangeAspect="1" noChangeArrowheads="1" noTextEdit="1"/>
          </p:cNvSpPr>
          <p:nvPr>
            <p:ph type="sldImg"/>
          </p:nvPr>
        </p:nvSpPr>
        <p:spPr>
          <a:xfrm>
            <a:off x="1222375" y="709613"/>
            <a:ext cx="4725988" cy="3544887"/>
          </a:xfrm>
          <a:ln/>
        </p:spPr>
      </p:sp>
      <p:sp>
        <p:nvSpPr>
          <p:cNvPr id="25604" name="Rectangle 3"/>
          <p:cNvSpPr>
            <a:spLocks noGrp="1" noChangeArrowheads="1"/>
          </p:cNvSpPr>
          <p:nvPr>
            <p:ph type="body" idx="1"/>
          </p:nvPr>
        </p:nvSpPr>
        <p:spPr>
          <a:xfrm>
            <a:off x="955816" y="4490033"/>
            <a:ext cx="5413587" cy="45675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6" tIns="47023" rIns="94046" bIns="47023"/>
          <a:lstStyle/>
          <a:p>
            <a:pPr eaLnBrk="1" hangingPunct="1"/>
            <a:endParaRPr lang="en-US" altLang="en-US" sz="1800" dirty="0">
              <a:latin typeface="Arial" panose="020B0604020202020204" pitchFamily="34" charset="0"/>
            </a:endParaRPr>
          </a:p>
        </p:txBody>
      </p:sp>
    </p:spTree>
    <p:extLst>
      <p:ext uri="{BB962C8B-B14F-4D97-AF65-F5344CB8AC3E}">
        <p14:creationId xmlns:p14="http://schemas.microsoft.com/office/powerpoint/2010/main" val="31769302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7066" indent="-291179">
              <a:spcBef>
                <a:spcPct val="30000"/>
              </a:spcBef>
              <a:defRPr sz="1200">
                <a:solidFill>
                  <a:schemeClr val="tx1"/>
                </a:solidFill>
                <a:latin typeface="Arial" panose="020B0604020202020204" pitchFamily="34" charset="0"/>
                <a:ea typeface="MS PGothic" panose="020B0600070205080204" pitchFamily="34" charset="-128"/>
              </a:defRPr>
            </a:lvl2pPr>
            <a:lvl3pPr marL="1164717" indent="-232943">
              <a:spcBef>
                <a:spcPct val="30000"/>
              </a:spcBef>
              <a:defRPr sz="1200">
                <a:solidFill>
                  <a:schemeClr val="tx1"/>
                </a:solidFill>
                <a:latin typeface="Arial" panose="020B0604020202020204" pitchFamily="34" charset="0"/>
                <a:ea typeface="MS PGothic" panose="020B0600070205080204" pitchFamily="34" charset="-128"/>
              </a:defRPr>
            </a:lvl3pPr>
            <a:lvl4pPr marL="1630604" indent="-232943">
              <a:spcBef>
                <a:spcPct val="30000"/>
              </a:spcBef>
              <a:defRPr sz="1200">
                <a:solidFill>
                  <a:schemeClr val="tx1"/>
                </a:solidFill>
                <a:latin typeface="Arial" panose="020B0604020202020204" pitchFamily="34" charset="0"/>
                <a:ea typeface="MS PGothic" panose="020B0600070205080204" pitchFamily="34" charset="-128"/>
              </a:defRPr>
            </a:lvl4pPr>
            <a:lvl5pPr marL="2096491" indent="-232943">
              <a:spcBef>
                <a:spcPct val="30000"/>
              </a:spcBef>
              <a:defRPr sz="1200">
                <a:solidFill>
                  <a:schemeClr val="tx1"/>
                </a:solidFill>
                <a:latin typeface="Arial" panose="020B060402020202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C0D80D5-1B3C-4ABA-9A23-7A38D62FD2B0}" type="slidenum">
              <a:rPr lang="en-US" altLang="en-US" smtClean="0"/>
              <a:pPr>
                <a:spcBef>
                  <a:spcPct val="0"/>
                </a:spcBef>
              </a:pPr>
              <a:t>19</a:t>
            </a:fld>
            <a:endParaRPr lang="en-US" altLang="en-US" dirty="0"/>
          </a:p>
        </p:txBody>
      </p:sp>
      <p:sp>
        <p:nvSpPr>
          <p:cNvPr id="25603" name="Rectangle 2"/>
          <p:cNvSpPr>
            <a:spLocks noGrp="1" noRot="1" noChangeAspect="1" noChangeArrowheads="1" noTextEdit="1"/>
          </p:cNvSpPr>
          <p:nvPr>
            <p:ph type="sldImg"/>
          </p:nvPr>
        </p:nvSpPr>
        <p:spPr>
          <a:xfrm>
            <a:off x="1222375" y="709613"/>
            <a:ext cx="4725988" cy="3544887"/>
          </a:xfrm>
          <a:ln/>
        </p:spPr>
      </p:sp>
      <p:sp>
        <p:nvSpPr>
          <p:cNvPr id="25604" name="Rectangle 3"/>
          <p:cNvSpPr>
            <a:spLocks noGrp="1" noChangeArrowheads="1"/>
          </p:cNvSpPr>
          <p:nvPr>
            <p:ph type="body" idx="1"/>
          </p:nvPr>
        </p:nvSpPr>
        <p:spPr>
          <a:xfrm>
            <a:off x="955816" y="4490033"/>
            <a:ext cx="5413587" cy="45675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6" tIns="47023" rIns="94046" bIns="47023"/>
          <a:lstStyle/>
          <a:p>
            <a:pPr eaLnBrk="1" hangingPunct="1"/>
            <a:endParaRPr lang="en-US" altLang="en-US" sz="1800" dirty="0">
              <a:latin typeface="Arial" panose="020B0604020202020204" pitchFamily="34" charset="0"/>
            </a:endParaRPr>
          </a:p>
        </p:txBody>
      </p:sp>
    </p:spTree>
    <p:extLst>
      <p:ext uri="{BB962C8B-B14F-4D97-AF65-F5344CB8AC3E}">
        <p14:creationId xmlns:p14="http://schemas.microsoft.com/office/powerpoint/2010/main" val="13168133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7066" indent="-291179">
              <a:spcBef>
                <a:spcPct val="30000"/>
              </a:spcBef>
              <a:defRPr sz="1200">
                <a:solidFill>
                  <a:schemeClr val="tx1"/>
                </a:solidFill>
                <a:latin typeface="Arial" panose="020B0604020202020204" pitchFamily="34" charset="0"/>
                <a:ea typeface="MS PGothic" panose="020B0600070205080204" pitchFamily="34" charset="-128"/>
              </a:defRPr>
            </a:lvl2pPr>
            <a:lvl3pPr marL="1164717" indent="-232943">
              <a:spcBef>
                <a:spcPct val="30000"/>
              </a:spcBef>
              <a:defRPr sz="1200">
                <a:solidFill>
                  <a:schemeClr val="tx1"/>
                </a:solidFill>
                <a:latin typeface="Arial" panose="020B0604020202020204" pitchFamily="34" charset="0"/>
                <a:ea typeface="MS PGothic" panose="020B0600070205080204" pitchFamily="34" charset="-128"/>
              </a:defRPr>
            </a:lvl3pPr>
            <a:lvl4pPr marL="1630604" indent="-232943">
              <a:spcBef>
                <a:spcPct val="30000"/>
              </a:spcBef>
              <a:defRPr sz="1200">
                <a:solidFill>
                  <a:schemeClr val="tx1"/>
                </a:solidFill>
                <a:latin typeface="Arial" panose="020B0604020202020204" pitchFamily="34" charset="0"/>
                <a:ea typeface="MS PGothic" panose="020B0600070205080204" pitchFamily="34" charset="-128"/>
              </a:defRPr>
            </a:lvl4pPr>
            <a:lvl5pPr marL="2096491" indent="-232943">
              <a:spcBef>
                <a:spcPct val="30000"/>
              </a:spcBef>
              <a:defRPr sz="1200">
                <a:solidFill>
                  <a:schemeClr val="tx1"/>
                </a:solidFill>
                <a:latin typeface="Arial" panose="020B060402020202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C0D80D5-1B3C-4ABA-9A23-7A38D62FD2B0}" type="slidenum">
              <a:rPr lang="en-US" altLang="en-US" smtClean="0"/>
              <a:pPr>
                <a:spcBef>
                  <a:spcPct val="0"/>
                </a:spcBef>
              </a:pPr>
              <a:t>20</a:t>
            </a:fld>
            <a:endParaRPr lang="en-US" altLang="en-US" dirty="0"/>
          </a:p>
        </p:txBody>
      </p:sp>
      <p:sp>
        <p:nvSpPr>
          <p:cNvPr id="25603" name="Rectangle 2"/>
          <p:cNvSpPr>
            <a:spLocks noGrp="1" noRot="1" noChangeAspect="1" noChangeArrowheads="1" noTextEdit="1"/>
          </p:cNvSpPr>
          <p:nvPr>
            <p:ph type="sldImg"/>
          </p:nvPr>
        </p:nvSpPr>
        <p:spPr>
          <a:xfrm>
            <a:off x="1222375" y="709613"/>
            <a:ext cx="4725988" cy="3544887"/>
          </a:xfrm>
          <a:ln/>
        </p:spPr>
      </p:sp>
      <p:sp>
        <p:nvSpPr>
          <p:cNvPr id="25604" name="Rectangle 3"/>
          <p:cNvSpPr>
            <a:spLocks noGrp="1" noChangeArrowheads="1"/>
          </p:cNvSpPr>
          <p:nvPr>
            <p:ph type="body" idx="1"/>
          </p:nvPr>
        </p:nvSpPr>
        <p:spPr>
          <a:xfrm>
            <a:off x="955816" y="4490033"/>
            <a:ext cx="5413587" cy="45675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6" tIns="47023" rIns="94046" bIns="47023"/>
          <a:lstStyle/>
          <a:p>
            <a:pPr eaLnBrk="1" hangingPunct="1"/>
            <a:endParaRPr lang="en-US" altLang="en-US" sz="1800" dirty="0">
              <a:latin typeface="Arial" panose="020B0604020202020204" pitchFamily="34" charset="0"/>
            </a:endParaRPr>
          </a:p>
        </p:txBody>
      </p:sp>
    </p:spTree>
    <p:extLst>
      <p:ext uri="{BB962C8B-B14F-4D97-AF65-F5344CB8AC3E}">
        <p14:creationId xmlns:p14="http://schemas.microsoft.com/office/powerpoint/2010/main" val="29315429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53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4837BD2-95A3-4299-BE1C-1721A521F63E}" type="slidenum">
              <a:rPr lang="en-US" altLang="en-US" smtClean="0">
                <a:latin typeface="Times New Roman" panose="02020603050405020304" pitchFamily="18" charset="0"/>
              </a:rPr>
              <a:pPr/>
              <a:t>21</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204214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399E07-CB43-4B72-B0B2-7E733A7A1E40}" type="slidenum">
              <a:rPr lang="en-US" smtClean="0"/>
              <a:t>2</a:t>
            </a:fld>
            <a:endParaRPr lang="en-US" dirty="0"/>
          </a:p>
        </p:txBody>
      </p:sp>
    </p:spTree>
    <p:extLst>
      <p:ext uri="{BB962C8B-B14F-4D97-AF65-F5344CB8AC3E}">
        <p14:creationId xmlns:p14="http://schemas.microsoft.com/office/powerpoint/2010/main" val="3607615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7066" indent="-291179">
              <a:spcBef>
                <a:spcPct val="30000"/>
              </a:spcBef>
              <a:defRPr sz="1200">
                <a:solidFill>
                  <a:schemeClr val="tx1"/>
                </a:solidFill>
                <a:latin typeface="Arial" panose="020B0604020202020204" pitchFamily="34" charset="0"/>
                <a:ea typeface="MS PGothic" panose="020B0600070205080204" pitchFamily="34" charset="-128"/>
              </a:defRPr>
            </a:lvl2pPr>
            <a:lvl3pPr marL="1164717" indent="-232943">
              <a:spcBef>
                <a:spcPct val="30000"/>
              </a:spcBef>
              <a:defRPr sz="1200">
                <a:solidFill>
                  <a:schemeClr val="tx1"/>
                </a:solidFill>
                <a:latin typeface="Arial" panose="020B0604020202020204" pitchFamily="34" charset="0"/>
                <a:ea typeface="MS PGothic" panose="020B0600070205080204" pitchFamily="34" charset="-128"/>
              </a:defRPr>
            </a:lvl3pPr>
            <a:lvl4pPr marL="1630604" indent="-232943">
              <a:spcBef>
                <a:spcPct val="30000"/>
              </a:spcBef>
              <a:defRPr sz="1200">
                <a:solidFill>
                  <a:schemeClr val="tx1"/>
                </a:solidFill>
                <a:latin typeface="Arial" panose="020B0604020202020204" pitchFamily="34" charset="0"/>
                <a:ea typeface="MS PGothic" panose="020B0600070205080204" pitchFamily="34" charset="-128"/>
              </a:defRPr>
            </a:lvl4pPr>
            <a:lvl5pPr marL="2096491" indent="-232943">
              <a:spcBef>
                <a:spcPct val="30000"/>
              </a:spcBef>
              <a:defRPr sz="1200">
                <a:solidFill>
                  <a:schemeClr val="tx1"/>
                </a:solidFill>
                <a:latin typeface="Arial" panose="020B060402020202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C0D80D5-1B3C-4ABA-9A23-7A38D62FD2B0}" type="slidenum">
              <a:rPr lang="en-US" altLang="en-US" smtClean="0"/>
              <a:pPr>
                <a:spcBef>
                  <a:spcPct val="0"/>
                </a:spcBef>
              </a:pPr>
              <a:t>22</a:t>
            </a:fld>
            <a:endParaRPr lang="en-US" altLang="en-US" dirty="0"/>
          </a:p>
        </p:txBody>
      </p:sp>
      <p:sp>
        <p:nvSpPr>
          <p:cNvPr id="25603" name="Rectangle 2"/>
          <p:cNvSpPr>
            <a:spLocks noGrp="1" noRot="1" noChangeAspect="1" noChangeArrowheads="1" noTextEdit="1"/>
          </p:cNvSpPr>
          <p:nvPr>
            <p:ph type="sldImg"/>
          </p:nvPr>
        </p:nvSpPr>
        <p:spPr>
          <a:xfrm>
            <a:off x="1222375" y="709613"/>
            <a:ext cx="4725988" cy="3544887"/>
          </a:xfrm>
          <a:ln/>
        </p:spPr>
      </p:sp>
      <p:sp>
        <p:nvSpPr>
          <p:cNvPr id="25604" name="Rectangle 3"/>
          <p:cNvSpPr>
            <a:spLocks noGrp="1" noChangeArrowheads="1"/>
          </p:cNvSpPr>
          <p:nvPr>
            <p:ph type="body" idx="1"/>
          </p:nvPr>
        </p:nvSpPr>
        <p:spPr>
          <a:xfrm>
            <a:off x="955816" y="4490033"/>
            <a:ext cx="5413587" cy="45675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6" tIns="47023" rIns="94046" bIns="47023"/>
          <a:lstStyle/>
          <a:p>
            <a:pPr eaLnBrk="1" hangingPunct="1"/>
            <a:endParaRPr lang="en-US" altLang="en-US" sz="1800" dirty="0">
              <a:latin typeface="Arial" panose="020B0604020202020204" pitchFamily="34" charset="0"/>
            </a:endParaRPr>
          </a:p>
        </p:txBody>
      </p:sp>
    </p:spTree>
    <p:extLst>
      <p:ext uri="{BB962C8B-B14F-4D97-AF65-F5344CB8AC3E}">
        <p14:creationId xmlns:p14="http://schemas.microsoft.com/office/powerpoint/2010/main" val="1861611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25513"/>
            <a:endParaRPr lang="en-US" altLang="en-US">
              <a:latin typeface="Arial" panose="020B0604020202020204" pitchFamily="34" charset="0"/>
            </a:endParaRPr>
          </a:p>
        </p:txBody>
      </p:sp>
      <p:sp>
        <p:nvSpPr>
          <p:cNvPr id="2355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78E43B0-CB18-42CD-B92B-B62C119BB2A0}" type="slidenum">
              <a:rPr lang="en-US" altLang="en-US" smtClean="0">
                <a:latin typeface="Times New Roman" panose="02020603050405020304" pitchFamily="18" charset="0"/>
              </a:rPr>
              <a:pPr/>
              <a:t>23</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7385789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7066" indent="-291179">
              <a:spcBef>
                <a:spcPct val="30000"/>
              </a:spcBef>
              <a:defRPr sz="1200">
                <a:solidFill>
                  <a:schemeClr val="tx1"/>
                </a:solidFill>
                <a:latin typeface="Arial" panose="020B0604020202020204" pitchFamily="34" charset="0"/>
                <a:ea typeface="MS PGothic" panose="020B0600070205080204" pitchFamily="34" charset="-128"/>
              </a:defRPr>
            </a:lvl2pPr>
            <a:lvl3pPr marL="1164717" indent="-232943">
              <a:spcBef>
                <a:spcPct val="30000"/>
              </a:spcBef>
              <a:defRPr sz="1200">
                <a:solidFill>
                  <a:schemeClr val="tx1"/>
                </a:solidFill>
                <a:latin typeface="Arial" panose="020B0604020202020204" pitchFamily="34" charset="0"/>
                <a:ea typeface="MS PGothic" panose="020B0600070205080204" pitchFamily="34" charset="-128"/>
              </a:defRPr>
            </a:lvl3pPr>
            <a:lvl4pPr marL="1630604" indent="-232943">
              <a:spcBef>
                <a:spcPct val="30000"/>
              </a:spcBef>
              <a:defRPr sz="1200">
                <a:solidFill>
                  <a:schemeClr val="tx1"/>
                </a:solidFill>
                <a:latin typeface="Arial" panose="020B0604020202020204" pitchFamily="34" charset="0"/>
                <a:ea typeface="MS PGothic" panose="020B0600070205080204" pitchFamily="34" charset="-128"/>
              </a:defRPr>
            </a:lvl4pPr>
            <a:lvl5pPr marL="2096491" indent="-232943">
              <a:spcBef>
                <a:spcPct val="30000"/>
              </a:spcBef>
              <a:defRPr sz="1200">
                <a:solidFill>
                  <a:schemeClr val="tx1"/>
                </a:solidFill>
                <a:latin typeface="Arial" panose="020B060402020202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C0D80D5-1B3C-4ABA-9A23-7A38D62FD2B0}" type="slidenum">
              <a:rPr lang="en-US" altLang="en-US" smtClean="0"/>
              <a:pPr>
                <a:spcBef>
                  <a:spcPct val="0"/>
                </a:spcBef>
              </a:pPr>
              <a:t>24</a:t>
            </a:fld>
            <a:endParaRPr lang="en-US" altLang="en-US" dirty="0"/>
          </a:p>
        </p:txBody>
      </p:sp>
      <p:sp>
        <p:nvSpPr>
          <p:cNvPr id="25603" name="Rectangle 2"/>
          <p:cNvSpPr>
            <a:spLocks noGrp="1" noRot="1" noChangeAspect="1" noChangeArrowheads="1" noTextEdit="1"/>
          </p:cNvSpPr>
          <p:nvPr>
            <p:ph type="sldImg"/>
          </p:nvPr>
        </p:nvSpPr>
        <p:spPr>
          <a:xfrm>
            <a:off x="1222375" y="709613"/>
            <a:ext cx="4725988" cy="3544887"/>
          </a:xfrm>
          <a:ln/>
        </p:spPr>
      </p:sp>
      <p:sp>
        <p:nvSpPr>
          <p:cNvPr id="25604" name="Rectangle 3"/>
          <p:cNvSpPr>
            <a:spLocks noGrp="1" noChangeArrowheads="1"/>
          </p:cNvSpPr>
          <p:nvPr>
            <p:ph type="body" idx="1"/>
          </p:nvPr>
        </p:nvSpPr>
        <p:spPr>
          <a:xfrm>
            <a:off x="955816" y="4490033"/>
            <a:ext cx="5413587" cy="45675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6" tIns="47023" rIns="94046" bIns="47023"/>
          <a:lstStyle/>
          <a:p>
            <a:pPr eaLnBrk="1" hangingPunct="1"/>
            <a:endParaRPr lang="en-US" altLang="en-US" sz="1800" dirty="0">
              <a:latin typeface="Arial" panose="020B0604020202020204" pitchFamily="34" charset="0"/>
            </a:endParaRPr>
          </a:p>
        </p:txBody>
      </p:sp>
    </p:spTree>
    <p:extLst>
      <p:ext uri="{BB962C8B-B14F-4D97-AF65-F5344CB8AC3E}">
        <p14:creationId xmlns:p14="http://schemas.microsoft.com/office/powerpoint/2010/main" val="8777972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7066" indent="-291179">
              <a:spcBef>
                <a:spcPct val="30000"/>
              </a:spcBef>
              <a:defRPr sz="1200">
                <a:solidFill>
                  <a:schemeClr val="tx1"/>
                </a:solidFill>
                <a:latin typeface="Arial" panose="020B0604020202020204" pitchFamily="34" charset="0"/>
                <a:ea typeface="MS PGothic" panose="020B0600070205080204" pitchFamily="34" charset="-128"/>
              </a:defRPr>
            </a:lvl2pPr>
            <a:lvl3pPr marL="1164717" indent="-232943">
              <a:spcBef>
                <a:spcPct val="30000"/>
              </a:spcBef>
              <a:defRPr sz="1200">
                <a:solidFill>
                  <a:schemeClr val="tx1"/>
                </a:solidFill>
                <a:latin typeface="Arial" panose="020B0604020202020204" pitchFamily="34" charset="0"/>
                <a:ea typeface="MS PGothic" panose="020B0600070205080204" pitchFamily="34" charset="-128"/>
              </a:defRPr>
            </a:lvl3pPr>
            <a:lvl4pPr marL="1630604" indent="-232943">
              <a:spcBef>
                <a:spcPct val="30000"/>
              </a:spcBef>
              <a:defRPr sz="1200">
                <a:solidFill>
                  <a:schemeClr val="tx1"/>
                </a:solidFill>
                <a:latin typeface="Arial" panose="020B0604020202020204" pitchFamily="34" charset="0"/>
                <a:ea typeface="MS PGothic" panose="020B0600070205080204" pitchFamily="34" charset="-128"/>
              </a:defRPr>
            </a:lvl4pPr>
            <a:lvl5pPr marL="2096491" indent="-232943">
              <a:spcBef>
                <a:spcPct val="30000"/>
              </a:spcBef>
              <a:defRPr sz="1200">
                <a:solidFill>
                  <a:schemeClr val="tx1"/>
                </a:solidFill>
                <a:latin typeface="Arial" panose="020B060402020202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C0D80D5-1B3C-4ABA-9A23-7A38D62FD2B0}" type="slidenum">
              <a:rPr lang="en-US" altLang="en-US" smtClean="0"/>
              <a:pPr>
                <a:spcBef>
                  <a:spcPct val="0"/>
                </a:spcBef>
              </a:pPr>
              <a:t>25</a:t>
            </a:fld>
            <a:endParaRPr lang="en-US" altLang="en-US" dirty="0"/>
          </a:p>
        </p:txBody>
      </p:sp>
      <p:sp>
        <p:nvSpPr>
          <p:cNvPr id="25603" name="Rectangle 2"/>
          <p:cNvSpPr>
            <a:spLocks noGrp="1" noRot="1" noChangeAspect="1" noChangeArrowheads="1" noTextEdit="1"/>
          </p:cNvSpPr>
          <p:nvPr>
            <p:ph type="sldImg"/>
          </p:nvPr>
        </p:nvSpPr>
        <p:spPr>
          <a:xfrm>
            <a:off x="1222375" y="709613"/>
            <a:ext cx="4725988" cy="3544887"/>
          </a:xfrm>
          <a:ln/>
        </p:spPr>
      </p:sp>
      <p:sp>
        <p:nvSpPr>
          <p:cNvPr id="25604" name="Rectangle 3"/>
          <p:cNvSpPr>
            <a:spLocks noGrp="1" noChangeArrowheads="1"/>
          </p:cNvSpPr>
          <p:nvPr>
            <p:ph type="body" idx="1"/>
          </p:nvPr>
        </p:nvSpPr>
        <p:spPr>
          <a:xfrm>
            <a:off x="955816" y="4490033"/>
            <a:ext cx="5413587" cy="45675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6" tIns="47023" rIns="94046" bIns="47023"/>
          <a:lstStyle/>
          <a:p>
            <a:pPr eaLnBrk="1" hangingPunct="1"/>
            <a:endParaRPr lang="en-US" altLang="en-US" sz="1800" dirty="0">
              <a:latin typeface="Arial" panose="020B0604020202020204" pitchFamily="34" charset="0"/>
            </a:endParaRPr>
          </a:p>
        </p:txBody>
      </p:sp>
    </p:spTree>
    <p:extLst>
      <p:ext uri="{BB962C8B-B14F-4D97-AF65-F5344CB8AC3E}">
        <p14:creationId xmlns:p14="http://schemas.microsoft.com/office/powerpoint/2010/main" val="39093607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7066" indent="-291179">
              <a:spcBef>
                <a:spcPct val="30000"/>
              </a:spcBef>
              <a:defRPr sz="1200">
                <a:solidFill>
                  <a:schemeClr val="tx1"/>
                </a:solidFill>
                <a:latin typeface="Arial" panose="020B0604020202020204" pitchFamily="34" charset="0"/>
                <a:ea typeface="MS PGothic" panose="020B0600070205080204" pitchFamily="34" charset="-128"/>
              </a:defRPr>
            </a:lvl2pPr>
            <a:lvl3pPr marL="1164717" indent="-232943">
              <a:spcBef>
                <a:spcPct val="30000"/>
              </a:spcBef>
              <a:defRPr sz="1200">
                <a:solidFill>
                  <a:schemeClr val="tx1"/>
                </a:solidFill>
                <a:latin typeface="Arial" panose="020B0604020202020204" pitchFamily="34" charset="0"/>
                <a:ea typeface="MS PGothic" panose="020B0600070205080204" pitchFamily="34" charset="-128"/>
              </a:defRPr>
            </a:lvl3pPr>
            <a:lvl4pPr marL="1630604" indent="-232943">
              <a:spcBef>
                <a:spcPct val="30000"/>
              </a:spcBef>
              <a:defRPr sz="1200">
                <a:solidFill>
                  <a:schemeClr val="tx1"/>
                </a:solidFill>
                <a:latin typeface="Arial" panose="020B0604020202020204" pitchFamily="34" charset="0"/>
                <a:ea typeface="MS PGothic" panose="020B0600070205080204" pitchFamily="34" charset="-128"/>
              </a:defRPr>
            </a:lvl4pPr>
            <a:lvl5pPr marL="2096491" indent="-232943">
              <a:spcBef>
                <a:spcPct val="30000"/>
              </a:spcBef>
              <a:defRPr sz="1200">
                <a:solidFill>
                  <a:schemeClr val="tx1"/>
                </a:solidFill>
                <a:latin typeface="Arial" panose="020B060402020202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C0D80D5-1B3C-4ABA-9A23-7A38D62FD2B0}" type="slidenum">
              <a:rPr lang="en-US" altLang="en-US" smtClean="0"/>
              <a:pPr>
                <a:spcBef>
                  <a:spcPct val="0"/>
                </a:spcBef>
              </a:pPr>
              <a:t>26</a:t>
            </a:fld>
            <a:endParaRPr lang="en-US" altLang="en-US" dirty="0"/>
          </a:p>
        </p:txBody>
      </p:sp>
      <p:sp>
        <p:nvSpPr>
          <p:cNvPr id="25603" name="Rectangle 2"/>
          <p:cNvSpPr>
            <a:spLocks noGrp="1" noRot="1" noChangeAspect="1" noChangeArrowheads="1" noTextEdit="1"/>
          </p:cNvSpPr>
          <p:nvPr>
            <p:ph type="sldImg"/>
          </p:nvPr>
        </p:nvSpPr>
        <p:spPr>
          <a:xfrm>
            <a:off x="1222375" y="709613"/>
            <a:ext cx="4725988" cy="3544887"/>
          </a:xfrm>
          <a:ln/>
        </p:spPr>
      </p:sp>
      <p:sp>
        <p:nvSpPr>
          <p:cNvPr id="25604" name="Rectangle 3"/>
          <p:cNvSpPr>
            <a:spLocks noGrp="1" noChangeArrowheads="1"/>
          </p:cNvSpPr>
          <p:nvPr>
            <p:ph type="body" idx="1"/>
          </p:nvPr>
        </p:nvSpPr>
        <p:spPr>
          <a:xfrm>
            <a:off x="955816" y="4490033"/>
            <a:ext cx="5413587" cy="45675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6" tIns="47023" rIns="94046" bIns="47023"/>
          <a:lstStyle/>
          <a:p>
            <a:pPr eaLnBrk="1" hangingPunct="1"/>
            <a:endParaRPr lang="en-US" altLang="en-US" sz="1800" dirty="0">
              <a:latin typeface="Arial" panose="020B0604020202020204" pitchFamily="34" charset="0"/>
            </a:endParaRPr>
          </a:p>
        </p:txBody>
      </p:sp>
    </p:spTree>
    <p:extLst>
      <p:ext uri="{BB962C8B-B14F-4D97-AF65-F5344CB8AC3E}">
        <p14:creationId xmlns:p14="http://schemas.microsoft.com/office/powerpoint/2010/main" val="15932945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38652428" indent="-38186541">
              <a:defRPr>
                <a:solidFill>
                  <a:schemeClr val="tx1"/>
                </a:solidFill>
                <a:latin typeface="Arial" panose="020B0604020202020204" pitchFamily="34" charset="0"/>
                <a:ea typeface="MS PGothic" panose="020B0600070205080204" pitchFamily="34" charset="-128"/>
              </a:defRPr>
            </a:lvl2pPr>
            <a:lvl3pPr marL="1164717" indent="-232943">
              <a:defRPr>
                <a:solidFill>
                  <a:schemeClr val="tx1"/>
                </a:solidFill>
                <a:latin typeface="Arial" panose="020B0604020202020204" pitchFamily="34" charset="0"/>
                <a:ea typeface="MS PGothic" panose="020B0600070205080204" pitchFamily="34" charset="-128"/>
              </a:defRPr>
            </a:lvl3pPr>
            <a:lvl4pPr marL="1630604" indent="-232943">
              <a:defRPr>
                <a:solidFill>
                  <a:schemeClr val="tx1"/>
                </a:solidFill>
                <a:latin typeface="Arial" panose="020B0604020202020204" pitchFamily="34" charset="0"/>
                <a:ea typeface="MS PGothic" panose="020B0600070205080204" pitchFamily="34" charset="-128"/>
              </a:defRPr>
            </a:lvl4pPr>
            <a:lvl5pPr marL="2096491" indent="-232943">
              <a:defRPr>
                <a:solidFill>
                  <a:schemeClr val="tx1"/>
                </a:solidFill>
                <a:latin typeface="Arial" panose="020B0604020202020204" pitchFamily="34" charset="0"/>
                <a:ea typeface="MS PGothic" panose="020B0600070205080204" pitchFamily="34" charset="-128"/>
              </a:defRPr>
            </a:lvl5pPr>
            <a:lvl6pPr marL="2562377"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28264"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94151"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60038"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21B75AA-00EB-4B80-88EA-27311ED4275B}" type="slidenum">
              <a:rPr lang="en-US" altLang="en-US" smtClean="0"/>
              <a:pPr/>
              <a:t>27</a:t>
            </a:fld>
            <a:endParaRPr lang="en-US" altLang="en-US" dirty="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6122914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38652428" indent="-38186541">
              <a:defRPr>
                <a:solidFill>
                  <a:schemeClr val="tx1"/>
                </a:solidFill>
                <a:latin typeface="Arial" panose="020B0604020202020204" pitchFamily="34" charset="0"/>
                <a:ea typeface="MS PGothic" panose="020B0600070205080204" pitchFamily="34" charset="-128"/>
              </a:defRPr>
            </a:lvl2pPr>
            <a:lvl3pPr marL="1164717" indent="-232943">
              <a:defRPr>
                <a:solidFill>
                  <a:schemeClr val="tx1"/>
                </a:solidFill>
                <a:latin typeface="Arial" panose="020B0604020202020204" pitchFamily="34" charset="0"/>
                <a:ea typeface="MS PGothic" panose="020B0600070205080204" pitchFamily="34" charset="-128"/>
              </a:defRPr>
            </a:lvl3pPr>
            <a:lvl4pPr marL="1630604" indent="-232943">
              <a:defRPr>
                <a:solidFill>
                  <a:schemeClr val="tx1"/>
                </a:solidFill>
                <a:latin typeface="Arial" panose="020B0604020202020204" pitchFamily="34" charset="0"/>
                <a:ea typeface="MS PGothic" panose="020B0600070205080204" pitchFamily="34" charset="-128"/>
              </a:defRPr>
            </a:lvl4pPr>
            <a:lvl5pPr marL="2096491" indent="-232943">
              <a:defRPr>
                <a:solidFill>
                  <a:schemeClr val="tx1"/>
                </a:solidFill>
                <a:latin typeface="Arial" panose="020B0604020202020204" pitchFamily="34" charset="0"/>
                <a:ea typeface="MS PGothic" panose="020B0600070205080204" pitchFamily="34" charset="-128"/>
              </a:defRPr>
            </a:lvl5pPr>
            <a:lvl6pPr marL="2562377"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28264"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94151"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60038"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21B75AA-00EB-4B80-88EA-27311ED4275B}" type="slidenum">
              <a:rPr lang="en-US" altLang="en-US" smtClean="0"/>
              <a:pPr/>
              <a:t>28</a:t>
            </a:fld>
            <a:endParaRPr lang="en-US" altLang="en-US" dirty="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857473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399E07-CB43-4B72-B0B2-7E733A7A1E40}" type="slidenum">
              <a:rPr lang="en-US" smtClean="0"/>
              <a:t>3</a:t>
            </a:fld>
            <a:endParaRPr lang="en-US" dirty="0"/>
          </a:p>
        </p:txBody>
      </p:sp>
    </p:spTree>
    <p:extLst>
      <p:ext uri="{BB962C8B-B14F-4D97-AF65-F5344CB8AC3E}">
        <p14:creationId xmlns:p14="http://schemas.microsoft.com/office/powerpoint/2010/main" val="881332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138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856FBA26-D8CA-41A0-AD61-DE1A978BD195}" type="slidenum">
              <a:rPr lang="en-US" altLang="en-US" smtClean="0"/>
              <a:pPr/>
              <a:t>4</a:t>
            </a:fld>
            <a:endParaRPr lang="en-US" altLang="en-US"/>
          </a:p>
        </p:txBody>
      </p:sp>
    </p:spTree>
    <p:extLst>
      <p:ext uri="{BB962C8B-B14F-4D97-AF65-F5344CB8AC3E}">
        <p14:creationId xmlns:p14="http://schemas.microsoft.com/office/powerpoint/2010/main" val="3365983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399E07-CB43-4B72-B0B2-7E733A7A1E40}" type="slidenum">
              <a:rPr lang="en-US" smtClean="0"/>
              <a:t>5</a:t>
            </a:fld>
            <a:endParaRPr lang="en-US" dirty="0"/>
          </a:p>
        </p:txBody>
      </p:sp>
    </p:spTree>
    <p:extLst>
      <p:ext uri="{BB962C8B-B14F-4D97-AF65-F5344CB8AC3E}">
        <p14:creationId xmlns:p14="http://schemas.microsoft.com/office/powerpoint/2010/main" val="3352014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399E07-CB43-4B72-B0B2-7E733A7A1E40}" type="slidenum">
              <a:rPr lang="en-US" smtClean="0"/>
              <a:t>6</a:t>
            </a:fld>
            <a:endParaRPr lang="en-US" dirty="0"/>
          </a:p>
        </p:txBody>
      </p:sp>
    </p:spTree>
    <p:extLst>
      <p:ext uri="{BB962C8B-B14F-4D97-AF65-F5344CB8AC3E}">
        <p14:creationId xmlns:p14="http://schemas.microsoft.com/office/powerpoint/2010/main" val="7289265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399E07-CB43-4B72-B0B2-7E733A7A1E40}" type="slidenum">
              <a:rPr lang="en-US" smtClean="0"/>
              <a:t>7</a:t>
            </a:fld>
            <a:endParaRPr lang="en-US" dirty="0"/>
          </a:p>
        </p:txBody>
      </p:sp>
    </p:spTree>
    <p:extLst>
      <p:ext uri="{BB962C8B-B14F-4D97-AF65-F5344CB8AC3E}">
        <p14:creationId xmlns:p14="http://schemas.microsoft.com/office/powerpoint/2010/main" val="4269885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399E07-CB43-4B72-B0B2-7E733A7A1E40}" type="slidenum">
              <a:rPr lang="en-US" smtClean="0"/>
              <a:t>8</a:t>
            </a:fld>
            <a:endParaRPr lang="en-US" dirty="0"/>
          </a:p>
        </p:txBody>
      </p:sp>
    </p:spTree>
    <p:extLst>
      <p:ext uri="{BB962C8B-B14F-4D97-AF65-F5344CB8AC3E}">
        <p14:creationId xmlns:p14="http://schemas.microsoft.com/office/powerpoint/2010/main" val="3949880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399E07-CB43-4B72-B0B2-7E733A7A1E40}" type="slidenum">
              <a:rPr lang="en-US" smtClean="0"/>
              <a:t>9</a:t>
            </a:fld>
            <a:endParaRPr lang="en-US" dirty="0"/>
          </a:p>
        </p:txBody>
      </p:sp>
    </p:spTree>
    <p:extLst>
      <p:ext uri="{BB962C8B-B14F-4D97-AF65-F5344CB8AC3E}">
        <p14:creationId xmlns:p14="http://schemas.microsoft.com/office/powerpoint/2010/main" val="20598685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Stripes.jpg"/>
          <p:cNvPicPr>
            <a:picLocks noChangeAspect="1"/>
          </p:cNvPicPr>
          <p:nvPr userDrawn="1"/>
        </p:nvPicPr>
        <p:blipFill>
          <a:blip r:embed="rId2"/>
          <a:stretch>
            <a:fillRect/>
          </a:stretch>
        </p:blipFill>
        <p:spPr>
          <a:xfrm>
            <a:off x="0" y="0"/>
            <a:ext cx="452628" cy="6858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solidFill>
                  <a:srgbClr val="404040"/>
                </a:solidFill>
              </a:defRPr>
            </a:lvl1pPr>
            <a:lvl2pPr>
              <a:defRPr>
                <a:solidFill>
                  <a:srgbClr val="404040"/>
                </a:solidFill>
              </a:defRPr>
            </a:lvl2pPr>
            <a:lvl3pPr>
              <a:defRPr>
                <a:solidFill>
                  <a:srgbClr val="404040"/>
                </a:solidFill>
              </a:defRPr>
            </a:lvl3pPr>
            <a:lvl4pPr>
              <a:defRPr>
                <a:solidFill>
                  <a:srgbClr val="404040"/>
                </a:solidFill>
              </a:defRPr>
            </a:lvl4pPr>
            <a:lvl5pPr>
              <a:defRPr>
                <a:solidFill>
                  <a:srgbClr val="40404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Stripes.jpg"/>
          <p:cNvPicPr>
            <a:picLocks noChangeAspect="1"/>
          </p:cNvPicPr>
          <p:nvPr userDrawn="1"/>
        </p:nvPicPr>
        <p:blipFill>
          <a:blip r:embed="rId2"/>
          <a:stretch>
            <a:fillRect/>
          </a:stretch>
        </p:blipFill>
        <p:spPr>
          <a:xfrm>
            <a:off x="0" y="0"/>
            <a:ext cx="452628"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2390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descr="Stripes.jpg"/>
          <p:cNvPicPr>
            <a:picLocks noChangeAspect="1"/>
          </p:cNvPicPr>
          <p:nvPr userDrawn="1"/>
        </p:nvPicPr>
        <p:blipFill>
          <a:blip r:embed="rId2"/>
          <a:stretch>
            <a:fillRect/>
          </a:stretch>
        </p:blipFill>
        <p:spPr>
          <a:xfrm>
            <a:off x="0" y="0"/>
            <a:ext cx="452628"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7" name="Picture 6" descr="Stripes.jpg"/>
          <p:cNvPicPr>
            <a:picLocks noChangeAspect="1"/>
          </p:cNvPicPr>
          <p:nvPr userDrawn="1"/>
        </p:nvPicPr>
        <p:blipFill>
          <a:blip r:embed="rId2"/>
          <a:stretch>
            <a:fillRect/>
          </a:stretch>
        </p:blipFill>
        <p:spPr>
          <a:xfrm>
            <a:off x="0" y="0"/>
            <a:ext cx="452628" cy="6858000"/>
          </a:xfrm>
          <a:prstGeom prst="rect">
            <a:avLst/>
          </a:prstGeom>
        </p:spPr>
      </p:pic>
      <p:sp>
        <p:nvSpPr>
          <p:cNvPr id="2" name="Title 1"/>
          <p:cNvSpPr>
            <a:spLocks noGrp="1"/>
          </p:cNvSpPr>
          <p:nvPr>
            <p:ph type="title"/>
          </p:nvPr>
        </p:nvSpPr>
        <p:spPr>
          <a:xfrm>
            <a:off x="1752600" y="3733800"/>
            <a:ext cx="6959702" cy="1325563"/>
          </a:xfrm>
          <a:prstGeom prst="rect">
            <a:avLst/>
          </a:prstGeom>
        </p:spPr>
        <p:txBody>
          <a:bodyPr/>
          <a:lstStyle>
            <a:lvl1pPr algn="r">
              <a:defRPr sz="2100">
                <a:latin typeface="Arial" panose="020B0604020202020204" pitchFamily="34" charset="0"/>
                <a:cs typeface="Arial" panose="020B0604020202020204" pitchFamily="34" charset="0"/>
              </a:defRPr>
            </a:lvl1pPr>
          </a:lstStyle>
          <a:p>
            <a:r>
              <a:rPr lang="en-US" dirty="0"/>
              <a:t>Click to edit Master title style</a:t>
            </a:r>
          </a:p>
        </p:txBody>
      </p:sp>
      <p:pic>
        <p:nvPicPr>
          <p:cNvPr id="4" name="Picture 3" descr="Full Color.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03238" y="2324585"/>
            <a:ext cx="3109064" cy="698015"/>
          </a:xfrm>
          <a:prstGeom prst="rect">
            <a:avLst/>
          </a:prstGeom>
        </p:spPr>
      </p:pic>
    </p:spTree>
    <p:extLst>
      <p:ext uri="{BB962C8B-B14F-4D97-AF65-F5344CB8AC3E}">
        <p14:creationId xmlns:p14="http://schemas.microsoft.com/office/powerpoint/2010/main" val="893896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3541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gradFill>
            <a:gsLst>
              <a:gs pos="0">
                <a:schemeClr val="bg1">
                  <a:lumMod val="85000"/>
                  <a:alpha val="90000"/>
                </a:schemeClr>
              </a:gs>
              <a:gs pos="100000">
                <a:schemeClr val="bg1"/>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723900" y="274638"/>
            <a:ext cx="79629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723900" y="1600200"/>
            <a:ext cx="79629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descr="Full Color2.png"/>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723900" y="6280581"/>
            <a:ext cx="1911160" cy="42978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 id="2147483654" r:id="rId4"/>
    <p:sldLayoutId id="2147483650" r:id="rId5"/>
    <p:sldLayoutId id="2147483657" r:id="rId6"/>
    <p:sldLayoutId id="2147483658" r:id="rId7"/>
  </p:sldLayoutIdLst>
  <p:txStyles>
    <p:titleStyle>
      <a:lvl1pPr algn="l" defTabSz="457200" rtl="0" eaLnBrk="1" latinLnBrk="0" hangingPunct="1">
        <a:spcBef>
          <a:spcPct val="0"/>
        </a:spcBef>
        <a:buNone/>
        <a:defRPr sz="3200" b="1" kern="1200" cap="all">
          <a:solidFill>
            <a:srgbClr val="2178B5"/>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800" kern="1200">
          <a:solidFill>
            <a:schemeClr val="tx1">
              <a:lumMod val="75000"/>
              <a:lumOff val="25000"/>
            </a:schemeClr>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lumMod val="75000"/>
              <a:lumOff val="25000"/>
            </a:schemeClr>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lumMod val="75000"/>
              <a:lumOff val="25000"/>
            </a:schemeClr>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lumMod val="75000"/>
              <a:lumOff val="25000"/>
            </a:schemeClr>
          </a:solidFill>
          <a:latin typeface="Arial"/>
          <a:ea typeface="+mn-ea"/>
          <a:cs typeface="Arial"/>
        </a:defRPr>
      </a:lvl4pPr>
      <a:lvl5pPr marL="2057400" indent="-228600" algn="l" defTabSz="457200" rtl="0" eaLnBrk="1" latinLnBrk="0" hangingPunct="1">
        <a:spcBef>
          <a:spcPct val="20000"/>
        </a:spcBef>
        <a:buFont typeface="Arial"/>
        <a:buChar char="»"/>
        <a:defRPr sz="1200" kern="1200">
          <a:solidFill>
            <a:schemeClr val="tx1">
              <a:lumMod val="75000"/>
              <a:lumOff val="2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ntegration.samhsa.gov/health-wellness/wham/whole-health-and-resiliency-factor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oi.org/10.1016/j.pec.2015.08.013"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70270" y="3124200"/>
            <a:ext cx="8475407" cy="3600986"/>
          </a:xfrm>
          <a:prstGeom prst="rect">
            <a:avLst/>
          </a:prstGeom>
          <a:noFill/>
        </p:spPr>
        <p:txBody>
          <a:bodyPr wrap="square" rtlCol="0">
            <a:spAutoFit/>
          </a:bodyPr>
          <a:lstStyle/>
          <a:p>
            <a:pPr lvl="0"/>
            <a:r>
              <a:rPr lang="en-US" sz="3600" dirty="0">
                <a:latin typeface="Arial" panose="020B0604020202020204" pitchFamily="34" charset="0"/>
                <a:cs typeface="Arial" panose="020B0604020202020204" pitchFamily="34" charset="0"/>
              </a:rPr>
              <a:t>Motivational Interviewing to Improve Student Outcomes</a:t>
            </a:r>
          </a:p>
          <a:p>
            <a:pPr lvl="0"/>
            <a:endParaRPr lang="en-US" sz="36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Russell Spieth, PhD, Licensed Psychologist</a:t>
            </a:r>
          </a:p>
          <a:p>
            <a:pPr lvl="0"/>
            <a:r>
              <a:rPr lang="en-US" sz="2400" dirty="0">
                <a:latin typeface="Arial" panose="020B0604020202020204" pitchFamily="34" charset="0"/>
                <a:cs typeface="Arial" panose="020B0604020202020204" pitchFamily="34" charset="0"/>
              </a:rPr>
              <a:t>Jessica Zavala, MPA, CDCA</a:t>
            </a:r>
          </a:p>
          <a:p>
            <a:pPr lvl="0" algn="r"/>
            <a:endParaRPr lang="en-US" dirty="0">
              <a:latin typeface="Arial" panose="020B0604020202020204" pitchFamily="34" charset="0"/>
              <a:cs typeface="Arial" panose="020B0604020202020204" pitchFamily="34" charset="0"/>
            </a:endParaRPr>
          </a:p>
          <a:p>
            <a:pPr lvl="0" algn="r"/>
            <a:endParaRPr lang="en-US" dirty="0">
              <a:latin typeface="Arial" panose="020B0604020202020204" pitchFamily="34" charset="0"/>
              <a:cs typeface="Arial" panose="020B0604020202020204" pitchFamily="34" charset="0"/>
            </a:endParaRPr>
          </a:p>
          <a:p>
            <a:pPr lvl="0" algn="r"/>
            <a:endParaRPr lang="en-US" dirty="0"/>
          </a:p>
          <a:p>
            <a:pPr lvl="0" algn="r"/>
            <a:endParaRPr lang="en-US" dirty="0"/>
          </a:p>
        </p:txBody>
      </p:sp>
      <p:pic>
        <p:nvPicPr>
          <p:cNvPr id="10" name="Picture 9" descr="Stripes.jpg"/>
          <p:cNvPicPr>
            <a:picLocks noChangeAspect="1"/>
          </p:cNvPicPr>
          <p:nvPr/>
        </p:nvPicPr>
        <p:blipFill>
          <a:blip r:embed="rId3"/>
          <a:stretch>
            <a:fillRect/>
          </a:stretch>
        </p:blipFill>
        <p:spPr>
          <a:xfrm>
            <a:off x="0" y="0"/>
            <a:ext cx="452628" cy="6858000"/>
          </a:xfrm>
          <a:prstGeom prst="rect">
            <a:avLst/>
          </a:prstGeom>
        </p:spPr>
      </p:pic>
    </p:spTree>
    <p:extLst>
      <p:ext uri="{BB962C8B-B14F-4D97-AF65-F5344CB8AC3E}">
        <p14:creationId xmlns:p14="http://schemas.microsoft.com/office/powerpoint/2010/main" val="3083512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117988"/>
            <a:ext cx="7962900" cy="924232"/>
          </a:xfrm>
        </p:spPr>
        <p:txBody>
          <a:bodyPr/>
          <a:lstStyle/>
          <a:p>
            <a:r>
              <a:rPr lang="en-US" sz="3200" dirty="0"/>
              <a:t>MI Spirit:</a:t>
            </a:r>
          </a:p>
        </p:txBody>
      </p:sp>
      <p:sp>
        <p:nvSpPr>
          <p:cNvPr id="3" name="Content Placeholder 2"/>
          <p:cNvSpPr>
            <a:spLocks noGrp="1"/>
          </p:cNvSpPr>
          <p:nvPr>
            <p:ph idx="1"/>
          </p:nvPr>
        </p:nvSpPr>
        <p:spPr>
          <a:xfrm>
            <a:off x="457200" y="1150374"/>
            <a:ext cx="8534400" cy="5095681"/>
          </a:xfrm>
        </p:spPr>
        <p:txBody>
          <a:bodyPr>
            <a:normAutofit/>
          </a:bodyPr>
          <a:lstStyle/>
          <a:p>
            <a:pPr marL="0" indent="0">
              <a:spcBef>
                <a:spcPct val="60000"/>
              </a:spcBef>
              <a:buNone/>
              <a:defRPr/>
            </a:pPr>
            <a:r>
              <a:rPr lang="en-US" sz="3200" b="1" u="sng" dirty="0"/>
              <a:t>Compassion</a:t>
            </a:r>
            <a:r>
              <a:rPr lang="en-US" sz="3200" b="1" dirty="0"/>
              <a:t>: </a:t>
            </a:r>
            <a:r>
              <a:rPr lang="en-US" sz="3200" dirty="0"/>
              <a:t>A deliberate commitment to pursue the welfare and best interests of another person. Do no harm.  Ethical.  </a:t>
            </a:r>
          </a:p>
          <a:p>
            <a:pPr marL="0" indent="0">
              <a:spcBef>
                <a:spcPct val="60000"/>
              </a:spcBef>
              <a:buNone/>
              <a:defRPr/>
            </a:pPr>
            <a:endParaRPr lang="en-US" sz="3200" dirty="0"/>
          </a:p>
          <a:p>
            <a:pPr marL="0" indent="0">
              <a:buNone/>
              <a:defRPr/>
            </a:pPr>
            <a:r>
              <a:rPr lang="en-US" sz="3200" b="1" u="sng" dirty="0">
                <a:solidFill>
                  <a:schemeClr val="tx1"/>
                </a:solidFill>
              </a:rPr>
              <a:t>Evocation</a:t>
            </a:r>
            <a:r>
              <a:rPr lang="en-US" sz="3200" b="1" dirty="0">
                <a:solidFill>
                  <a:schemeClr val="tx1"/>
                </a:solidFill>
              </a:rPr>
              <a:t>: </a:t>
            </a:r>
            <a:r>
              <a:rPr lang="en-US" sz="3200" dirty="0">
                <a:solidFill>
                  <a:schemeClr val="tx1"/>
                </a:solidFill>
              </a:rPr>
              <a:t>Cultivate change talk and soften sustain talk</a:t>
            </a:r>
            <a:r>
              <a:rPr lang="en-US" sz="3200" b="1" dirty="0">
                <a:solidFill>
                  <a:schemeClr val="tx1"/>
                </a:solidFill>
              </a:rPr>
              <a:t>.</a:t>
            </a:r>
            <a:r>
              <a:rPr lang="en-US" sz="3200" b="1" dirty="0"/>
              <a:t> </a:t>
            </a:r>
            <a:r>
              <a:rPr lang="en-US" sz="3200" dirty="0"/>
              <a:t>Proactively evoke student’s own reasons for not changing/for changing and ideas about how to change. </a:t>
            </a:r>
          </a:p>
          <a:p>
            <a:pPr marL="0" indent="0" algn="ctr">
              <a:buNone/>
            </a:pPr>
            <a:br>
              <a:rPr lang="en-US" altLang="en-US" sz="2000" dirty="0"/>
            </a:br>
            <a:endParaRPr lang="en-US" sz="2000" dirty="0"/>
          </a:p>
        </p:txBody>
      </p:sp>
    </p:spTree>
    <p:extLst>
      <p:ext uri="{BB962C8B-B14F-4D97-AF65-F5344CB8AC3E}">
        <p14:creationId xmlns:p14="http://schemas.microsoft.com/office/powerpoint/2010/main" val="3119772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457200" y="68826"/>
            <a:ext cx="8549148" cy="1061884"/>
          </a:xfrm>
        </p:spPr>
        <p:txBody>
          <a:bodyPr/>
          <a:lstStyle/>
          <a:p>
            <a:pPr algn="ctr" eaLnBrk="1" hangingPunct="1">
              <a:defRPr/>
            </a:pPr>
            <a:r>
              <a:rPr lang="en-US" sz="2800" b="1" dirty="0">
                <a:solidFill>
                  <a:schemeClr val="tx2">
                    <a:lumMod val="60000"/>
                    <a:lumOff val="40000"/>
                  </a:schemeClr>
                </a:solidFill>
                <a:ea typeface="+mj-ea"/>
                <a:cs typeface="+mj-cs"/>
              </a:rPr>
              <a:t>     </a:t>
            </a:r>
            <a:r>
              <a:rPr lang="en-US" sz="4000" b="1" u="sng" dirty="0">
                <a:solidFill>
                  <a:schemeClr val="tx2">
                    <a:lumMod val="60000"/>
                    <a:lumOff val="40000"/>
                  </a:schemeClr>
                </a:solidFill>
                <a:ea typeface="+mj-ea"/>
                <a:cs typeface="+mj-cs"/>
              </a:rPr>
              <a:t>MI: 5 Skills</a:t>
            </a:r>
          </a:p>
        </p:txBody>
      </p:sp>
      <p:sp>
        <p:nvSpPr>
          <p:cNvPr id="530435" name="Rectangle 3"/>
          <p:cNvSpPr>
            <a:spLocks noGrp="1" noChangeArrowheads="1"/>
          </p:cNvSpPr>
          <p:nvPr>
            <p:ph type="body" idx="1"/>
          </p:nvPr>
        </p:nvSpPr>
        <p:spPr>
          <a:xfrm>
            <a:off x="2362200" y="1177205"/>
            <a:ext cx="6644148" cy="4572000"/>
          </a:xfrm>
        </p:spPr>
        <p:txBody>
          <a:bodyPr/>
          <a:lstStyle/>
          <a:p>
            <a:pPr eaLnBrk="1" hangingPunct="1">
              <a:lnSpc>
                <a:spcPct val="90000"/>
              </a:lnSpc>
              <a:defRPr/>
            </a:pPr>
            <a:endParaRPr lang="en-US" sz="2000" dirty="0">
              <a:ea typeface="+mn-ea"/>
              <a:cs typeface="+mn-cs"/>
            </a:endParaRPr>
          </a:p>
          <a:p>
            <a:pPr eaLnBrk="1" hangingPunct="1">
              <a:lnSpc>
                <a:spcPct val="90000"/>
              </a:lnSpc>
              <a:buFontTx/>
              <a:buNone/>
              <a:defRPr/>
            </a:pPr>
            <a:r>
              <a:rPr lang="en-US" sz="4000" b="1" dirty="0">
                <a:cs typeface="+mn-cs"/>
              </a:rPr>
              <a:t>Open-ended Questions</a:t>
            </a:r>
            <a:endParaRPr lang="en-US" sz="4000" dirty="0">
              <a:cs typeface="+mn-cs"/>
            </a:endParaRPr>
          </a:p>
          <a:p>
            <a:pPr eaLnBrk="1" hangingPunct="1">
              <a:lnSpc>
                <a:spcPct val="90000"/>
              </a:lnSpc>
              <a:buFontTx/>
              <a:buNone/>
              <a:defRPr/>
            </a:pPr>
            <a:r>
              <a:rPr lang="en-US" sz="4000" b="1" dirty="0">
                <a:cs typeface="+mn-cs"/>
              </a:rPr>
              <a:t>Affirmations</a:t>
            </a:r>
          </a:p>
          <a:p>
            <a:pPr eaLnBrk="1" hangingPunct="1">
              <a:lnSpc>
                <a:spcPct val="90000"/>
              </a:lnSpc>
              <a:buFontTx/>
              <a:buNone/>
              <a:defRPr/>
            </a:pPr>
            <a:r>
              <a:rPr lang="en-US" sz="4000" b="1" dirty="0">
                <a:cs typeface="+mn-cs"/>
              </a:rPr>
              <a:t>Reflective Listening</a:t>
            </a:r>
          </a:p>
          <a:p>
            <a:pPr eaLnBrk="1" hangingPunct="1">
              <a:lnSpc>
                <a:spcPct val="90000"/>
              </a:lnSpc>
              <a:buFontTx/>
              <a:buNone/>
              <a:defRPr/>
            </a:pPr>
            <a:r>
              <a:rPr lang="en-US" sz="4000" b="1" dirty="0">
                <a:cs typeface="+mn-cs"/>
              </a:rPr>
              <a:t>Summaries</a:t>
            </a:r>
          </a:p>
          <a:p>
            <a:pPr eaLnBrk="1" hangingPunct="1">
              <a:lnSpc>
                <a:spcPct val="90000"/>
              </a:lnSpc>
              <a:buFontTx/>
              <a:buNone/>
              <a:defRPr/>
            </a:pPr>
            <a:r>
              <a:rPr lang="en-US" sz="4000" b="1" dirty="0">
                <a:cs typeface="+mn-cs"/>
              </a:rPr>
              <a:t>Informing </a:t>
            </a:r>
            <a:r>
              <a:rPr lang="en-US" sz="4000" b="1" dirty="0">
                <a:solidFill>
                  <a:srgbClr val="205595"/>
                </a:solidFill>
                <a:cs typeface="+mn-cs"/>
              </a:rPr>
              <a:t>with permission</a:t>
            </a:r>
          </a:p>
        </p:txBody>
      </p:sp>
      <p:pic>
        <p:nvPicPr>
          <p:cNvPr id="24581"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885627"/>
            <a:ext cx="1905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2" name="Slide Number Placeholder 2"/>
          <p:cNvSpPr>
            <a:spLocks noGrp="1"/>
          </p:cNvSpPr>
          <p:nvPr>
            <p:ph type="sldNum" sz="quarter"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7C10F44-3AE0-4199-BA13-AAD85C9708D1}" type="slidenum">
              <a:rPr lang="en-US" altLang="en-US" sz="1400" smtClean="0"/>
              <a:pPr>
                <a:spcBef>
                  <a:spcPct val="0"/>
                </a:spcBef>
                <a:buFontTx/>
                <a:buNone/>
              </a:pPr>
              <a:t>11</a:t>
            </a:fld>
            <a:endParaRPr lang="en-US" altLang="en-US" sz="1400" dirty="0"/>
          </a:p>
        </p:txBody>
      </p:sp>
    </p:spTree>
    <p:extLst>
      <p:ext uri="{BB962C8B-B14F-4D97-AF65-F5344CB8AC3E}">
        <p14:creationId xmlns:p14="http://schemas.microsoft.com/office/powerpoint/2010/main" val="1815562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91612" y="88490"/>
            <a:ext cx="8455743" cy="1160207"/>
          </a:xfrm>
        </p:spPr>
        <p:txBody>
          <a:bodyPr/>
          <a:lstStyle/>
          <a:p>
            <a:pPr algn="ctr" eaLnBrk="1" hangingPunct="1"/>
            <a:r>
              <a:rPr lang="en-US" altLang="en-US" sz="2800" dirty="0">
                <a:solidFill>
                  <a:schemeClr val="tx2">
                    <a:lumMod val="60000"/>
                    <a:lumOff val="40000"/>
                  </a:schemeClr>
                </a:solidFill>
                <a:latin typeface="Arial Black" panose="020B0A04020102020204" pitchFamily="34" charset="0"/>
              </a:rPr>
              <a:t>Complex Reflections</a:t>
            </a:r>
            <a:endParaRPr lang="en-US" altLang="en-US" sz="2400" dirty="0">
              <a:solidFill>
                <a:schemeClr val="tx2">
                  <a:lumMod val="60000"/>
                  <a:lumOff val="40000"/>
                </a:schemeClr>
              </a:solidFill>
              <a:latin typeface="Arial Black" panose="020B0A04020102020204" pitchFamily="34" charset="0"/>
            </a:endParaRPr>
          </a:p>
        </p:txBody>
      </p:sp>
      <p:sp>
        <p:nvSpPr>
          <p:cNvPr id="77827" name="Rectangle 3"/>
          <p:cNvSpPr>
            <a:spLocks noGrp="1" noChangeArrowheads="1"/>
          </p:cNvSpPr>
          <p:nvPr>
            <p:ph type="body" idx="1"/>
          </p:nvPr>
        </p:nvSpPr>
        <p:spPr>
          <a:xfrm>
            <a:off x="491611" y="1248697"/>
            <a:ext cx="8554065" cy="5609303"/>
          </a:xfrm>
        </p:spPr>
        <p:txBody>
          <a:bodyPr/>
          <a:lstStyle/>
          <a:p>
            <a:pPr marL="0" indent="0" eaLnBrk="1" hangingPunct="1">
              <a:spcBef>
                <a:spcPct val="60000"/>
              </a:spcBef>
              <a:buFontTx/>
              <a:buNone/>
            </a:pPr>
            <a:r>
              <a:rPr lang="en-US" altLang="en-US" sz="3600" b="1" u="sng" dirty="0">
                <a:solidFill>
                  <a:schemeClr val="tx2">
                    <a:lumMod val="60000"/>
                    <a:lumOff val="40000"/>
                  </a:schemeClr>
                </a:solidFill>
              </a:rPr>
              <a:t>Complex Reflection</a:t>
            </a:r>
            <a:r>
              <a:rPr lang="en-US" altLang="en-US" sz="2800" b="1" dirty="0">
                <a:solidFill>
                  <a:schemeClr val="tx2">
                    <a:lumMod val="60000"/>
                    <a:lumOff val="40000"/>
                  </a:schemeClr>
                </a:solidFill>
              </a:rPr>
              <a:t>: </a:t>
            </a:r>
            <a:r>
              <a:rPr lang="en-US" altLang="en-US" sz="3200" dirty="0"/>
              <a:t>a major restatement to add meaning or emphasis, and/or to infer feelings</a:t>
            </a:r>
          </a:p>
          <a:p>
            <a:pPr marL="0" indent="0" eaLnBrk="1" hangingPunct="1">
              <a:spcBef>
                <a:spcPct val="60000"/>
              </a:spcBef>
              <a:buFontTx/>
              <a:buNone/>
            </a:pPr>
            <a:endParaRPr lang="en-US" altLang="en-US" sz="3200" dirty="0"/>
          </a:p>
          <a:p>
            <a:pPr marL="0" indent="0">
              <a:spcBef>
                <a:spcPct val="60000"/>
              </a:spcBef>
              <a:buNone/>
            </a:pPr>
            <a:r>
              <a:rPr lang="en-US" altLang="en-US" sz="3200" b="1" dirty="0"/>
              <a:t>Pt</a:t>
            </a:r>
            <a:r>
              <a:rPr lang="en-US" altLang="en-US" sz="3200" dirty="0"/>
              <a:t>) I know I should be doing my thought records for my depression, but I am way too busy?  </a:t>
            </a:r>
          </a:p>
          <a:p>
            <a:pPr marL="0" indent="0" eaLnBrk="1" hangingPunct="1">
              <a:spcBef>
                <a:spcPct val="60000"/>
              </a:spcBef>
              <a:buFontTx/>
              <a:buNone/>
            </a:pPr>
            <a:endParaRPr lang="en-US" altLang="en-US" sz="2000" dirty="0"/>
          </a:p>
          <a:p>
            <a:pPr marL="0" indent="0" eaLnBrk="1" hangingPunct="1">
              <a:spcBef>
                <a:spcPct val="60000"/>
              </a:spcBef>
              <a:buFontTx/>
              <a:buNone/>
            </a:pPr>
            <a:endParaRPr lang="en-US" altLang="en-US" sz="2000" dirty="0"/>
          </a:p>
          <a:p>
            <a:pPr marL="0" indent="0" eaLnBrk="1" hangingPunct="1">
              <a:spcBef>
                <a:spcPct val="60000"/>
              </a:spcBef>
              <a:buFontTx/>
              <a:buNone/>
            </a:pPr>
            <a:endParaRPr lang="en-US" altLang="en-US" dirty="0">
              <a:latin typeface="Garamond" panose="02020404030301010803" pitchFamily="18" charset="0"/>
            </a:endParaRPr>
          </a:p>
          <a:p>
            <a:pPr marL="0" indent="0" eaLnBrk="1" hangingPunct="1">
              <a:spcBef>
                <a:spcPct val="60000"/>
              </a:spcBef>
            </a:pPr>
            <a:endParaRPr lang="en-US" altLang="en-US" dirty="0"/>
          </a:p>
          <a:p>
            <a:pPr marL="0" indent="0" algn="ctr" eaLnBrk="1" hangingPunct="1">
              <a:buFontTx/>
              <a:buNone/>
            </a:pPr>
            <a:endParaRPr lang="en-US" altLang="en-US" dirty="0">
              <a:latin typeface="Garamond" panose="02020404030301010803" pitchFamily="18" charset="0"/>
            </a:endParaRPr>
          </a:p>
        </p:txBody>
      </p:sp>
      <p:sp>
        <p:nvSpPr>
          <p:cNvPr id="77829" name="Slide Number Placeholder 2"/>
          <p:cNvSpPr>
            <a:spLocks noGrp="1"/>
          </p:cNvSpPr>
          <p:nvPr>
            <p:ph type="sldNum" sz="quarter"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805048F-15C8-434F-87B9-B6D49D1AF684}" type="slidenum">
              <a:rPr lang="en-US" altLang="en-US" sz="1400" smtClean="0"/>
              <a:pPr>
                <a:spcBef>
                  <a:spcPct val="0"/>
                </a:spcBef>
                <a:buFontTx/>
                <a:buNone/>
              </a:pPr>
              <a:t>12</a:t>
            </a:fld>
            <a:endParaRPr lang="en-US" altLang="en-US" sz="1400" dirty="0"/>
          </a:p>
        </p:txBody>
      </p:sp>
    </p:spTree>
    <p:extLst>
      <p:ext uri="{BB962C8B-B14F-4D97-AF65-F5344CB8AC3E}">
        <p14:creationId xmlns:p14="http://schemas.microsoft.com/office/powerpoint/2010/main" val="1894101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185195"/>
            <a:ext cx="7962900" cy="896353"/>
          </a:xfrm>
        </p:spPr>
        <p:txBody>
          <a:bodyPr/>
          <a:lstStyle/>
          <a:p>
            <a:pPr algn="ctr"/>
            <a:r>
              <a:rPr lang="en-US" sz="2800" dirty="0"/>
              <a:t>Evoking Change Talk</a:t>
            </a:r>
          </a:p>
        </p:txBody>
      </p:sp>
      <p:sp>
        <p:nvSpPr>
          <p:cNvPr id="3" name="Content Placeholder 2"/>
          <p:cNvSpPr>
            <a:spLocks noGrp="1"/>
          </p:cNvSpPr>
          <p:nvPr>
            <p:ph sz="half" idx="1"/>
          </p:nvPr>
        </p:nvSpPr>
        <p:spPr>
          <a:xfrm>
            <a:off x="457200" y="1495506"/>
            <a:ext cx="4038600" cy="5133894"/>
          </a:xfrm>
          <a:noFill/>
        </p:spPr>
        <p:txBody>
          <a:bodyPr>
            <a:normAutofit/>
          </a:bodyPr>
          <a:lstStyle/>
          <a:p>
            <a:pPr marL="514350" indent="-514350">
              <a:buFont typeface="+mj-lt"/>
              <a:buAutoNum type="arabicPeriod"/>
            </a:pPr>
            <a:r>
              <a:rPr lang="en-US" dirty="0"/>
              <a:t>Evocative DARN Questions</a:t>
            </a:r>
          </a:p>
          <a:p>
            <a:pPr marL="514350" indent="-514350">
              <a:buFont typeface="+mj-lt"/>
              <a:buAutoNum type="arabicPeriod"/>
            </a:pPr>
            <a:r>
              <a:rPr lang="en-US" dirty="0"/>
              <a:t>Elaboration (In what ways? What else?)</a:t>
            </a:r>
          </a:p>
          <a:p>
            <a:pPr marL="514350" indent="-514350">
              <a:buFont typeface="+mj-lt"/>
              <a:buAutoNum type="arabicPeriod"/>
            </a:pPr>
            <a:r>
              <a:rPr lang="en-US" dirty="0"/>
              <a:t>Examples (What was that like?)</a:t>
            </a:r>
          </a:p>
          <a:p>
            <a:pPr marL="514350" indent="-514350">
              <a:buFont typeface="+mj-lt"/>
              <a:buAutoNum type="arabicPeriod"/>
            </a:pPr>
            <a:r>
              <a:rPr lang="en-US" dirty="0"/>
              <a:t>Decisional Balance (Pros/Cons of change)</a:t>
            </a:r>
          </a:p>
          <a:p>
            <a:endParaRPr lang="en-US" dirty="0"/>
          </a:p>
        </p:txBody>
      </p:sp>
      <p:sp>
        <p:nvSpPr>
          <p:cNvPr id="4" name="Content Placeholder 3"/>
          <p:cNvSpPr>
            <a:spLocks noGrp="1"/>
          </p:cNvSpPr>
          <p:nvPr>
            <p:ph sz="half" idx="2"/>
          </p:nvPr>
        </p:nvSpPr>
        <p:spPr>
          <a:xfrm>
            <a:off x="4648200" y="1495506"/>
            <a:ext cx="4038600" cy="5019595"/>
          </a:xfrm>
        </p:spPr>
        <p:txBody>
          <a:bodyPr>
            <a:noAutofit/>
          </a:bodyPr>
          <a:lstStyle/>
          <a:p>
            <a:pPr marL="514350" indent="-514350">
              <a:buFont typeface="+mj-lt"/>
              <a:buAutoNum type="arabicPeriod" startAt="5"/>
            </a:pPr>
            <a:r>
              <a:rPr lang="en-US" dirty="0"/>
              <a:t>Look Back (How were things different?)</a:t>
            </a:r>
          </a:p>
          <a:p>
            <a:pPr marL="514350" indent="-514350">
              <a:buFont typeface="+mj-lt"/>
              <a:buAutoNum type="arabicPeriod" startAt="5"/>
            </a:pPr>
            <a:r>
              <a:rPr lang="en-US" dirty="0"/>
              <a:t>Look Forward (Miracle Question)</a:t>
            </a:r>
          </a:p>
          <a:p>
            <a:pPr marL="514350" indent="-514350">
              <a:buFont typeface="+mj-lt"/>
              <a:buAutoNum type="arabicPeriod" startAt="5"/>
            </a:pPr>
            <a:r>
              <a:rPr lang="en-US" dirty="0"/>
              <a:t>Query Extremes</a:t>
            </a:r>
          </a:p>
          <a:p>
            <a:pPr marL="514350" indent="-514350">
              <a:buFont typeface="+mj-lt"/>
              <a:buAutoNum type="arabicPeriod" startAt="5"/>
            </a:pPr>
            <a:r>
              <a:rPr lang="en-US" dirty="0"/>
              <a:t>Importance and Confidence Rulers</a:t>
            </a:r>
          </a:p>
          <a:p>
            <a:pPr marL="514350" indent="-514350">
              <a:buFont typeface="+mj-lt"/>
              <a:buAutoNum type="arabicPeriod" startAt="5"/>
            </a:pPr>
            <a:r>
              <a:rPr lang="en-US" dirty="0"/>
              <a:t>Exploring Goals and Values</a:t>
            </a:r>
          </a:p>
        </p:txBody>
      </p:sp>
    </p:spTree>
    <p:extLst>
      <p:ext uri="{BB962C8B-B14F-4D97-AF65-F5344CB8AC3E}">
        <p14:creationId xmlns:p14="http://schemas.microsoft.com/office/powerpoint/2010/main" val="431809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pPr algn="ctr"/>
            <a:r>
              <a:rPr lang="en-US" dirty="0"/>
              <a:t>Evocative DARN Questions</a:t>
            </a:r>
          </a:p>
        </p:txBody>
      </p:sp>
      <p:sp>
        <p:nvSpPr>
          <p:cNvPr id="3" name="Content Placeholder 2"/>
          <p:cNvSpPr>
            <a:spLocks noGrp="1"/>
          </p:cNvSpPr>
          <p:nvPr>
            <p:ph sz="half" idx="1"/>
          </p:nvPr>
        </p:nvSpPr>
        <p:spPr>
          <a:xfrm>
            <a:off x="457200" y="1600200"/>
            <a:ext cx="4038600" cy="4953000"/>
          </a:xfrm>
          <a:noFill/>
        </p:spPr>
        <p:txBody>
          <a:bodyPr>
            <a:normAutofit fontScale="77500" lnSpcReduction="20000"/>
          </a:bodyPr>
          <a:lstStyle/>
          <a:p>
            <a:pPr marL="0" indent="0">
              <a:spcBef>
                <a:spcPts val="1200"/>
              </a:spcBef>
              <a:spcAft>
                <a:spcPts val="600"/>
              </a:spcAft>
              <a:buNone/>
            </a:pPr>
            <a:r>
              <a:rPr lang="en-US" sz="3100" b="1" dirty="0"/>
              <a:t>DESIRE:</a:t>
            </a:r>
          </a:p>
          <a:p>
            <a:pPr>
              <a:spcBef>
                <a:spcPts val="1200"/>
              </a:spcBef>
              <a:spcAft>
                <a:spcPts val="600"/>
              </a:spcAft>
            </a:pPr>
            <a:r>
              <a:rPr lang="en-US" sz="3100" dirty="0"/>
              <a:t>Why might you </a:t>
            </a:r>
            <a:r>
              <a:rPr lang="en-US" sz="3100" u="sng" dirty="0"/>
              <a:t>want</a:t>
            </a:r>
            <a:r>
              <a:rPr lang="en-US" sz="3100" dirty="0"/>
              <a:t> to make this change? (want, wish, like)</a:t>
            </a:r>
          </a:p>
          <a:p>
            <a:pPr>
              <a:spcBef>
                <a:spcPts val="1200"/>
              </a:spcBef>
              <a:spcAft>
                <a:spcPts val="600"/>
              </a:spcAft>
            </a:pPr>
            <a:r>
              <a:rPr lang="en-US" sz="3100" dirty="0"/>
              <a:t>How do you </a:t>
            </a:r>
            <a:r>
              <a:rPr lang="en-US" sz="3100" u="sng" dirty="0"/>
              <a:t>like</a:t>
            </a:r>
            <a:r>
              <a:rPr lang="en-US" sz="3100" dirty="0"/>
              <a:t> your health/life to be different?</a:t>
            </a:r>
          </a:p>
          <a:p>
            <a:pPr marL="0" indent="0">
              <a:spcBef>
                <a:spcPts val="1200"/>
              </a:spcBef>
              <a:spcAft>
                <a:spcPts val="600"/>
              </a:spcAft>
              <a:buNone/>
            </a:pPr>
            <a:r>
              <a:rPr lang="en-US" sz="3100" b="1" dirty="0"/>
              <a:t>ABILITY: </a:t>
            </a:r>
          </a:p>
          <a:p>
            <a:pPr>
              <a:spcBef>
                <a:spcPts val="1200"/>
              </a:spcBef>
              <a:spcAft>
                <a:spcPts val="600"/>
              </a:spcAft>
            </a:pPr>
            <a:r>
              <a:rPr lang="en-US" sz="3100" dirty="0"/>
              <a:t>How might you be </a:t>
            </a:r>
            <a:r>
              <a:rPr lang="en-US" sz="3100" u="sng" dirty="0"/>
              <a:t>able</a:t>
            </a:r>
            <a:r>
              <a:rPr lang="en-US" sz="3100" dirty="0"/>
              <a:t> to do it? (can, could)</a:t>
            </a:r>
          </a:p>
          <a:p>
            <a:pPr>
              <a:spcBef>
                <a:spcPts val="1200"/>
              </a:spcBef>
              <a:spcAft>
                <a:spcPts val="600"/>
              </a:spcAft>
            </a:pPr>
            <a:r>
              <a:rPr lang="en-US" sz="3100" dirty="0"/>
              <a:t>What seems most </a:t>
            </a:r>
            <a:r>
              <a:rPr lang="en-US" sz="3100" u="sng" dirty="0"/>
              <a:t>possible</a:t>
            </a:r>
            <a:r>
              <a:rPr lang="en-US" sz="3100" dirty="0"/>
              <a:t> to you? </a:t>
            </a:r>
          </a:p>
          <a:p>
            <a:pPr marL="114300" indent="0">
              <a:spcAft>
                <a:spcPts val="600"/>
              </a:spcAft>
              <a:buNone/>
            </a:pPr>
            <a:endParaRPr lang="en-US" sz="2800" dirty="0"/>
          </a:p>
        </p:txBody>
      </p:sp>
      <p:sp>
        <p:nvSpPr>
          <p:cNvPr id="4" name="Content Placeholder 3"/>
          <p:cNvSpPr>
            <a:spLocks noGrp="1"/>
          </p:cNvSpPr>
          <p:nvPr>
            <p:ph sz="half" idx="2"/>
          </p:nvPr>
        </p:nvSpPr>
        <p:spPr>
          <a:xfrm>
            <a:off x="4648200" y="1417638"/>
            <a:ext cx="4038600" cy="5135562"/>
          </a:xfrm>
        </p:spPr>
        <p:txBody>
          <a:bodyPr>
            <a:noAutofit/>
          </a:bodyPr>
          <a:lstStyle/>
          <a:p>
            <a:pPr marL="0" indent="0">
              <a:spcBef>
                <a:spcPts val="1200"/>
              </a:spcBef>
              <a:spcAft>
                <a:spcPts val="600"/>
              </a:spcAft>
              <a:buNone/>
            </a:pPr>
            <a:r>
              <a:rPr lang="en-US" sz="2400" b="1" dirty="0"/>
              <a:t>REASON: </a:t>
            </a:r>
          </a:p>
          <a:p>
            <a:pPr>
              <a:spcBef>
                <a:spcPts val="1200"/>
              </a:spcBef>
              <a:spcAft>
                <a:spcPts val="600"/>
              </a:spcAft>
            </a:pPr>
            <a:r>
              <a:rPr lang="en-US" sz="2200" dirty="0"/>
              <a:t>What are the </a:t>
            </a:r>
            <a:r>
              <a:rPr lang="en-US" sz="2200" u="sng" dirty="0"/>
              <a:t>benefits</a:t>
            </a:r>
            <a:r>
              <a:rPr lang="en-US" sz="2200" dirty="0"/>
              <a:t> you see in making this change?</a:t>
            </a:r>
          </a:p>
          <a:p>
            <a:pPr>
              <a:spcBef>
                <a:spcPts val="1200"/>
              </a:spcBef>
              <a:spcAft>
                <a:spcPts val="600"/>
              </a:spcAft>
            </a:pPr>
            <a:r>
              <a:rPr lang="en-US" sz="2200" dirty="0"/>
              <a:t>Tell me one good reason for making this change. (if…then)</a:t>
            </a:r>
          </a:p>
          <a:p>
            <a:pPr marL="0" indent="0">
              <a:spcBef>
                <a:spcPts val="1200"/>
              </a:spcBef>
              <a:spcAft>
                <a:spcPts val="600"/>
              </a:spcAft>
              <a:buNone/>
            </a:pPr>
            <a:r>
              <a:rPr lang="en-US" sz="2400" b="1" dirty="0"/>
              <a:t>NEED:</a:t>
            </a:r>
          </a:p>
          <a:p>
            <a:pPr>
              <a:spcBef>
                <a:spcPts val="1200"/>
              </a:spcBef>
              <a:spcAft>
                <a:spcPts val="600"/>
              </a:spcAft>
            </a:pPr>
            <a:r>
              <a:rPr lang="en-US" sz="2200" dirty="0"/>
              <a:t>What do you think </a:t>
            </a:r>
            <a:r>
              <a:rPr lang="en-US" sz="2200" u="sng" dirty="0"/>
              <a:t>needs to </a:t>
            </a:r>
            <a:r>
              <a:rPr lang="en-US" sz="2200" dirty="0"/>
              <a:t>change? (need, must, has to)</a:t>
            </a:r>
          </a:p>
          <a:p>
            <a:pPr>
              <a:spcBef>
                <a:spcPts val="1200"/>
              </a:spcBef>
              <a:spcAft>
                <a:spcPts val="600"/>
              </a:spcAft>
            </a:pPr>
            <a:r>
              <a:rPr lang="en-US" sz="2200" dirty="0"/>
              <a:t>Tell me why this change is important to you.  </a:t>
            </a:r>
          </a:p>
        </p:txBody>
      </p:sp>
    </p:spTree>
    <p:extLst>
      <p:ext uri="{BB962C8B-B14F-4D97-AF65-F5344CB8AC3E}">
        <p14:creationId xmlns:p14="http://schemas.microsoft.com/office/powerpoint/2010/main" val="4057587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TextBox 4"/>
          <p:cNvSpPr txBox="1">
            <a:spLocks noChangeArrowheads="1"/>
          </p:cNvSpPr>
          <p:nvPr/>
        </p:nvSpPr>
        <p:spPr bwMode="auto">
          <a:xfrm>
            <a:off x="762000" y="286434"/>
            <a:ext cx="7696200" cy="646331"/>
          </a:xfrm>
          <a:prstGeom prst="rect">
            <a:avLst/>
          </a:prstGeom>
          <a:noFill/>
          <a:ln>
            <a:noFill/>
          </a:ln>
          <a:extLst>
            <a:ext uri="{909E8E84-426E-40dd-AFC4-6F175D3DCCD1}"/>
            <a:ext uri="{91240B29-F687-4f45-9708-019B960494DF}"/>
          </a:extLst>
        </p:spPr>
        <p:txBody>
          <a:bodyPr>
            <a:spAutoFit/>
          </a:bodyPr>
          <a:lstStyle>
            <a:lvl1pPr eaLnBrk="0" hangingPunct="0">
              <a:spcBef>
                <a:spcPct val="20000"/>
              </a:spcBef>
              <a:buFont typeface="Arial" panose="020B0604020202020204" pitchFamily="34" charset="0"/>
              <a:buChar char="»"/>
              <a:defRPr sz="2800">
                <a:solidFill>
                  <a:schemeClr val="tx2"/>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a:solidFill>
                  <a:schemeClr val="tx1"/>
                </a:solidFill>
                <a:latin typeface="Calibri" panose="020F0502020204030204" pitchFamily="34" charset="0"/>
              </a:defRPr>
            </a:lvl2pPr>
            <a:lvl3pPr marL="1143000" indent="-228600" eaLnBrk="0" hangingPunct="0">
              <a:spcBef>
                <a:spcPct val="20000"/>
              </a:spcBef>
              <a:buFont typeface="Calibri" panose="020F050202020403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defRPr/>
            </a:pPr>
            <a:r>
              <a:rPr lang="en-US" altLang="en-US" sz="3600" b="1" u="sng" dirty="0">
                <a:solidFill>
                  <a:srgbClr val="2178B5"/>
                </a:solidFill>
                <a:ea typeface="ＭＳ Ｐゴシック" charset="0"/>
                <a:cs typeface="Arial" panose="020B0604020202020204" pitchFamily="34" charset="0"/>
              </a:rPr>
              <a:t>Change Ruler: Importance of Change</a:t>
            </a:r>
            <a:endParaRPr lang="en-US" altLang="en-US" sz="3600" dirty="0">
              <a:solidFill>
                <a:srgbClr val="2178B5"/>
              </a:solidFill>
              <a:cs typeface="Arial" panose="020B0604020202020204" pitchFamily="34" charset="0"/>
            </a:endParaRPr>
          </a:p>
        </p:txBody>
      </p:sp>
      <p:sp>
        <p:nvSpPr>
          <p:cNvPr id="59395" name="TextBox 6"/>
          <p:cNvSpPr txBox="1">
            <a:spLocks noChangeArrowheads="1"/>
          </p:cNvSpPr>
          <p:nvPr/>
        </p:nvSpPr>
        <p:spPr bwMode="auto">
          <a:xfrm>
            <a:off x="228600" y="3646079"/>
            <a:ext cx="8763000" cy="240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87400" indent="-392113">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
                <a:srgbClr val="4F271C"/>
              </a:buClr>
              <a:buSzPct val="75000"/>
              <a:buFontTx/>
              <a:buNone/>
            </a:pPr>
            <a:r>
              <a:rPr kumimoji="1" lang="en-US" altLang="en-US" sz="2800" dirty="0">
                <a:solidFill>
                  <a:srgbClr val="262E35"/>
                </a:solidFill>
                <a:cs typeface="Arial" panose="020B0604020202020204" pitchFamily="34" charset="0"/>
              </a:rPr>
              <a:t>On a scale of 0 – 10, how important is it for you to reduce your marijuana use by $10 per week over the next 4-weeks?</a:t>
            </a:r>
          </a:p>
          <a:p>
            <a:pPr marL="395287" lvl="1" indent="0" eaLnBrk="1" hangingPunct="1">
              <a:spcBef>
                <a:spcPts val="1200"/>
              </a:spcBef>
              <a:spcAft>
                <a:spcPts val="1200"/>
              </a:spcAft>
              <a:buClr>
                <a:srgbClr val="4F271C"/>
              </a:buClr>
              <a:buSzPct val="75000"/>
              <a:buNone/>
            </a:pPr>
            <a:r>
              <a:rPr kumimoji="1" lang="en-US" altLang="en-US" dirty="0">
                <a:solidFill>
                  <a:srgbClr val="262E35"/>
                </a:solidFill>
                <a:cs typeface="Arial" panose="020B0604020202020204" pitchFamily="34" charset="0"/>
              </a:rPr>
              <a:t>Why are you at a ____ and not a zero (or a lower number)?</a:t>
            </a:r>
          </a:p>
        </p:txBody>
      </p:sp>
      <p:sp>
        <p:nvSpPr>
          <p:cNvPr id="59397" name="Slide Number Placeholder 2"/>
          <p:cNvSpPr>
            <a:spLocks noGrp="1"/>
          </p:cNvSpPr>
          <p:nvPr>
            <p:ph type="sldNum" sz="quarter"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F33328FC-08B4-4959-9EF3-BE6FCF98EA58}" type="slidenum">
              <a:rPr lang="en-US" altLang="en-US" sz="1400" smtClean="0"/>
              <a:pPr>
                <a:spcBef>
                  <a:spcPct val="0"/>
                </a:spcBef>
                <a:buFontTx/>
                <a:buNone/>
              </a:pPr>
              <a:t>15</a:t>
            </a:fld>
            <a:endParaRPr lang="en-US" altLang="en-US" sz="1400"/>
          </a:p>
        </p:txBody>
      </p:sp>
      <p:pic>
        <p:nvPicPr>
          <p:cNvPr id="59398" name="Picture 6" descr="RR_import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710813"/>
            <a:ext cx="8001000" cy="1789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9025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Box 3"/>
          <p:cNvSpPr txBox="1">
            <a:spLocks noChangeArrowheads="1"/>
          </p:cNvSpPr>
          <p:nvPr/>
        </p:nvSpPr>
        <p:spPr bwMode="auto">
          <a:xfrm>
            <a:off x="533400" y="197338"/>
            <a:ext cx="8153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kumimoji="1" lang="en-US" altLang="en-US" sz="3600" b="1" u="sng" dirty="0">
                <a:solidFill>
                  <a:srgbClr val="2178B5"/>
                </a:solidFill>
                <a:latin typeface="Calibri" panose="020F0502020204030204" pitchFamily="34" charset="0"/>
              </a:rPr>
              <a:t>Change Ruler: Confidence About Change</a:t>
            </a:r>
          </a:p>
        </p:txBody>
      </p:sp>
      <p:sp>
        <p:nvSpPr>
          <p:cNvPr id="61443" name="TextBox 5"/>
          <p:cNvSpPr txBox="1">
            <a:spLocks noChangeArrowheads="1"/>
          </p:cNvSpPr>
          <p:nvPr/>
        </p:nvSpPr>
        <p:spPr bwMode="auto">
          <a:xfrm>
            <a:off x="152400" y="3886200"/>
            <a:ext cx="8839200" cy="240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ts val="1200"/>
              </a:spcBef>
              <a:spcAft>
                <a:spcPts val="1200"/>
              </a:spcAft>
              <a:buSzPct val="75000"/>
              <a:buNone/>
            </a:pPr>
            <a:r>
              <a:rPr kumimoji="1" lang="en-US" altLang="en-US" sz="2200" dirty="0">
                <a:solidFill>
                  <a:srgbClr val="262E35"/>
                </a:solidFill>
                <a:cs typeface="Arial" panose="020B0604020202020204" pitchFamily="34" charset="0"/>
              </a:rPr>
              <a:t>On a scale of 0 – 10, how confident are you that you can reduce your marijuana use by $10 per week over the next 4-weeks?</a:t>
            </a:r>
          </a:p>
          <a:p>
            <a:pPr lvl="1" eaLnBrk="1" hangingPunct="1">
              <a:spcBef>
                <a:spcPts val="1200"/>
              </a:spcBef>
              <a:spcAft>
                <a:spcPts val="1200"/>
              </a:spcAft>
              <a:buSzPct val="75000"/>
              <a:buFont typeface="Calibri" panose="020F0502020204030204" pitchFamily="34" charset="0"/>
              <a:buAutoNum type="arabicPeriod"/>
            </a:pPr>
            <a:r>
              <a:rPr kumimoji="1" lang="en-US" altLang="en-US" sz="2200" dirty="0">
                <a:solidFill>
                  <a:srgbClr val="262E35"/>
                </a:solidFill>
                <a:cs typeface="Arial" panose="020B0604020202020204" pitchFamily="34" charset="0"/>
              </a:rPr>
              <a:t>Why are you at a ____ and not a zero (or a lower number)?</a:t>
            </a:r>
          </a:p>
          <a:p>
            <a:pPr lvl="1" eaLnBrk="1" hangingPunct="1">
              <a:spcBef>
                <a:spcPts val="1200"/>
              </a:spcBef>
              <a:spcAft>
                <a:spcPts val="1200"/>
              </a:spcAft>
              <a:buSzPct val="75000"/>
              <a:buFont typeface="Calibri" panose="020F0502020204030204" pitchFamily="34" charset="0"/>
              <a:buAutoNum type="arabicPeriod"/>
            </a:pPr>
            <a:r>
              <a:rPr kumimoji="1" lang="en-US" altLang="en-US" sz="2200" dirty="0">
                <a:solidFill>
                  <a:srgbClr val="262E35"/>
                </a:solidFill>
                <a:cs typeface="Arial" panose="020B0604020202020204" pitchFamily="34" charset="0"/>
              </a:rPr>
              <a:t>What would it take for you to be at a _____ (one number higher)?</a:t>
            </a:r>
          </a:p>
        </p:txBody>
      </p:sp>
      <p:sp>
        <p:nvSpPr>
          <p:cNvPr id="61445" name="Slide Number Placeholder 2"/>
          <p:cNvSpPr>
            <a:spLocks noGrp="1"/>
          </p:cNvSpPr>
          <p:nvPr>
            <p:ph type="sldNum" sz="quarter"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C5CF93F1-7627-45B4-928E-400E4794C7A9}" type="slidenum">
              <a:rPr lang="en-US" altLang="en-US" sz="1400" smtClean="0"/>
              <a:pPr>
                <a:spcBef>
                  <a:spcPct val="0"/>
                </a:spcBef>
                <a:buFontTx/>
                <a:buNone/>
              </a:pPr>
              <a:t>16</a:t>
            </a:fld>
            <a:endParaRPr lang="en-US" altLang="en-US" sz="1400"/>
          </a:p>
        </p:txBody>
      </p:sp>
      <p:pic>
        <p:nvPicPr>
          <p:cNvPr id="61446" name="Picture 5" descr="RR_confidenc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441112"/>
            <a:ext cx="8001000"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4242710"/>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506436" y="88490"/>
            <a:ext cx="8637563" cy="1177602"/>
          </a:xfrm>
        </p:spPr>
        <p:txBody>
          <a:bodyPr/>
          <a:lstStyle/>
          <a:p>
            <a:pPr algn="ctr" eaLnBrk="1" hangingPunct="1">
              <a:defRPr/>
            </a:pPr>
            <a:r>
              <a:rPr lang="en-US" sz="2400" dirty="0">
                <a:solidFill>
                  <a:schemeClr val="tx2">
                    <a:lumMod val="60000"/>
                    <a:lumOff val="40000"/>
                  </a:schemeClr>
                </a:solidFill>
                <a:cs typeface="+mj-cs"/>
              </a:rPr>
              <a:t>Evoking Change Talk (</a:t>
            </a:r>
            <a:r>
              <a:rPr lang="en-US" sz="2400" b="1" dirty="0">
                <a:solidFill>
                  <a:schemeClr val="tx2">
                    <a:lumMod val="60000"/>
                    <a:lumOff val="40000"/>
                  </a:schemeClr>
                </a:solidFill>
                <a:cs typeface="+mj-cs"/>
              </a:rPr>
              <a:t>Increase Importance)  </a:t>
            </a:r>
          </a:p>
        </p:txBody>
      </p:sp>
      <p:sp>
        <p:nvSpPr>
          <p:cNvPr id="530435" name="Rectangle 3"/>
          <p:cNvSpPr>
            <a:spLocks noGrp="1" noChangeArrowheads="1"/>
          </p:cNvSpPr>
          <p:nvPr>
            <p:ph type="body" idx="1"/>
          </p:nvPr>
        </p:nvSpPr>
        <p:spPr>
          <a:xfrm>
            <a:off x="506437" y="1420838"/>
            <a:ext cx="8637563" cy="4979962"/>
          </a:xfrm>
        </p:spPr>
        <p:txBody>
          <a:bodyPr>
            <a:normAutofit/>
          </a:bodyPr>
          <a:lstStyle/>
          <a:p>
            <a:pPr marL="0" indent="0">
              <a:lnSpc>
                <a:spcPct val="90000"/>
              </a:lnSpc>
              <a:buNone/>
              <a:defRPr/>
            </a:pPr>
            <a:r>
              <a:rPr lang="en-US" sz="2400" b="1" dirty="0">
                <a:solidFill>
                  <a:schemeClr val="tx1"/>
                </a:solidFill>
                <a:cs typeface="+mn-cs"/>
              </a:rPr>
              <a:t>“I really like getting drunk, but I could stop whenever I am ready.”</a:t>
            </a:r>
          </a:p>
          <a:p>
            <a:pPr marL="0" indent="0">
              <a:lnSpc>
                <a:spcPct val="90000"/>
              </a:lnSpc>
              <a:buNone/>
              <a:defRPr/>
            </a:pPr>
            <a:endParaRPr lang="en-US" sz="1800" b="1" dirty="0">
              <a:solidFill>
                <a:schemeClr val="tx1"/>
              </a:solidFill>
              <a:cs typeface="+mn-cs"/>
            </a:endParaRPr>
          </a:p>
          <a:p>
            <a:pPr marL="0" indent="0">
              <a:lnSpc>
                <a:spcPct val="90000"/>
              </a:lnSpc>
              <a:buNone/>
              <a:defRPr/>
            </a:pPr>
            <a:r>
              <a:rPr lang="en-US" sz="2400" b="1" u="sng" dirty="0">
                <a:solidFill>
                  <a:schemeClr val="tx1"/>
                </a:solidFill>
                <a:cs typeface="+mn-cs"/>
              </a:rPr>
              <a:t>Complex reflections</a:t>
            </a:r>
            <a:r>
              <a:rPr lang="en-US" sz="2400" dirty="0">
                <a:solidFill>
                  <a:schemeClr val="tx1"/>
                </a:solidFill>
                <a:cs typeface="+mn-cs"/>
              </a:rPr>
              <a:t>: “You have had a lot of success making changes.”</a:t>
            </a:r>
          </a:p>
          <a:p>
            <a:pPr marL="0" indent="0">
              <a:lnSpc>
                <a:spcPct val="90000"/>
              </a:lnSpc>
              <a:buNone/>
              <a:defRPr/>
            </a:pPr>
            <a:endParaRPr lang="en-US" sz="2400" dirty="0">
              <a:solidFill>
                <a:schemeClr val="tx1"/>
              </a:solidFill>
              <a:cs typeface="+mn-cs"/>
            </a:endParaRPr>
          </a:p>
          <a:p>
            <a:pPr marL="0" indent="0">
              <a:lnSpc>
                <a:spcPct val="90000"/>
              </a:lnSpc>
              <a:buNone/>
              <a:defRPr/>
            </a:pPr>
            <a:r>
              <a:rPr lang="en-US" sz="2400" b="1" u="sng" dirty="0">
                <a:solidFill>
                  <a:schemeClr val="tx1"/>
                </a:solidFill>
                <a:cs typeface="+mn-cs"/>
              </a:rPr>
              <a:t>DARN Questions</a:t>
            </a:r>
            <a:r>
              <a:rPr lang="en-US" sz="2400" dirty="0">
                <a:solidFill>
                  <a:schemeClr val="tx1"/>
                </a:solidFill>
                <a:cs typeface="+mn-cs"/>
              </a:rPr>
              <a:t>: </a:t>
            </a:r>
          </a:p>
          <a:p>
            <a:pPr marL="0" indent="0">
              <a:lnSpc>
                <a:spcPct val="90000"/>
              </a:lnSpc>
              <a:buNone/>
              <a:defRPr/>
            </a:pPr>
            <a:r>
              <a:rPr lang="en-US" sz="2400" dirty="0">
                <a:solidFill>
                  <a:schemeClr val="tx1"/>
                </a:solidFill>
                <a:cs typeface="+mn-cs"/>
              </a:rPr>
              <a:t>“If you decided to reduce/stop, how would you go about it?”</a:t>
            </a:r>
          </a:p>
          <a:p>
            <a:pPr marL="0" indent="0">
              <a:lnSpc>
                <a:spcPct val="90000"/>
              </a:lnSpc>
              <a:buNone/>
              <a:defRPr/>
            </a:pPr>
            <a:endParaRPr lang="en-US" sz="2400" dirty="0">
              <a:solidFill>
                <a:schemeClr val="tx1"/>
              </a:solidFill>
              <a:cs typeface="+mn-cs"/>
            </a:endParaRPr>
          </a:p>
          <a:p>
            <a:pPr marL="0" indent="0">
              <a:lnSpc>
                <a:spcPct val="90000"/>
              </a:lnSpc>
              <a:buNone/>
              <a:defRPr/>
            </a:pPr>
            <a:r>
              <a:rPr lang="en-US" sz="2400" dirty="0">
                <a:solidFill>
                  <a:schemeClr val="tx1"/>
                </a:solidFill>
                <a:cs typeface="+mn-cs"/>
              </a:rPr>
              <a:t>“On a scale from 0 to 10, how important is it for you to stop getting drunk?...How come you are at a 2 and not a 0?”</a:t>
            </a:r>
          </a:p>
          <a:p>
            <a:pPr marL="0" indent="0">
              <a:lnSpc>
                <a:spcPct val="90000"/>
              </a:lnSpc>
              <a:buNone/>
              <a:defRPr/>
            </a:pPr>
            <a:endParaRPr lang="en-US" sz="1800" dirty="0">
              <a:solidFill>
                <a:schemeClr val="tx1"/>
              </a:solidFill>
              <a:cs typeface="+mn-cs"/>
            </a:endParaRPr>
          </a:p>
          <a:p>
            <a:pPr marL="0" indent="0">
              <a:lnSpc>
                <a:spcPct val="90000"/>
              </a:lnSpc>
              <a:buNone/>
              <a:defRPr/>
            </a:pPr>
            <a:endParaRPr lang="en-US" sz="1800" b="1" u="sng" dirty="0">
              <a:solidFill>
                <a:schemeClr val="tx1"/>
              </a:solidFill>
              <a:cs typeface="+mn-cs"/>
            </a:endParaRPr>
          </a:p>
          <a:p>
            <a:pPr marL="0" indent="0">
              <a:lnSpc>
                <a:spcPct val="90000"/>
              </a:lnSpc>
              <a:buNone/>
              <a:defRPr/>
            </a:pPr>
            <a:endParaRPr lang="en-US" b="1" dirty="0">
              <a:solidFill>
                <a:schemeClr val="tx1"/>
              </a:solidFill>
              <a:ea typeface="+mn-ea"/>
              <a:cs typeface="+mn-cs"/>
            </a:endParaRPr>
          </a:p>
        </p:txBody>
      </p:sp>
      <p:sp>
        <p:nvSpPr>
          <p:cNvPr id="24582" name="Slide Number Placeholder 2"/>
          <p:cNvSpPr>
            <a:spLocks noGrp="1"/>
          </p:cNvSpPr>
          <p:nvPr>
            <p:ph type="sldNum" sz="quarter"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7C10F44-3AE0-4199-BA13-AAD85C9708D1}" type="slidenum">
              <a:rPr lang="en-US" altLang="en-US" sz="1400" smtClean="0"/>
              <a:pPr>
                <a:spcBef>
                  <a:spcPct val="0"/>
                </a:spcBef>
                <a:buFontTx/>
                <a:buNone/>
              </a:pPr>
              <a:t>17</a:t>
            </a:fld>
            <a:endParaRPr lang="en-US" altLang="en-US" sz="1400" dirty="0"/>
          </a:p>
        </p:txBody>
      </p:sp>
    </p:spTree>
    <p:extLst>
      <p:ext uri="{BB962C8B-B14F-4D97-AF65-F5344CB8AC3E}">
        <p14:creationId xmlns:p14="http://schemas.microsoft.com/office/powerpoint/2010/main" val="3760910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506436" y="88490"/>
            <a:ext cx="8637563" cy="1177602"/>
          </a:xfrm>
        </p:spPr>
        <p:txBody>
          <a:bodyPr/>
          <a:lstStyle/>
          <a:p>
            <a:pPr algn="ctr" eaLnBrk="1" hangingPunct="1">
              <a:defRPr/>
            </a:pPr>
            <a:r>
              <a:rPr lang="en-US" sz="2400" dirty="0">
                <a:solidFill>
                  <a:schemeClr val="tx2">
                    <a:lumMod val="60000"/>
                    <a:lumOff val="40000"/>
                  </a:schemeClr>
                </a:solidFill>
                <a:cs typeface="+mj-cs"/>
              </a:rPr>
              <a:t>Evoking Change Talk (</a:t>
            </a:r>
            <a:r>
              <a:rPr lang="en-US" sz="2400" b="1" dirty="0">
                <a:solidFill>
                  <a:schemeClr val="tx2">
                    <a:lumMod val="60000"/>
                    <a:lumOff val="40000"/>
                  </a:schemeClr>
                </a:solidFill>
                <a:cs typeface="+mj-cs"/>
              </a:rPr>
              <a:t>Increase Importance)  </a:t>
            </a:r>
          </a:p>
        </p:txBody>
      </p:sp>
      <p:sp>
        <p:nvSpPr>
          <p:cNvPr id="530435" name="Rectangle 3"/>
          <p:cNvSpPr>
            <a:spLocks noGrp="1" noChangeArrowheads="1"/>
          </p:cNvSpPr>
          <p:nvPr>
            <p:ph type="body" idx="1"/>
          </p:nvPr>
        </p:nvSpPr>
        <p:spPr>
          <a:xfrm>
            <a:off x="506437" y="1160206"/>
            <a:ext cx="8637563" cy="5240594"/>
          </a:xfrm>
        </p:spPr>
        <p:txBody>
          <a:bodyPr>
            <a:normAutofit/>
          </a:bodyPr>
          <a:lstStyle/>
          <a:p>
            <a:pPr marL="0" indent="0">
              <a:lnSpc>
                <a:spcPct val="90000"/>
              </a:lnSpc>
              <a:buNone/>
              <a:defRPr/>
            </a:pPr>
            <a:r>
              <a:rPr lang="en-US" sz="2400" b="1" dirty="0">
                <a:solidFill>
                  <a:schemeClr val="tx1"/>
                </a:solidFill>
                <a:cs typeface="+mn-cs"/>
              </a:rPr>
              <a:t>“I really like getting drunk, but I could stop whenever I am ready.”</a:t>
            </a:r>
          </a:p>
          <a:p>
            <a:pPr marL="0" indent="0">
              <a:lnSpc>
                <a:spcPct val="90000"/>
              </a:lnSpc>
              <a:buNone/>
              <a:defRPr/>
            </a:pPr>
            <a:endParaRPr lang="en-US" sz="1800" dirty="0">
              <a:solidFill>
                <a:schemeClr val="tx1"/>
              </a:solidFill>
              <a:cs typeface="+mn-cs"/>
            </a:endParaRPr>
          </a:p>
          <a:p>
            <a:pPr marL="0" indent="0">
              <a:buNone/>
            </a:pPr>
            <a:r>
              <a:rPr lang="en-US" sz="2400" b="1" u="sng" dirty="0">
                <a:solidFill>
                  <a:schemeClr val="tx1"/>
                </a:solidFill>
                <a:cs typeface="+mn-cs"/>
              </a:rPr>
              <a:t>Develop Discrepancy</a:t>
            </a:r>
            <a:r>
              <a:rPr lang="en-US" sz="2400" dirty="0">
                <a:solidFill>
                  <a:schemeClr val="tx1"/>
                </a:solidFill>
                <a:cs typeface="+mn-cs"/>
              </a:rPr>
              <a:t> </a:t>
            </a:r>
            <a:r>
              <a:rPr lang="en-US" altLang="en-US" sz="2400" dirty="0"/>
              <a:t> between std.’</a:t>
            </a:r>
            <a:r>
              <a:rPr lang="en-US" altLang="ja-JP" sz="2400" dirty="0"/>
              <a:t>s current behaviors </a:t>
            </a:r>
            <a:r>
              <a:rPr lang="en-US" altLang="ja-JP" sz="2400" i="1" dirty="0"/>
              <a:t>and</a:t>
            </a:r>
            <a:r>
              <a:rPr lang="en-US" altLang="ja-JP" sz="2400" dirty="0"/>
              <a:t> their stated values, goals, e.g., religious values and drug use, seeking employment and drug use, saving money for a car and smoking. </a:t>
            </a:r>
          </a:p>
          <a:p>
            <a:pPr marL="0" indent="0">
              <a:buNone/>
            </a:pPr>
            <a:endParaRPr lang="en-US" altLang="ja-JP" sz="2400" dirty="0"/>
          </a:p>
          <a:p>
            <a:r>
              <a:rPr lang="en-US" altLang="ja-JP" sz="2400" dirty="0"/>
              <a:t>How does getting drunk impact your relationship with your partner?</a:t>
            </a:r>
          </a:p>
          <a:p>
            <a:endParaRPr lang="en-US" altLang="ja-JP" sz="2400" dirty="0"/>
          </a:p>
          <a:p>
            <a:r>
              <a:rPr lang="en-US" altLang="ja-JP" sz="2400" dirty="0"/>
              <a:t>How does getting drunk impact your exercise/academic goals?</a:t>
            </a:r>
          </a:p>
          <a:p>
            <a:pPr marL="0" indent="0">
              <a:lnSpc>
                <a:spcPct val="90000"/>
              </a:lnSpc>
              <a:buNone/>
              <a:defRPr/>
            </a:pPr>
            <a:endParaRPr lang="en-US" sz="1800" b="1" u="sng" dirty="0">
              <a:solidFill>
                <a:schemeClr val="tx1"/>
              </a:solidFill>
              <a:cs typeface="+mn-cs"/>
            </a:endParaRPr>
          </a:p>
          <a:p>
            <a:pPr marL="0" indent="0">
              <a:lnSpc>
                <a:spcPct val="90000"/>
              </a:lnSpc>
              <a:buNone/>
              <a:defRPr/>
            </a:pPr>
            <a:endParaRPr lang="en-US" b="1" dirty="0">
              <a:solidFill>
                <a:schemeClr val="tx1"/>
              </a:solidFill>
              <a:ea typeface="+mn-ea"/>
              <a:cs typeface="+mn-cs"/>
            </a:endParaRPr>
          </a:p>
        </p:txBody>
      </p:sp>
      <p:sp>
        <p:nvSpPr>
          <p:cNvPr id="24582" name="Slide Number Placeholder 2"/>
          <p:cNvSpPr>
            <a:spLocks noGrp="1"/>
          </p:cNvSpPr>
          <p:nvPr>
            <p:ph type="sldNum" sz="quarter"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7C10F44-3AE0-4199-BA13-AAD85C9708D1}" type="slidenum">
              <a:rPr lang="en-US" altLang="en-US" sz="1400" smtClean="0"/>
              <a:pPr>
                <a:spcBef>
                  <a:spcPct val="0"/>
                </a:spcBef>
                <a:buFontTx/>
                <a:buNone/>
              </a:pPr>
              <a:t>18</a:t>
            </a:fld>
            <a:endParaRPr lang="en-US" altLang="en-US" sz="1400" dirty="0"/>
          </a:p>
        </p:txBody>
      </p:sp>
    </p:spTree>
    <p:extLst>
      <p:ext uri="{BB962C8B-B14F-4D97-AF65-F5344CB8AC3E}">
        <p14:creationId xmlns:p14="http://schemas.microsoft.com/office/powerpoint/2010/main" val="23359400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422786" y="167148"/>
            <a:ext cx="8721213" cy="1098944"/>
          </a:xfrm>
        </p:spPr>
        <p:txBody>
          <a:bodyPr/>
          <a:lstStyle/>
          <a:p>
            <a:pPr algn="ctr" eaLnBrk="1" hangingPunct="1">
              <a:defRPr/>
            </a:pPr>
            <a:r>
              <a:rPr lang="en-US" sz="2800" b="1" dirty="0">
                <a:solidFill>
                  <a:schemeClr val="tx2">
                    <a:lumMod val="60000"/>
                    <a:lumOff val="40000"/>
                  </a:schemeClr>
                </a:solidFill>
                <a:ea typeface="+mj-ea"/>
                <a:cs typeface="+mj-cs"/>
              </a:rPr>
              <a:t>    </a:t>
            </a:r>
            <a:r>
              <a:rPr lang="en-US" sz="2400" dirty="0">
                <a:solidFill>
                  <a:schemeClr val="tx2">
                    <a:lumMod val="60000"/>
                    <a:lumOff val="40000"/>
                  </a:schemeClr>
                </a:solidFill>
                <a:cs typeface="+mj-cs"/>
              </a:rPr>
              <a:t>Evoking Change Talk (</a:t>
            </a:r>
            <a:r>
              <a:rPr lang="en-US" sz="2400" b="1" dirty="0">
                <a:solidFill>
                  <a:schemeClr val="tx2">
                    <a:lumMod val="60000"/>
                    <a:lumOff val="40000"/>
                  </a:schemeClr>
                </a:solidFill>
                <a:cs typeface="+mj-cs"/>
              </a:rPr>
              <a:t>Boost self-Efficacy)  </a:t>
            </a:r>
          </a:p>
        </p:txBody>
      </p:sp>
      <p:sp>
        <p:nvSpPr>
          <p:cNvPr id="530435" name="Rectangle 3"/>
          <p:cNvSpPr>
            <a:spLocks noGrp="1" noChangeArrowheads="1"/>
          </p:cNvSpPr>
          <p:nvPr>
            <p:ph type="body" idx="1"/>
          </p:nvPr>
        </p:nvSpPr>
        <p:spPr>
          <a:xfrm>
            <a:off x="506437" y="1420838"/>
            <a:ext cx="8637563" cy="4979962"/>
          </a:xfrm>
        </p:spPr>
        <p:txBody>
          <a:bodyPr>
            <a:normAutofit/>
          </a:bodyPr>
          <a:lstStyle/>
          <a:p>
            <a:pPr marL="0" indent="0">
              <a:lnSpc>
                <a:spcPct val="90000"/>
              </a:lnSpc>
              <a:buNone/>
              <a:defRPr/>
            </a:pPr>
            <a:r>
              <a:rPr lang="en-US" b="1" dirty="0">
                <a:solidFill>
                  <a:schemeClr val="tx1"/>
                </a:solidFill>
                <a:cs typeface="+mn-cs"/>
              </a:rPr>
              <a:t>“I really need to stop smoking weed because I got to drop urine with my team…but I have never been able to stop.”</a:t>
            </a:r>
          </a:p>
          <a:p>
            <a:pPr marL="0" indent="0">
              <a:lnSpc>
                <a:spcPct val="90000"/>
              </a:lnSpc>
              <a:buNone/>
              <a:defRPr/>
            </a:pPr>
            <a:endParaRPr lang="en-US" sz="1800" b="1" dirty="0">
              <a:solidFill>
                <a:schemeClr val="tx1"/>
              </a:solidFill>
              <a:cs typeface="+mn-cs"/>
            </a:endParaRPr>
          </a:p>
          <a:p>
            <a:pPr marL="0" indent="0">
              <a:lnSpc>
                <a:spcPct val="90000"/>
              </a:lnSpc>
              <a:buNone/>
              <a:defRPr/>
            </a:pPr>
            <a:r>
              <a:rPr lang="en-US" b="1" u="sng" dirty="0">
                <a:solidFill>
                  <a:schemeClr val="tx1"/>
                </a:solidFill>
                <a:cs typeface="+mn-cs"/>
              </a:rPr>
              <a:t>Complex reflections</a:t>
            </a:r>
            <a:r>
              <a:rPr lang="en-US" dirty="0">
                <a:solidFill>
                  <a:schemeClr val="tx1"/>
                </a:solidFill>
                <a:cs typeface="+mn-cs"/>
              </a:rPr>
              <a:t>: “You find it hard to believe that you can stop and have a lot of reasons to find a way, including your scholarship.”</a:t>
            </a:r>
          </a:p>
          <a:p>
            <a:pPr marL="0" indent="0">
              <a:lnSpc>
                <a:spcPct val="90000"/>
              </a:lnSpc>
              <a:buNone/>
              <a:defRPr/>
            </a:pPr>
            <a:endParaRPr lang="en-US" dirty="0">
              <a:solidFill>
                <a:schemeClr val="tx1"/>
              </a:solidFill>
              <a:cs typeface="+mn-cs"/>
            </a:endParaRPr>
          </a:p>
          <a:p>
            <a:pPr marL="0" indent="0">
              <a:lnSpc>
                <a:spcPct val="90000"/>
              </a:lnSpc>
              <a:buNone/>
              <a:defRPr/>
            </a:pPr>
            <a:r>
              <a:rPr lang="en-US" b="1" u="sng" dirty="0">
                <a:solidFill>
                  <a:schemeClr val="tx1"/>
                </a:solidFill>
                <a:cs typeface="+mn-cs"/>
              </a:rPr>
              <a:t>DARN Questions</a:t>
            </a:r>
            <a:r>
              <a:rPr lang="en-US" dirty="0">
                <a:solidFill>
                  <a:schemeClr val="tx1"/>
                </a:solidFill>
                <a:cs typeface="+mn-cs"/>
              </a:rPr>
              <a:t>:  “Tell me about another time in your life that you accomplished something that you thought would be impossible?”</a:t>
            </a:r>
          </a:p>
          <a:p>
            <a:pPr marL="0" indent="0">
              <a:lnSpc>
                <a:spcPct val="90000"/>
              </a:lnSpc>
              <a:buNone/>
              <a:defRPr/>
            </a:pPr>
            <a:endParaRPr lang="en-US" b="1" dirty="0">
              <a:solidFill>
                <a:schemeClr val="tx1"/>
              </a:solidFill>
              <a:ea typeface="+mn-ea"/>
              <a:cs typeface="+mn-cs"/>
            </a:endParaRPr>
          </a:p>
        </p:txBody>
      </p:sp>
      <p:sp>
        <p:nvSpPr>
          <p:cNvPr id="24582" name="Slide Number Placeholder 2"/>
          <p:cNvSpPr>
            <a:spLocks noGrp="1"/>
          </p:cNvSpPr>
          <p:nvPr>
            <p:ph type="sldNum" sz="quarter"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7C10F44-3AE0-4199-BA13-AAD85C9708D1}" type="slidenum">
              <a:rPr lang="en-US" altLang="en-US" sz="1400" smtClean="0"/>
              <a:pPr>
                <a:spcBef>
                  <a:spcPct val="0"/>
                </a:spcBef>
                <a:buFontTx/>
                <a:buNone/>
              </a:pPr>
              <a:t>19</a:t>
            </a:fld>
            <a:endParaRPr lang="en-US" altLang="en-US" sz="1400" dirty="0"/>
          </a:p>
        </p:txBody>
      </p:sp>
    </p:spTree>
    <p:extLst>
      <p:ext uri="{BB962C8B-B14F-4D97-AF65-F5344CB8AC3E}">
        <p14:creationId xmlns:p14="http://schemas.microsoft.com/office/powerpoint/2010/main" val="3327076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Motivational Interviewing (MI): Learning Objectives</a:t>
            </a:r>
          </a:p>
        </p:txBody>
      </p:sp>
      <p:sp>
        <p:nvSpPr>
          <p:cNvPr id="3" name="Content Placeholder 2"/>
          <p:cNvSpPr>
            <a:spLocks noGrp="1"/>
          </p:cNvSpPr>
          <p:nvPr>
            <p:ph idx="1"/>
          </p:nvPr>
        </p:nvSpPr>
        <p:spPr/>
        <p:txBody>
          <a:bodyPr>
            <a:normAutofit/>
          </a:bodyPr>
          <a:lstStyle/>
          <a:p>
            <a:pPr lvl="0"/>
            <a:r>
              <a:rPr lang="en-US" dirty="0"/>
              <a:t>Understand how MI can improve student health outcomes</a:t>
            </a:r>
          </a:p>
          <a:p>
            <a:pPr lvl="0"/>
            <a:r>
              <a:rPr lang="en-US" dirty="0"/>
              <a:t>Recognize how MI can improve student academic performance</a:t>
            </a:r>
          </a:p>
          <a:p>
            <a:pPr lvl="0"/>
            <a:r>
              <a:rPr lang="en-US" dirty="0"/>
              <a:t>Appreciate the dimensions of the MI Spirit </a:t>
            </a:r>
          </a:p>
          <a:p>
            <a:pPr lvl="0"/>
            <a:r>
              <a:rPr lang="en-US" dirty="0"/>
              <a:t>Identify the skills of MI to evoke change talk, to soften sustain talk and to create a change plan</a:t>
            </a:r>
          </a:p>
          <a:p>
            <a:pPr marL="0" indent="0">
              <a:buNone/>
            </a:pPr>
            <a:endParaRPr lang="en-US" sz="2400" dirty="0"/>
          </a:p>
        </p:txBody>
      </p:sp>
    </p:spTree>
    <p:extLst>
      <p:ext uri="{BB962C8B-B14F-4D97-AF65-F5344CB8AC3E}">
        <p14:creationId xmlns:p14="http://schemas.microsoft.com/office/powerpoint/2010/main" val="14061804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422786" y="167148"/>
            <a:ext cx="8721213" cy="1098944"/>
          </a:xfrm>
        </p:spPr>
        <p:txBody>
          <a:bodyPr/>
          <a:lstStyle/>
          <a:p>
            <a:pPr algn="ctr" eaLnBrk="1" hangingPunct="1">
              <a:defRPr/>
            </a:pPr>
            <a:r>
              <a:rPr lang="en-US" sz="2800" b="1" dirty="0">
                <a:solidFill>
                  <a:schemeClr val="tx2">
                    <a:lumMod val="60000"/>
                    <a:lumOff val="40000"/>
                  </a:schemeClr>
                </a:solidFill>
                <a:ea typeface="+mj-ea"/>
                <a:cs typeface="+mj-cs"/>
              </a:rPr>
              <a:t>    </a:t>
            </a:r>
            <a:r>
              <a:rPr lang="en-US" sz="2400" dirty="0">
                <a:solidFill>
                  <a:schemeClr val="tx2">
                    <a:lumMod val="60000"/>
                    <a:lumOff val="40000"/>
                  </a:schemeClr>
                </a:solidFill>
                <a:cs typeface="+mj-cs"/>
              </a:rPr>
              <a:t>Evoking Change Talk (</a:t>
            </a:r>
            <a:r>
              <a:rPr lang="en-US" sz="2400" b="1" dirty="0">
                <a:solidFill>
                  <a:schemeClr val="tx2">
                    <a:lumMod val="60000"/>
                    <a:lumOff val="40000"/>
                  </a:schemeClr>
                </a:solidFill>
                <a:cs typeface="+mj-cs"/>
              </a:rPr>
              <a:t>Boost self-Efficacy)  </a:t>
            </a:r>
          </a:p>
        </p:txBody>
      </p:sp>
      <p:sp>
        <p:nvSpPr>
          <p:cNvPr id="530435" name="Rectangle 3"/>
          <p:cNvSpPr>
            <a:spLocks noGrp="1" noChangeArrowheads="1"/>
          </p:cNvSpPr>
          <p:nvPr>
            <p:ph type="body" idx="1"/>
          </p:nvPr>
        </p:nvSpPr>
        <p:spPr>
          <a:xfrm>
            <a:off x="506437" y="1420838"/>
            <a:ext cx="8637563" cy="4979962"/>
          </a:xfrm>
        </p:spPr>
        <p:txBody>
          <a:bodyPr>
            <a:normAutofit/>
          </a:bodyPr>
          <a:lstStyle/>
          <a:p>
            <a:pPr marL="0" indent="0">
              <a:lnSpc>
                <a:spcPct val="90000"/>
              </a:lnSpc>
              <a:buNone/>
              <a:defRPr/>
            </a:pPr>
            <a:r>
              <a:rPr lang="en-US" sz="2400" b="1" dirty="0">
                <a:solidFill>
                  <a:schemeClr val="tx1"/>
                </a:solidFill>
                <a:cs typeface="+mn-cs"/>
              </a:rPr>
              <a:t>“I really need to stop smoking weed because I got to drop urine with my team…but I have never been able to stop.”</a:t>
            </a:r>
          </a:p>
          <a:p>
            <a:pPr marL="0" indent="0">
              <a:lnSpc>
                <a:spcPct val="90000"/>
              </a:lnSpc>
              <a:buNone/>
              <a:defRPr/>
            </a:pPr>
            <a:endParaRPr lang="en-US" sz="1800" b="1" dirty="0">
              <a:solidFill>
                <a:schemeClr val="tx1"/>
              </a:solidFill>
              <a:cs typeface="+mn-cs"/>
            </a:endParaRPr>
          </a:p>
          <a:p>
            <a:pPr marL="0" indent="0">
              <a:lnSpc>
                <a:spcPct val="90000"/>
              </a:lnSpc>
              <a:buNone/>
              <a:defRPr/>
            </a:pPr>
            <a:r>
              <a:rPr lang="en-US" b="1" u="sng" dirty="0">
                <a:solidFill>
                  <a:schemeClr val="tx1"/>
                </a:solidFill>
                <a:cs typeface="+mn-cs"/>
              </a:rPr>
              <a:t>Boost Self-Efficacy</a:t>
            </a:r>
            <a:r>
              <a:rPr lang="en-US" dirty="0">
                <a:solidFill>
                  <a:schemeClr val="tx1"/>
                </a:solidFill>
                <a:cs typeface="+mn-cs"/>
              </a:rPr>
              <a:t>:  Use strategies to increase confidence  </a:t>
            </a:r>
          </a:p>
          <a:p>
            <a:pPr marL="0" indent="0">
              <a:lnSpc>
                <a:spcPct val="90000"/>
              </a:lnSpc>
              <a:buNone/>
              <a:defRPr/>
            </a:pPr>
            <a:r>
              <a:rPr lang="en-US" dirty="0">
                <a:solidFill>
                  <a:schemeClr val="tx1"/>
                </a:solidFill>
                <a:cs typeface="+mn-cs"/>
              </a:rPr>
              <a:t>-Affirm specific strengths and abilities</a:t>
            </a:r>
          </a:p>
          <a:p>
            <a:pPr marL="0" indent="0">
              <a:lnSpc>
                <a:spcPct val="90000"/>
              </a:lnSpc>
              <a:buNone/>
              <a:defRPr/>
            </a:pPr>
            <a:r>
              <a:rPr lang="en-US" dirty="0">
                <a:solidFill>
                  <a:schemeClr val="tx1"/>
                </a:solidFill>
                <a:cs typeface="+mn-cs"/>
              </a:rPr>
              <a:t>-Highlight past successes</a:t>
            </a:r>
          </a:p>
          <a:p>
            <a:pPr marL="0" indent="0">
              <a:lnSpc>
                <a:spcPct val="90000"/>
              </a:lnSpc>
              <a:buNone/>
              <a:defRPr/>
            </a:pPr>
            <a:r>
              <a:rPr lang="en-US" dirty="0">
                <a:solidFill>
                  <a:schemeClr val="tx1"/>
                </a:solidFill>
                <a:cs typeface="+mn-cs"/>
              </a:rPr>
              <a:t>-Set small goals and celebrate success</a:t>
            </a:r>
          </a:p>
          <a:p>
            <a:pPr marL="0" indent="0">
              <a:lnSpc>
                <a:spcPct val="90000"/>
              </a:lnSpc>
              <a:buNone/>
              <a:defRPr/>
            </a:pPr>
            <a:r>
              <a:rPr lang="en-US" dirty="0">
                <a:solidFill>
                  <a:schemeClr val="tx1"/>
                </a:solidFill>
                <a:cs typeface="+mn-cs"/>
              </a:rPr>
              <a:t>-Encourage the consideration of role models</a:t>
            </a:r>
          </a:p>
          <a:p>
            <a:pPr marL="0" indent="0">
              <a:lnSpc>
                <a:spcPct val="90000"/>
              </a:lnSpc>
              <a:buNone/>
              <a:defRPr/>
            </a:pPr>
            <a:r>
              <a:rPr lang="en-US" dirty="0">
                <a:solidFill>
                  <a:schemeClr val="tx1"/>
                </a:solidFill>
                <a:cs typeface="+mn-cs"/>
              </a:rPr>
              <a:t>-Relapses are viewed as normal learning experiences not catastrophized</a:t>
            </a:r>
          </a:p>
          <a:p>
            <a:pPr marL="0" indent="0">
              <a:lnSpc>
                <a:spcPct val="90000"/>
              </a:lnSpc>
              <a:buNone/>
              <a:defRPr/>
            </a:pPr>
            <a:endParaRPr lang="en-US" b="1" dirty="0">
              <a:solidFill>
                <a:schemeClr val="tx1"/>
              </a:solidFill>
              <a:ea typeface="+mn-ea"/>
              <a:cs typeface="+mn-cs"/>
            </a:endParaRPr>
          </a:p>
        </p:txBody>
      </p:sp>
      <p:sp>
        <p:nvSpPr>
          <p:cNvPr id="24582" name="Slide Number Placeholder 2"/>
          <p:cNvSpPr>
            <a:spLocks noGrp="1"/>
          </p:cNvSpPr>
          <p:nvPr>
            <p:ph type="sldNum" sz="quarter"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7C10F44-3AE0-4199-BA13-AAD85C9708D1}" type="slidenum">
              <a:rPr lang="en-US" altLang="en-US" sz="1400" smtClean="0"/>
              <a:pPr>
                <a:spcBef>
                  <a:spcPct val="0"/>
                </a:spcBef>
                <a:buFontTx/>
                <a:buNone/>
              </a:pPr>
              <a:t>20</a:t>
            </a:fld>
            <a:endParaRPr lang="en-US" altLang="en-US" sz="1400" dirty="0"/>
          </a:p>
        </p:txBody>
      </p:sp>
    </p:spTree>
    <p:extLst>
      <p:ext uri="{BB962C8B-B14F-4D97-AF65-F5344CB8AC3E}">
        <p14:creationId xmlns:p14="http://schemas.microsoft.com/office/powerpoint/2010/main" val="8822141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3"/>
          <p:cNvSpPr>
            <a:spLocks noGrp="1"/>
          </p:cNvSpPr>
          <p:nvPr>
            <p:ph type="title"/>
          </p:nvPr>
        </p:nvSpPr>
        <p:spPr>
          <a:xfrm>
            <a:off x="609600" y="126609"/>
            <a:ext cx="8077200" cy="970671"/>
          </a:xfrm>
        </p:spPr>
        <p:txBody>
          <a:bodyPr/>
          <a:lstStyle/>
          <a:p>
            <a:pPr algn="ctr" eaLnBrk="1" fontAlgn="auto" hangingPunct="1">
              <a:spcAft>
                <a:spcPts val="0"/>
              </a:spcAft>
              <a:defRPr/>
            </a:pPr>
            <a:r>
              <a:rPr lang="en-US" altLang="en-US" sz="2800" dirty="0">
                <a:cs typeface="+mj-cs"/>
              </a:rPr>
              <a:t>Softening</a:t>
            </a:r>
            <a:r>
              <a:rPr lang="en-US" altLang="en-US" sz="2800" dirty="0">
                <a:ea typeface="+mj-ea"/>
                <a:cs typeface="+mj-cs"/>
              </a:rPr>
              <a:t> Sustain Talk: Empathy</a:t>
            </a:r>
          </a:p>
        </p:txBody>
      </p:sp>
      <p:sp>
        <p:nvSpPr>
          <p:cNvPr id="44035" name="Content Placeholder 3"/>
          <p:cNvSpPr>
            <a:spLocks noGrp="1"/>
          </p:cNvSpPr>
          <p:nvPr>
            <p:ph idx="1"/>
          </p:nvPr>
        </p:nvSpPr>
        <p:spPr>
          <a:xfrm>
            <a:off x="617538" y="1278194"/>
            <a:ext cx="8378978" cy="6113206"/>
          </a:xfrm>
        </p:spPr>
        <p:txBody>
          <a:bodyPr/>
          <a:lstStyle/>
          <a:p>
            <a:pPr eaLnBrk="1" hangingPunct="1">
              <a:buFont typeface="Wingdings" panose="05000000000000000000" pitchFamily="2" charset="2"/>
              <a:buChar char="§"/>
              <a:defRPr/>
            </a:pPr>
            <a:r>
              <a:rPr lang="en-US" altLang="en-US" sz="2400" b="1" u="sng" dirty="0">
                <a:solidFill>
                  <a:srgbClr val="2178B5"/>
                </a:solidFill>
                <a:ea typeface="+mn-ea"/>
                <a:cs typeface="+mn-cs"/>
              </a:rPr>
              <a:t>Amplified reflection</a:t>
            </a:r>
            <a:r>
              <a:rPr lang="en-US" altLang="en-US" sz="2400" b="1" dirty="0">
                <a:solidFill>
                  <a:schemeClr val="tx1">
                    <a:lumMod val="50000"/>
                  </a:schemeClr>
                </a:solidFill>
                <a:ea typeface="+mn-ea"/>
                <a:cs typeface="+mn-cs"/>
              </a:rPr>
              <a:t>:  </a:t>
            </a:r>
            <a:r>
              <a:rPr lang="en-US" altLang="en-US" sz="2400" dirty="0">
                <a:solidFill>
                  <a:schemeClr val="tx1">
                    <a:lumMod val="50000"/>
                  </a:schemeClr>
                </a:solidFill>
                <a:ea typeface="+mn-ea"/>
                <a:cs typeface="+mn-cs"/>
              </a:rPr>
              <a:t>exaggerate client speech </a:t>
            </a:r>
          </a:p>
          <a:p>
            <a:pPr marL="0" indent="0" eaLnBrk="1" hangingPunct="1">
              <a:buNone/>
              <a:defRPr/>
            </a:pPr>
            <a:endParaRPr lang="en-US" altLang="en-US" sz="2400" dirty="0">
              <a:solidFill>
                <a:schemeClr val="tx1">
                  <a:lumMod val="50000"/>
                </a:schemeClr>
              </a:solidFill>
              <a:ea typeface="+mn-ea"/>
              <a:cs typeface="+mn-cs"/>
            </a:endParaRPr>
          </a:p>
          <a:p>
            <a:pPr eaLnBrk="1" hangingPunct="1">
              <a:buFont typeface="Wingdings" panose="05000000000000000000" pitchFamily="2" charset="2"/>
              <a:buChar char="§"/>
              <a:defRPr/>
            </a:pPr>
            <a:r>
              <a:rPr lang="en-US" altLang="en-US" sz="2400" b="1" u="sng" dirty="0">
                <a:solidFill>
                  <a:srgbClr val="2178B5"/>
                </a:solidFill>
                <a:ea typeface="+mn-ea"/>
                <a:cs typeface="+mn-cs"/>
              </a:rPr>
              <a:t>Coming alongside</a:t>
            </a:r>
            <a:r>
              <a:rPr lang="en-US" altLang="en-US" sz="2400" dirty="0">
                <a:solidFill>
                  <a:schemeClr val="tx1">
                    <a:lumMod val="50000"/>
                  </a:schemeClr>
                </a:solidFill>
                <a:ea typeface="+mn-ea"/>
                <a:cs typeface="+mn-cs"/>
              </a:rPr>
              <a:t>:  reflect no change, align w client</a:t>
            </a:r>
          </a:p>
          <a:p>
            <a:pPr marL="0" indent="0" eaLnBrk="1" hangingPunct="1">
              <a:buNone/>
              <a:defRPr/>
            </a:pPr>
            <a:endParaRPr lang="en-US" altLang="en-US" sz="2400" dirty="0">
              <a:solidFill>
                <a:schemeClr val="tx1">
                  <a:lumMod val="50000"/>
                </a:schemeClr>
              </a:solidFill>
              <a:ea typeface="+mn-ea"/>
              <a:cs typeface="+mn-cs"/>
            </a:endParaRPr>
          </a:p>
          <a:p>
            <a:pPr eaLnBrk="1" hangingPunct="1">
              <a:buFont typeface="Wingdings" panose="05000000000000000000" pitchFamily="2" charset="2"/>
              <a:buChar char="§"/>
              <a:defRPr/>
            </a:pPr>
            <a:r>
              <a:rPr lang="en-US" altLang="en-US" sz="2400" b="1" u="sng" dirty="0">
                <a:solidFill>
                  <a:srgbClr val="2178B5"/>
                </a:solidFill>
                <a:ea typeface="+mn-ea"/>
                <a:cs typeface="+mn-cs"/>
              </a:rPr>
              <a:t>Emphasize Personal Choice</a:t>
            </a:r>
            <a:r>
              <a:rPr lang="en-US" altLang="en-US" sz="2400" dirty="0">
                <a:ea typeface="+mn-ea"/>
                <a:cs typeface="+mn-cs"/>
              </a:rPr>
              <a:t>:</a:t>
            </a:r>
            <a:r>
              <a:rPr lang="en-US" altLang="en-US" sz="2400" b="1" dirty="0">
                <a:ea typeface="+mn-ea"/>
                <a:cs typeface="+mn-cs"/>
              </a:rPr>
              <a:t> </a:t>
            </a:r>
            <a:r>
              <a:rPr lang="en-US" altLang="en-US" sz="2400" dirty="0">
                <a:ea typeface="+mn-ea"/>
                <a:cs typeface="+mn-cs"/>
              </a:rPr>
              <a:t>overt statement about patient’s right to self determination</a:t>
            </a:r>
            <a:r>
              <a:rPr lang="en-US" altLang="en-US" sz="2400" b="1" u="sng" dirty="0">
                <a:ea typeface="+mn-ea"/>
                <a:cs typeface="+mn-cs"/>
              </a:rPr>
              <a:t> </a:t>
            </a:r>
          </a:p>
          <a:p>
            <a:pPr marL="0" indent="0" eaLnBrk="1" hangingPunct="1">
              <a:buNone/>
              <a:defRPr/>
            </a:pPr>
            <a:endParaRPr lang="en-US" altLang="en-US" sz="2400" dirty="0">
              <a:solidFill>
                <a:srgbClr val="00B050"/>
              </a:solidFill>
              <a:ea typeface="+mn-ea"/>
              <a:cs typeface="+mn-cs"/>
            </a:endParaRPr>
          </a:p>
          <a:p>
            <a:pPr eaLnBrk="1" hangingPunct="1">
              <a:buFont typeface="Wingdings" panose="05000000000000000000" pitchFamily="2" charset="2"/>
              <a:buChar char="§"/>
              <a:defRPr/>
            </a:pPr>
            <a:r>
              <a:rPr lang="en-US" altLang="en-US" sz="2400" b="1" u="sng" dirty="0">
                <a:solidFill>
                  <a:srgbClr val="2178B5"/>
                </a:solidFill>
              </a:rPr>
              <a:t>Shifting focus:</a:t>
            </a:r>
            <a:r>
              <a:rPr lang="en-US" altLang="en-US" sz="2400" b="1" dirty="0">
                <a:solidFill>
                  <a:srgbClr val="2178B5"/>
                </a:solidFill>
              </a:rPr>
              <a:t> </a:t>
            </a:r>
            <a:r>
              <a:rPr lang="en-US" altLang="en-US" sz="2400" dirty="0">
                <a:solidFill>
                  <a:schemeClr val="tx1">
                    <a:lumMod val="50000"/>
                  </a:schemeClr>
                </a:solidFill>
              </a:rPr>
              <a:t>reflect and focus on another thing</a:t>
            </a:r>
            <a:endParaRPr lang="en-US" altLang="en-US" sz="2400" b="1" u="sng" dirty="0">
              <a:solidFill>
                <a:schemeClr val="tx1">
                  <a:lumMod val="50000"/>
                </a:schemeClr>
              </a:solidFill>
            </a:endParaRPr>
          </a:p>
          <a:p>
            <a:pPr marL="0" indent="0" eaLnBrk="1" hangingPunct="1">
              <a:buFontTx/>
              <a:buNone/>
              <a:defRPr/>
            </a:pPr>
            <a:endParaRPr lang="en-US" altLang="en-US" sz="2400" b="1" u="sng" dirty="0">
              <a:solidFill>
                <a:schemeClr val="tx1">
                  <a:lumMod val="50000"/>
                </a:schemeClr>
              </a:solidFill>
              <a:ea typeface="+mn-ea"/>
              <a:cs typeface="+mn-cs"/>
            </a:endParaRPr>
          </a:p>
          <a:p>
            <a:pPr marL="0" indent="0" eaLnBrk="1" hangingPunct="1">
              <a:buFontTx/>
              <a:buNone/>
              <a:defRPr/>
            </a:pPr>
            <a:endParaRPr lang="en-US" altLang="en-US" dirty="0">
              <a:ea typeface="+mn-ea"/>
              <a:cs typeface="+mn-cs"/>
            </a:endParaRPr>
          </a:p>
        </p:txBody>
      </p:sp>
      <p:sp>
        <p:nvSpPr>
          <p:cNvPr id="14341" name="Slide Number Placeholder 2"/>
          <p:cNvSpPr>
            <a:spLocks noGrp="1"/>
          </p:cNvSpPr>
          <p:nvPr>
            <p:ph type="sldNum" sz="quarter"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323CD1BC-4BED-4313-AFEB-B6CEBA7DED8F}" type="slidenum">
              <a:rPr lang="en-US" altLang="en-US" sz="1400" smtClean="0"/>
              <a:pPr>
                <a:spcBef>
                  <a:spcPct val="0"/>
                </a:spcBef>
                <a:buFontTx/>
                <a:buNone/>
              </a:pPr>
              <a:t>21</a:t>
            </a:fld>
            <a:endParaRPr lang="en-US" altLang="en-US" sz="1400"/>
          </a:p>
        </p:txBody>
      </p:sp>
    </p:spTree>
    <p:extLst>
      <p:ext uri="{BB962C8B-B14F-4D97-AF65-F5344CB8AC3E}">
        <p14:creationId xmlns:p14="http://schemas.microsoft.com/office/powerpoint/2010/main" val="938166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506436" y="98323"/>
            <a:ext cx="8509745" cy="1229032"/>
          </a:xfrm>
        </p:spPr>
        <p:txBody>
          <a:bodyPr/>
          <a:lstStyle/>
          <a:p>
            <a:pPr algn="ctr">
              <a:defRPr/>
            </a:pPr>
            <a:r>
              <a:rPr lang="en-US" sz="2400" dirty="0">
                <a:solidFill>
                  <a:schemeClr val="tx2">
                    <a:lumMod val="60000"/>
                    <a:lumOff val="40000"/>
                  </a:schemeClr>
                </a:solidFill>
                <a:cs typeface="+mj-cs"/>
              </a:rPr>
              <a:t>Softening Sustain Talk: Empathy</a:t>
            </a:r>
            <a:r>
              <a:rPr lang="en-US" sz="2400" b="1" dirty="0">
                <a:solidFill>
                  <a:schemeClr val="tx2">
                    <a:lumMod val="60000"/>
                    <a:lumOff val="40000"/>
                  </a:schemeClr>
                </a:solidFill>
                <a:ea typeface="+mj-ea"/>
                <a:cs typeface="+mj-cs"/>
              </a:rPr>
              <a:t>  </a:t>
            </a:r>
            <a:br>
              <a:rPr lang="en-US" sz="2800" dirty="0">
                <a:solidFill>
                  <a:schemeClr val="tx2">
                    <a:lumMod val="60000"/>
                    <a:lumOff val="40000"/>
                  </a:schemeClr>
                </a:solidFill>
              </a:rPr>
            </a:br>
            <a:endParaRPr lang="en-US" sz="2400" b="1" dirty="0">
              <a:solidFill>
                <a:schemeClr val="tx2">
                  <a:lumMod val="60000"/>
                  <a:lumOff val="40000"/>
                </a:schemeClr>
              </a:solidFill>
              <a:ea typeface="+mj-ea"/>
              <a:cs typeface="+mj-cs"/>
            </a:endParaRPr>
          </a:p>
        </p:txBody>
      </p:sp>
      <p:sp>
        <p:nvSpPr>
          <p:cNvPr id="530435" name="Rectangle 3"/>
          <p:cNvSpPr>
            <a:spLocks noGrp="1" noChangeArrowheads="1"/>
          </p:cNvSpPr>
          <p:nvPr>
            <p:ph type="body" idx="1"/>
          </p:nvPr>
        </p:nvSpPr>
        <p:spPr>
          <a:xfrm>
            <a:off x="506437" y="1111046"/>
            <a:ext cx="8637563" cy="5289754"/>
          </a:xfrm>
        </p:spPr>
        <p:txBody>
          <a:bodyPr>
            <a:normAutofit/>
          </a:bodyPr>
          <a:lstStyle/>
          <a:p>
            <a:pPr marL="0" indent="0">
              <a:lnSpc>
                <a:spcPct val="90000"/>
              </a:lnSpc>
              <a:buNone/>
              <a:defRPr/>
            </a:pPr>
            <a:r>
              <a:rPr lang="en-US" sz="2400" b="1" dirty="0">
                <a:solidFill>
                  <a:schemeClr val="tx1"/>
                </a:solidFill>
                <a:cs typeface="+mn-cs"/>
              </a:rPr>
              <a:t>“I really like smoking weed, it helps me relax and be more creative…I couldn’t stop if I wanted to because everyone around me smokes.”</a:t>
            </a:r>
          </a:p>
          <a:p>
            <a:pPr marL="0" indent="0">
              <a:lnSpc>
                <a:spcPct val="90000"/>
              </a:lnSpc>
              <a:buNone/>
              <a:defRPr/>
            </a:pPr>
            <a:endParaRPr lang="en-US" sz="1800" b="1" dirty="0">
              <a:solidFill>
                <a:schemeClr val="tx1"/>
              </a:solidFill>
              <a:cs typeface="+mn-cs"/>
            </a:endParaRPr>
          </a:p>
          <a:p>
            <a:pPr marL="0" indent="0">
              <a:lnSpc>
                <a:spcPct val="90000"/>
              </a:lnSpc>
              <a:buNone/>
              <a:defRPr/>
            </a:pPr>
            <a:r>
              <a:rPr lang="en-US" sz="2000" u="sng" dirty="0">
                <a:solidFill>
                  <a:schemeClr val="tx1"/>
                </a:solidFill>
                <a:cs typeface="+mn-cs"/>
              </a:rPr>
              <a:t>Amplified reflection</a:t>
            </a:r>
            <a:r>
              <a:rPr lang="en-US" sz="2000" dirty="0">
                <a:solidFill>
                  <a:schemeClr val="tx1"/>
                </a:solidFill>
                <a:cs typeface="+mn-cs"/>
              </a:rPr>
              <a:t>: “You find that smoking really has a lot of benefits and you are not ready to find a way to stop.”</a:t>
            </a:r>
          </a:p>
          <a:p>
            <a:pPr marL="0" indent="0">
              <a:lnSpc>
                <a:spcPct val="90000"/>
              </a:lnSpc>
              <a:buNone/>
              <a:defRPr/>
            </a:pPr>
            <a:endParaRPr lang="en-US" sz="2000" dirty="0">
              <a:solidFill>
                <a:schemeClr val="tx1"/>
              </a:solidFill>
              <a:cs typeface="+mn-cs"/>
            </a:endParaRPr>
          </a:p>
          <a:p>
            <a:pPr marL="0" indent="0">
              <a:lnSpc>
                <a:spcPct val="90000"/>
              </a:lnSpc>
              <a:buNone/>
              <a:defRPr/>
            </a:pPr>
            <a:r>
              <a:rPr lang="en-US" sz="2000" u="sng" dirty="0">
                <a:solidFill>
                  <a:schemeClr val="tx1"/>
                </a:solidFill>
                <a:cs typeface="+mn-cs"/>
              </a:rPr>
              <a:t>Coming Alongside</a:t>
            </a:r>
            <a:r>
              <a:rPr lang="en-US" sz="2000" dirty="0">
                <a:solidFill>
                  <a:schemeClr val="tx1"/>
                </a:solidFill>
                <a:cs typeface="+mn-cs"/>
              </a:rPr>
              <a:t>:  “You see little benefit to stopping smoking.”</a:t>
            </a:r>
          </a:p>
          <a:p>
            <a:pPr marL="0" indent="0">
              <a:lnSpc>
                <a:spcPct val="90000"/>
              </a:lnSpc>
              <a:buNone/>
              <a:defRPr/>
            </a:pPr>
            <a:endParaRPr lang="en-US" sz="2000" u="sng" dirty="0">
              <a:solidFill>
                <a:schemeClr val="tx1"/>
              </a:solidFill>
              <a:cs typeface="+mn-cs"/>
            </a:endParaRPr>
          </a:p>
          <a:p>
            <a:pPr marL="0" indent="0">
              <a:lnSpc>
                <a:spcPct val="90000"/>
              </a:lnSpc>
              <a:buNone/>
              <a:defRPr/>
            </a:pPr>
            <a:r>
              <a:rPr lang="en-US" sz="2000" u="sng" dirty="0">
                <a:solidFill>
                  <a:schemeClr val="tx1"/>
                </a:solidFill>
                <a:cs typeface="+mn-cs"/>
              </a:rPr>
              <a:t>Emphasize Personal Choice</a:t>
            </a:r>
            <a:r>
              <a:rPr lang="en-US" sz="2000" dirty="0">
                <a:solidFill>
                  <a:schemeClr val="tx1"/>
                </a:solidFill>
                <a:cs typeface="+mn-cs"/>
              </a:rPr>
              <a:t>: “You will decide when and how to change, if ever.”</a:t>
            </a:r>
          </a:p>
          <a:p>
            <a:pPr marL="0" indent="0">
              <a:lnSpc>
                <a:spcPct val="90000"/>
              </a:lnSpc>
              <a:buNone/>
              <a:defRPr/>
            </a:pPr>
            <a:endParaRPr lang="en-US" sz="2000" dirty="0">
              <a:solidFill>
                <a:schemeClr val="tx1"/>
              </a:solidFill>
              <a:cs typeface="+mn-cs"/>
            </a:endParaRPr>
          </a:p>
          <a:p>
            <a:pPr marL="0" indent="0">
              <a:lnSpc>
                <a:spcPct val="90000"/>
              </a:lnSpc>
              <a:buNone/>
              <a:defRPr/>
            </a:pPr>
            <a:r>
              <a:rPr lang="en-US" sz="2000" u="sng" dirty="0">
                <a:solidFill>
                  <a:schemeClr val="tx1"/>
                </a:solidFill>
                <a:cs typeface="+mn-cs"/>
              </a:rPr>
              <a:t>Shifting Focus</a:t>
            </a:r>
            <a:r>
              <a:rPr lang="en-US" sz="2000" dirty="0">
                <a:solidFill>
                  <a:schemeClr val="tx1"/>
                </a:solidFill>
                <a:cs typeface="+mn-cs"/>
              </a:rPr>
              <a:t>: “Stopping smoking is not a priority.  What else would you like to work on?”</a:t>
            </a:r>
            <a:r>
              <a:rPr lang="en-US" sz="2000" u="sng" dirty="0">
                <a:solidFill>
                  <a:schemeClr val="tx1"/>
                </a:solidFill>
                <a:cs typeface="+mn-cs"/>
              </a:rPr>
              <a:t> </a:t>
            </a:r>
          </a:p>
          <a:p>
            <a:pPr marL="0" indent="0">
              <a:lnSpc>
                <a:spcPct val="90000"/>
              </a:lnSpc>
              <a:buNone/>
              <a:defRPr/>
            </a:pPr>
            <a:endParaRPr lang="en-US" sz="1800" b="1" dirty="0">
              <a:solidFill>
                <a:schemeClr val="tx1"/>
              </a:solidFill>
              <a:cs typeface="+mn-cs"/>
            </a:endParaRPr>
          </a:p>
          <a:p>
            <a:pPr marL="0" indent="0">
              <a:lnSpc>
                <a:spcPct val="90000"/>
              </a:lnSpc>
              <a:buNone/>
              <a:defRPr/>
            </a:pPr>
            <a:r>
              <a:rPr lang="en-US" sz="1800" b="1" dirty="0">
                <a:solidFill>
                  <a:schemeClr val="tx1"/>
                </a:solidFill>
                <a:cs typeface="+mn-cs"/>
              </a:rPr>
              <a:t> </a:t>
            </a:r>
          </a:p>
          <a:p>
            <a:pPr marL="0" indent="0">
              <a:lnSpc>
                <a:spcPct val="90000"/>
              </a:lnSpc>
              <a:buNone/>
              <a:defRPr/>
            </a:pPr>
            <a:endParaRPr lang="en-US" b="1" dirty="0">
              <a:solidFill>
                <a:schemeClr val="tx1"/>
              </a:solidFill>
              <a:ea typeface="+mn-ea"/>
              <a:cs typeface="+mn-cs"/>
            </a:endParaRPr>
          </a:p>
        </p:txBody>
      </p:sp>
      <p:sp>
        <p:nvSpPr>
          <p:cNvPr id="24582" name="Slide Number Placeholder 2"/>
          <p:cNvSpPr>
            <a:spLocks noGrp="1"/>
          </p:cNvSpPr>
          <p:nvPr>
            <p:ph type="sldNum" sz="quarter"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7C10F44-3AE0-4199-BA13-AAD85C9708D1}" type="slidenum">
              <a:rPr lang="en-US" altLang="en-US" sz="1400" smtClean="0"/>
              <a:pPr>
                <a:spcBef>
                  <a:spcPct val="0"/>
                </a:spcBef>
                <a:buFontTx/>
                <a:buNone/>
              </a:pPr>
              <a:t>22</a:t>
            </a:fld>
            <a:endParaRPr lang="en-US" altLang="en-US" sz="1400" dirty="0"/>
          </a:p>
        </p:txBody>
      </p:sp>
    </p:spTree>
    <p:extLst>
      <p:ext uri="{BB962C8B-B14F-4D97-AF65-F5344CB8AC3E}">
        <p14:creationId xmlns:p14="http://schemas.microsoft.com/office/powerpoint/2010/main" val="28764376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139700" y="-990600"/>
            <a:ext cx="8686800" cy="1802056"/>
          </a:xfrm>
        </p:spPr>
        <p:txBody>
          <a:bodyPr>
            <a:normAutofit/>
          </a:bodyPr>
          <a:lstStyle/>
          <a:p>
            <a:pPr algn="ctr" eaLnBrk="1" fontAlgn="auto" hangingPunct="1">
              <a:spcAft>
                <a:spcPts val="0"/>
              </a:spcAft>
              <a:defRPr/>
            </a:pPr>
            <a:br>
              <a:rPr lang="en-US" sz="4000" dirty="0">
                <a:solidFill>
                  <a:srgbClr val="002060"/>
                </a:solidFill>
                <a:ea typeface="+mj-ea"/>
                <a:cs typeface="+mj-cs"/>
              </a:rPr>
            </a:br>
            <a:r>
              <a:rPr lang="en-US" sz="4000" dirty="0">
                <a:solidFill>
                  <a:srgbClr val="002060"/>
                </a:solidFill>
                <a:ea typeface="+mj-ea"/>
                <a:cs typeface="+mj-cs"/>
              </a:rPr>
              <a:t>					</a:t>
            </a:r>
            <a:br>
              <a:rPr lang="en-US" sz="4000" dirty="0">
                <a:solidFill>
                  <a:srgbClr val="002060"/>
                </a:solidFill>
                <a:ea typeface="+mj-ea"/>
                <a:cs typeface="+mj-cs"/>
              </a:rPr>
            </a:br>
            <a:r>
              <a:rPr lang="en-US" sz="2700" dirty="0">
                <a:solidFill>
                  <a:srgbClr val="205595"/>
                </a:solidFill>
                <a:cs typeface="+mj-cs"/>
              </a:rPr>
              <a:t>Behavior Counts: MI Spiritless</a:t>
            </a:r>
          </a:p>
        </p:txBody>
      </p:sp>
      <p:sp>
        <p:nvSpPr>
          <p:cNvPr id="41988" name="Rectangle 3"/>
          <p:cNvSpPr>
            <a:spLocks noGrp="1" noChangeArrowheads="1"/>
          </p:cNvSpPr>
          <p:nvPr>
            <p:ph idx="1"/>
          </p:nvPr>
        </p:nvSpPr>
        <p:spPr>
          <a:xfrm>
            <a:off x="480645" y="1166812"/>
            <a:ext cx="5084885" cy="4124325"/>
          </a:xfrm>
        </p:spPr>
        <p:txBody>
          <a:bodyPr>
            <a:noAutofit/>
          </a:bodyPr>
          <a:lstStyle/>
          <a:p>
            <a:pPr marL="609600" indent="-609600" eaLnBrk="1" hangingPunct="1">
              <a:buFontTx/>
              <a:buAutoNum type="arabicPeriod"/>
              <a:defRPr/>
            </a:pPr>
            <a:r>
              <a:rPr lang="en-US" altLang="en-US" sz="2400" b="1" dirty="0">
                <a:solidFill>
                  <a:srgbClr val="205595"/>
                </a:solidFill>
                <a:cs typeface="+mn-cs"/>
              </a:rPr>
              <a:t>Persuade without Permission</a:t>
            </a:r>
          </a:p>
          <a:p>
            <a:pPr marL="609600" indent="-609600" eaLnBrk="1" hangingPunct="1">
              <a:buFontTx/>
              <a:buAutoNum type="arabicPeriod"/>
              <a:defRPr/>
            </a:pPr>
            <a:r>
              <a:rPr lang="en-US" altLang="en-US" sz="2400" b="1" dirty="0">
                <a:solidFill>
                  <a:srgbClr val="205595"/>
                </a:solidFill>
                <a:cs typeface="+mn-cs"/>
              </a:rPr>
              <a:t>Confront</a:t>
            </a:r>
          </a:p>
          <a:p>
            <a:pPr marL="609600" indent="-609600" eaLnBrk="1" hangingPunct="1">
              <a:buFontTx/>
              <a:buAutoNum type="arabicPeriod"/>
              <a:defRPr/>
            </a:pPr>
            <a:r>
              <a:rPr lang="en-US" altLang="en-US" sz="2400" b="1" dirty="0">
                <a:solidFill>
                  <a:schemeClr val="tx1">
                    <a:lumMod val="50000"/>
                  </a:schemeClr>
                </a:solidFill>
                <a:ea typeface="+mn-ea"/>
                <a:cs typeface="+mn-cs"/>
              </a:rPr>
              <a:t>Premature Focus</a:t>
            </a:r>
          </a:p>
          <a:p>
            <a:pPr marL="609600" indent="-609600" eaLnBrk="1" hangingPunct="1">
              <a:buFontTx/>
              <a:buAutoNum type="arabicPeriod"/>
              <a:defRPr/>
            </a:pPr>
            <a:r>
              <a:rPr lang="en-US" altLang="en-US" sz="2400" b="1" dirty="0">
                <a:solidFill>
                  <a:schemeClr val="tx1">
                    <a:lumMod val="50000"/>
                  </a:schemeClr>
                </a:solidFill>
                <a:ea typeface="+mn-ea"/>
                <a:cs typeface="+mn-cs"/>
              </a:rPr>
              <a:t>Label</a:t>
            </a:r>
          </a:p>
          <a:p>
            <a:pPr marL="609600" indent="-609600" eaLnBrk="1" hangingPunct="1">
              <a:buFontTx/>
              <a:buAutoNum type="arabicPeriod"/>
              <a:defRPr/>
            </a:pPr>
            <a:r>
              <a:rPr lang="en-US" altLang="en-US" sz="2400" b="1" dirty="0">
                <a:solidFill>
                  <a:schemeClr val="tx1">
                    <a:lumMod val="50000"/>
                  </a:schemeClr>
                </a:solidFill>
                <a:ea typeface="+mn-ea"/>
                <a:cs typeface="+mn-cs"/>
              </a:rPr>
              <a:t>Blame/Shame</a:t>
            </a:r>
          </a:p>
          <a:p>
            <a:pPr marL="609600" indent="-609600" eaLnBrk="1" hangingPunct="1">
              <a:buFontTx/>
              <a:buAutoNum type="arabicPeriod"/>
              <a:defRPr/>
            </a:pPr>
            <a:r>
              <a:rPr lang="en-US" altLang="en-US" sz="2400" b="1" dirty="0">
                <a:solidFill>
                  <a:schemeClr val="tx1">
                    <a:lumMod val="50000"/>
                  </a:schemeClr>
                </a:solidFill>
                <a:ea typeface="+mn-ea"/>
                <a:cs typeface="+mn-cs"/>
              </a:rPr>
              <a:t>Educating Without Listening </a:t>
            </a:r>
          </a:p>
        </p:txBody>
      </p:sp>
      <p:sp>
        <p:nvSpPr>
          <p:cNvPr id="5" name="Rectangle 5"/>
          <p:cNvSpPr txBox="1">
            <a:spLocks noChangeArrowheads="1"/>
          </p:cNvSpPr>
          <p:nvPr/>
        </p:nvSpPr>
        <p:spPr bwMode="auto">
          <a:xfrm>
            <a:off x="152400" y="5543550"/>
            <a:ext cx="9144000" cy="1314450"/>
          </a:xfrm>
          <a:prstGeom prst="rect">
            <a:avLst/>
          </a:prstGeom>
          <a:noFill/>
          <a:ln w="9525">
            <a:noFill/>
            <a:miter lim="800000"/>
            <a:headEnd/>
            <a:tailEnd/>
          </a:ln>
        </p:spPr>
        <p:txBody>
          <a:bodyPr/>
          <a:lstStyle/>
          <a:p>
            <a:pPr indent="36513" algn="ctr" eaLnBrk="1" hangingPunct="1">
              <a:buSzPct val="80000"/>
              <a:defRPr/>
            </a:pPr>
            <a:r>
              <a:rPr lang="en-US" dirty="0">
                <a:solidFill>
                  <a:schemeClr val="tx1">
                    <a:lumMod val="50000"/>
                  </a:schemeClr>
                </a:solidFill>
                <a:latin typeface="+mn-lt"/>
                <a:ea typeface="+mn-ea"/>
              </a:rPr>
              <a:t>These </a:t>
            </a:r>
            <a:r>
              <a:rPr lang="en-US" b="1" i="1" u="sng" dirty="0">
                <a:solidFill>
                  <a:srgbClr val="FF0000"/>
                </a:solidFill>
                <a:latin typeface="+mn-lt"/>
                <a:ea typeface="+mn-ea"/>
              </a:rPr>
              <a:t>ROADBLOCKS</a:t>
            </a:r>
            <a:r>
              <a:rPr lang="en-US" b="1" i="1" dirty="0">
                <a:solidFill>
                  <a:srgbClr val="FF0000"/>
                </a:solidFill>
                <a:latin typeface="+mn-lt"/>
                <a:ea typeface="+mn-ea"/>
              </a:rPr>
              <a:t> </a:t>
            </a:r>
            <a:r>
              <a:rPr lang="en-US" i="1" dirty="0">
                <a:latin typeface="+mn-lt"/>
                <a:ea typeface="+mn-ea"/>
              </a:rPr>
              <a:t>Deemphasize Listening </a:t>
            </a:r>
            <a:r>
              <a:rPr lang="en-US" dirty="0">
                <a:latin typeface="+mn-lt"/>
                <a:ea typeface="+mn-ea"/>
              </a:rPr>
              <a:t>and may </a:t>
            </a:r>
            <a:r>
              <a:rPr lang="en-US" i="1" dirty="0">
                <a:latin typeface="+mn-lt"/>
                <a:ea typeface="+mn-ea"/>
              </a:rPr>
              <a:t>Increase</a:t>
            </a:r>
            <a:r>
              <a:rPr lang="en-US" dirty="0">
                <a:latin typeface="+mn-lt"/>
                <a:ea typeface="+mn-ea"/>
              </a:rPr>
              <a:t> </a:t>
            </a:r>
            <a:r>
              <a:rPr lang="en-US" i="1" dirty="0">
                <a:latin typeface="+mn-lt"/>
                <a:ea typeface="+mn-ea"/>
              </a:rPr>
              <a:t>Resistance/Discord.</a:t>
            </a:r>
          </a:p>
        </p:txBody>
      </p:sp>
      <p:sp>
        <p:nvSpPr>
          <p:cNvPr id="22535" name="Slide Number Placeholder 2"/>
          <p:cNvSpPr>
            <a:spLocks noGrp="1"/>
          </p:cNvSpPr>
          <p:nvPr>
            <p:ph type="sldNum" sz="quarter"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956223A-FE9F-49D1-A0F4-815B46544ACE}" type="slidenum">
              <a:rPr lang="en-US" altLang="en-US" sz="1400" smtClean="0"/>
              <a:pPr>
                <a:spcBef>
                  <a:spcPct val="0"/>
                </a:spcBef>
                <a:buFontTx/>
                <a:buNone/>
              </a:pPr>
              <a:t>23</a:t>
            </a:fld>
            <a:endParaRPr lang="en-US" altLang="en-US" sz="140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7222" y="1063869"/>
            <a:ext cx="3226777" cy="4027610"/>
          </a:xfrm>
          <a:prstGeom prst="rect">
            <a:avLst/>
          </a:prstGeom>
        </p:spPr>
      </p:pic>
    </p:spTree>
    <p:extLst>
      <p:ext uri="{BB962C8B-B14F-4D97-AF65-F5344CB8AC3E}">
        <p14:creationId xmlns:p14="http://schemas.microsoft.com/office/powerpoint/2010/main" val="5800807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0" y="0"/>
            <a:ext cx="9144000" cy="829994"/>
          </a:xfrm>
        </p:spPr>
        <p:txBody>
          <a:bodyPr/>
          <a:lstStyle/>
          <a:p>
            <a:pPr algn="ctr" eaLnBrk="1" hangingPunct="1">
              <a:defRPr/>
            </a:pPr>
            <a:br>
              <a:rPr lang="en-US" sz="2800" b="1" dirty="0">
                <a:solidFill>
                  <a:schemeClr val="tx2">
                    <a:lumMod val="60000"/>
                    <a:lumOff val="40000"/>
                  </a:schemeClr>
                </a:solidFill>
                <a:ea typeface="+mj-ea"/>
                <a:cs typeface="+mj-cs"/>
              </a:rPr>
            </a:br>
            <a:r>
              <a:rPr lang="en-US" sz="2800" b="1" dirty="0">
                <a:solidFill>
                  <a:schemeClr val="tx2">
                    <a:lumMod val="60000"/>
                    <a:lumOff val="40000"/>
                  </a:schemeClr>
                </a:solidFill>
                <a:ea typeface="+mj-ea"/>
                <a:cs typeface="+mj-cs"/>
              </a:rPr>
              <a:t>    </a:t>
            </a:r>
            <a:r>
              <a:rPr lang="en-US" sz="2800" dirty="0">
                <a:solidFill>
                  <a:schemeClr val="tx2">
                    <a:lumMod val="60000"/>
                    <a:lumOff val="40000"/>
                  </a:schemeClr>
                </a:solidFill>
                <a:cs typeface="+mj-cs"/>
              </a:rPr>
              <a:t>MI Planning</a:t>
            </a:r>
            <a:endParaRPr lang="en-US" sz="2400" b="1" dirty="0">
              <a:solidFill>
                <a:schemeClr val="tx2">
                  <a:lumMod val="60000"/>
                  <a:lumOff val="40000"/>
                </a:schemeClr>
              </a:solidFill>
              <a:cs typeface="+mj-cs"/>
            </a:endParaRPr>
          </a:p>
        </p:txBody>
      </p:sp>
      <p:sp>
        <p:nvSpPr>
          <p:cNvPr id="530435" name="Rectangle 3"/>
          <p:cNvSpPr>
            <a:spLocks noGrp="1" noChangeArrowheads="1"/>
          </p:cNvSpPr>
          <p:nvPr>
            <p:ph type="body" idx="1"/>
          </p:nvPr>
        </p:nvSpPr>
        <p:spPr>
          <a:xfrm>
            <a:off x="506437" y="1002890"/>
            <a:ext cx="8496886" cy="5200962"/>
          </a:xfrm>
        </p:spPr>
        <p:txBody>
          <a:bodyPr>
            <a:normAutofit/>
          </a:bodyPr>
          <a:lstStyle/>
          <a:p>
            <a:pPr marL="0" indent="0">
              <a:spcBef>
                <a:spcPts val="1800"/>
              </a:spcBef>
              <a:buNone/>
              <a:defRPr/>
            </a:pPr>
            <a:r>
              <a:rPr lang="en-US" altLang="en-US" sz="2400" b="1" u="sng" dirty="0">
                <a:solidFill>
                  <a:schemeClr val="tx1"/>
                </a:solidFill>
              </a:rPr>
              <a:t>Strengthening Planning</a:t>
            </a:r>
            <a:r>
              <a:rPr lang="en-US" altLang="en-US" sz="2400" b="1" dirty="0">
                <a:solidFill>
                  <a:schemeClr val="tx1"/>
                </a:solidFill>
              </a:rPr>
              <a:t>:</a:t>
            </a:r>
            <a:endParaRPr lang="en-US" altLang="en-US" sz="2400" b="1" u="sng" dirty="0">
              <a:solidFill>
                <a:schemeClr val="tx1"/>
              </a:solidFill>
            </a:endParaRPr>
          </a:p>
          <a:p>
            <a:pPr>
              <a:spcBef>
                <a:spcPts val="1800"/>
              </a:spcBef>
              <a:buFont typeface="Wingdings" panose="05000000000000000000" pitchFamily="2" charset="2"/>
              <a:buChar char="§"/>
              <a:defRPr/>
            </a:pPr>
            <a:r>
              <a:rPr lang="en-US" altLang="en-US" u="sng" dirty="0">
                <a:solidFill>
                  <a:schemeClr val="tx1"/>
                </a:solidFill>
              </a:rPr>
              <a:t>Elaborating</a:t>
            </a:r>
            <a:r>
              <a:rPr lang="en-US" altLang="en-US" dirty="0">
                <a:solidFill>
                  <a:schemeClr val="tx1"/>
                </a:solidFill>
              </a:rPr>
              <a:t>: </a:t>
            </a:r>
            <a:r>
              <a:rPr lang="en-US" altLang="en-US" i="1" dirty="0">
                <a:solidFill>
                  <a:schemeClr val="tx1"/>
                </a:solidFill>
              </a:rPr>
              <a:t>“What reasons do you want to begin seeking tutoring?” “What makes it important to start using your accommodations?”</a:t>
            </a:r>
            <a:endParaRPr lang="en-US" altLang="en-US" i="1" u="sng" dirty="0">
              <a:solidFill>
                <a:schemeClr val="tx1"/>
              </a:solidFill>
            </a:endParaRPr>
          </a:p>
          <a:p>
            <a:pPr>
              <a:spcBef>
                <a:spcPts val="1800"/>
              </a:spcBef>
              <a:buFont typeface="Wingdings" panose="05000000000000000000" pitchFamily="2" charset="2"/>
              <a:buChar char="§"/>
              <a:defRPr/>
            </a:pPr>
            <a:r>
              <a:rPr lang="en-US" altLang="en-US" u="sng" dirty="0">
                <a:solidFill>
                  <a:schemeClr val="tx1"/>
                </a:solidFill>
              </a:rPr>
              <a:t>Affirming</a:t>
            </a:r>
            <a:r>
              <a:rPr lang="en-US" altLang="en-US" dirty="0">
                <a:solidFill>
                  <a:schemeClr val="tx1"/>
                </a:solidFill>
              </a:rPr>
              <a:t>: </a:t>
            </a:r>
            <a:r>
              <a:rPr lang="en-US" altLang="en-US" i="1" dirty="0">
                <a:solidFill>
                  <a:schemeClr val="tx1"/>
                </a:solidFill>
              </a:rPr>
              <a:t>“That was a great idea”  “You were successful with smoking less in the past with support groups”</a:t>
            </a:r>
          </a:p>
          <a:p>
            <a:pPr>
              <a:spcBef>
                <a:spcPts val="1800"/>
              </a:spcBef>
              <a:buFont typeface="Wingdings" panose="05000000000000000000" pitchFamily="2" charset="2"/>
              <a:buChar char="§"/>
              <a:defRPr/>
            </a:pPr>
            <a:r>
              <a:rPr lang="en-US" altLang="en-US" u="sng" dirty="0">
                <a:solidFill>
                  <a:schemeClr val="tx1"/>
                </a:solidFill>
              </a:rPr>
              <a:t>Reflecting</a:t>
            </a:r>
            <a:r>
              <a:rPr lang="en-US" altLang="en-US" dirty="0">
                <a:solidFill>
                  <a:schemeClr val="tx1"/>
                </a:solidFill>
              </a:rPr>
              <a:t>: </a:t>
            </a:r>
            <a:r>
              <a:rPr lang="en-US" altLang="en-US" i="1" dirty="0">
                <a:solidFill>
                  <a:schemeClr val="tx1"/>
                </a:solidFill>
              </a:rPr>
              <a:t>“You have many more reasons to access tutoring then to continue solo”</a:t>
            </a:r>
            <a:endParaRPr lang="en-US" altLang="en-US" i="1" u="sng" dirty="0">
              <a:solidFill>
                <a:schemeClr val="tx1"/>
              </a:solidFill>
            </a:endParaRPr>
          </a:p>
          <a:p>
            <a:pPr eaLnBrk="1" hangingPunct="1">
              <a:lnSpc>
                <a:spcPct val="90000"/>
              </a:lnSpc>
              <a:defRPr/>
            </a:pPr>
            <a:endParaRPr lang="en-US" sz="2000" dirty="0">
              <a:ea typeface="+mn-ea"/>
              <a:cs typeface="+mn-cs"/>
            </a:endParaRPr>
          </a:p>
        </p:txBody>
      </p:sp>
      <p:sp>
        <p:nvSpPr>
          <p:cNvPr id="24582" name="Slide Number Placeholder 2"/>
          <p:cNvSpPr>
            <a:spLocks noGrp="1"/>
          </p:cNvSpPr>
          <p:nvPr>
            <p:ph type="sldNum" sz="quarter"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7C10F44-3AE0-4199-BA13-AAD85C9708D1}" type="slidenum">
              <a:rPr lang="en-US" altLang="en-US" sz="1400" smtClean="0"/>
              <a:pPr>
                <a:spcBef>
                  <a:spcPct val="0"/>
                </a:spcBef>
                <a:buFontTx/>
                <a:buNone/>
              </a:pPr>
              <a:t>24</a:t>
            </a:fld>
            <a:endParaRPr lang="en-US" altLang="en-US" sz="1400" dirty="0"/>
          </a:p>
        </p:txBody>
      </p:sp>
    </p:spTree>
    <p:extLst>
      <p:ext uri="{BB962C8B-B14F-4D97-AF65-F5344CB8AC3E}">
        <p14:creationId xmlns:p14="http://schemas.microsoft.com/office/powerpoint/2010/main" val="36371151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0" y="0"/>
            <a:ext cx="9144000" cy="829994"/>
          </a:xfrm>
        </p:spPr>
        <p:txBody>
          <a:bodyPr/>
          <a:lstStyle/>
          <a:p>
            <a:pPr algn="ctr" eaLnBrk="1" hangingPunct="1">
              <a:defRPr/>
            </a:pPr>
            <a:br>
              <a:rPr lang="en-US" sz="2800" b="1" dirty="0">
                <a:solidFill>
                  <a:schemeClr val="tx2">
                    <a:lumMod val="60000"/>
                    <a:lumOff val="40000"/>
                  </a:schemeClr>
                </a:solidFill>
                <a:ea typeface="+mj-ea"/>
                <a:cs typeface="+mj-cs"/>
              </a:rPr>
            </a:br>
            <a:r>
              <a:rPr lang="en-US" sz="2800" b="1" dirty="0">
                <a:solidFill>
                  <a:schemeClr val="tx2">
                    <a:lumMod val="60000"/>
                    <a:lumOff val="40000"/>
                  </a:schemeClr>
                </a:solidFill>
                <a:ea typeface="+mj-ea"/>
                <a:cs typeface="+mj-cs"/>
              </a:rPr>
              <a:t>    </a:t>
            </a:r>
            <a:r>
              <a:rPr lang="en-US" sz="2800" dirty="0">
                <a:solidFill>
                  <a:schemeClr val="tx2">
                    <a:lumMod val="60000"/>
                    <a:lumOff val="40000"/>
                  </a:schemeClr>
                </a:solidFill>
                <a:cs typeface="+mj-cs"/>
              </a:rPr>
              <a:t>MI Planning</a:t>
            </a:r>
            <a:endParaRPr lang="en-US" sz="2400" b="1" dirty="0">
              <a:solidFill>
                <a:schemeClr val="tx2">
                  <a:lumMod val="60000"/>
                  <a:lumOff val="40000"/>
                </a:schemeClr>
              </a:solidFill>
              <a:cs typeface="+mj-cs"/>
            </a:endParaRPr>
          </a:p>
        </p:txBody>
      </p:sp>
      <p:sp>
        <p:nvSpPr>
          <p:cNvPr id="530435" name="Rectangle 3"/>
          <p:cNvSpPr>
            <a:spLocks noGrp="1" noChangeArrowheads="1"/>
          </p:cNvSpPr>
          <p:nvPr>
            <p:ph type="body" idx="1"/>
          </p:nvPr>
        </p:nvSpPr>
        <p:spPr>
          <a:xfrm>
            <a:off x="506437" y="1002890"/>
            <a:ext cx="8496886" cy="5200962"/>
          </a:xfrm>
        </p:spPr>
        <p:txBody>
          <a:bodyPr>
            <a:normAutofit/>
          </a:bodyPr>
          <a:lstStyle/>
          <a:p>
            <a:pPr marL="0" indent="0">
              <a:spcBef>
                <a:spcPts val="1800"/>
              </a:spcBef>
              <a:buNone/>
              <a:defRPr/>
            </a:pPr>
            <a:r>
              <a:rPr lang="en-US" altLang="en-US" sz="2400" b="1" u="sng" dirty="0">
                <a:solidFill>
                  <a:schemeClr val="tx1"/>
                </a:solidFill>
              </a:rPr>
              <a:t>Strengthening Planning</a:t>
            </a:r>
            <a:r>
              <a:rPr lang="en-US" altLang="en-US" sz="2400" b="1" dirty="0">
                <a:solidFill>
                  <a:schemeClr val="tx1"/>
                </a:solidFill>
              </a:rPr>
              <a:t>:</a:t>
            </a:r>
            <a:endParaRPr lang="en-US" altLang="en-US" sz="2400" b="1" u="sng" dirty="0">
              <a:solidFill>
                <a:schemeClr val="tx1"/>
              </a:solidFill>
            </a:endParaRPr>
          </a:p>
          <a:p>
            <a:pPr>
              <a:spcBef>
                <a:spcPts val="1800"/>
              </a:spcBef>
              <a:buFont typeface="Wingdings" panose="05000000000000000000" pitchFamily="2" charset="2"/>
              <a:buChar char="§"/>
              <a:defRPr/>
            </a:pPr>
            <a:r>
              <a:rPr lang="en-US" altLang="en-US" u="sng" dirty="0">
                <a:solidFill>
                  <a:schemeClr val="tx1"/>
                </a:solidFill>
              </a:rPr>
              <a:t>Raising possible problems, challenges, and supports</a:t>
            </a:r>
            <a:r>
              <a:rPr lang="en-US" altLang="en-US" dirty="0">
                <a:solidFill>
                  <a:schemeClr val="tx1"/>
                </a:solidFill>
              </a:rPr>
              <a:t>: </a:t>
            </a:r>
            <a:r>
              <a:rPr lang="en-US" altLang="en-US" i="1" dirty="0">
                <a:solidFill>
                  <a:schemeClr val="tx1"/>
                </a:solidFill>
              </a:rPr>
              <a:t>“What are some things that worry you about this plan?”  “What may get in your way?”  “Who/What may help the process?” </a:t>
            </a:r>
            <a:endParaRPr lang="en-US" altLang="en-US" i="1" u="sng" dirty="0">
              <a:solidFill>
                <a:schemeClr val="tx1"/>
              </a:solidFill>
            </a:endParaRPr>
          </a:p>
          <a:p>
            <a:pPr>
              <a:spcBef>
                <a:spcPts val="1800"/>
              </a:spcBef>
              <a:buFont typeface="Wingdings" panose="05000000000000000000" pitchFamily="2" charset="2"/>
              <a:buChar char="§"/>
              <a:defRPr/>
            </a:pPr>
            <a:r>
              <a:rPr lang="en-US" altLang="en-US" u="sng" dirty="0">
                <a:solidFill>
                  <a:schemeClr val="tx1"/>
                </a:solidFill>
              </a:rPr>
              <a:t>Summarizing</a:t>
            </a:r>
            <a:r>
              <a:rPr lang="en-US" altLang="en-US" dirty="0">
                <a:solidFill>
                  <a:schemeClr val="tx1"/>
                </a:solidFill>
              </a:rPr>
              <a:t>: “You don’t want to engage in group counseling because of XYZ and you do want to engage because of ABC.  At this point, the ABCs outweigh the XYZs.  So, you would like to schedule a group intake”  </a:t>
            </a:r>
            <a:endParaRPr lang="en-US" altLang="en-US" u="sng" dirty="0">
              <a:solidFill>
                <a:schemeClr val="tx1"/>
              </a:solidFill>
            </a:endParaRPr>
          </a:p>
          <a:p>
            <a:pPr eaLnBrk="1" hangingPunct="1">
              <a:lnSpc>
                <a:spcPct val="90000"/>
              </a:lnSpc>
              <a:defRPr/>
            </a:pPr>
            <a:endParaRPr lang="en-US" sz="2000" dirty="0">
              <a:ea typeface="+mn-ea"/>
              <a:cs typeface="+mn-cs"/>
            </a:endParaRPr>
          </a:p>
        </p:txBody>
      </p:sp>
      <p:sp>
        <p:nvSpPr>
          <p:cNvPr id="24582" name="Slide Number Placeholder 2"/>
          <p:cNvSpPr>
            <a:spLocks noGrp="1"/>
          </p:cNvSpPr>
          <p:nvPr>
            <p:ph type="sldNum" sz="quarter"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7C10F44-3AE0-4199-BA13-AAD85C9708D1}" type="slidenum">
              <a:rPr lang="en-US" altLang="en-US" sz="1400" smtClean="0"/>
              <a:pPr>
                <a:spcBef>
                  <a:spcPct val="0"/>
                </a:spcBef>
                <a:buFontTx/>
                <a:buNone/>
              </a:pPr>
              <a:t>25</a:t>
            </a:fld>
            <a:endParaRPr lang="en-US" altLang="en-US" sz="1400" dirty="0"/>
          </a:p>
        </p:txBody>
      </p:sp>
    </p:spTree>
    <p:extLst>
      <p:ext uri="{BB962C8B-B14F-4D97-AF65-F5344CB8AC3E}">
        <p14:creationId xmlns:p14="http://schemas.microsoft.com/office/powerpoint/2010/main" val="36831937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0" y="0"/>
            <a:ext cx="9144000" cy="900332"/>
          </a:xfrm>
        </p:spPr>
        <p:txBody>
          <a:bodyPr/>
          <a:lstStyle/>
          <a:p>
            <a:pPr algn="ctr" eaLnBrk="1" hangingPunct="1">
              <a:defRPr/>
            </a:pPr>
            <a:br>
              <a:rPr lang="en-US" sz="2800" b="1" dirty="0">
                <a:solidFill>
                  <a:schemeClr val="tx2">
                    <a:lumMod val="60000"/>
                    <a:lumOff val="40000"/>
                  </a:schemeClr>
                </a:solidFill>
                <a:ea typeface="+mj-ea"/>
                <a:cs typeface="+mj-cs"/>
              </a:rPr>
            </a:br>
            <a:r>
              <a:rPr lang="en-US" sz="2800" b="1" dirty="0">
                <a:solidFill>
                  <a:schemeClr val="tx2">
                    <a:lumMod val="60000"/>
                    <a:lumOff val="40000"/>
                  </a:schemeClr>
                </a:solidFill>
                <a:ea typeface="+mj-ea"/>
                <a:cs typeface="+mj-cs"/>
              </a:rPr>
              <a:t>    </a:t>
            </a:r>
            <a:r>
              <a:rPr lang="en-US" sz="3600" b="1" dirty="0">
                <a:solidFill>
                  <a:schemeClr val="tx2">
                    <a:lumMod val="60000"/>
                    <a:lumOff val="40000"/>
                  </a:schemeClr>
                </a:solidFill>
                <a:ea typeface="+mj-ea"/>
                <a:cs typeface="+mj-cs"/>
              </a:rPr>
              <a:t>MI: Planning  </a:t>
            </a:r>
          </a:p>
        </p:txBody>
      </p:sp>
      <p:sp>
        <p:nvSpPr>
          <p:cNvPr id="530435" name="Rectangle 3"/>
          <p:cNvSpPr>
            <a:spLocks noGrp="1" noChangeArrowheads="1"/>
          </p:cNvSpPr>
          <p:nvPr>
            <p:ph type="body" idx="1"/>
          </p:nvPr>
        </p:nvSpPr>
        <p:spPr>
          <a:xfrm>
            <a:off x="506437" y="1448972"/>
            <a:ext cx="8496886" cy="4825219"/>
          </a:xfrm>
        </p:spPr>
        <p:txBody>
          <a:bodyPr>
            <a:normAutofit fontScale="92500" lnSpcReduction="20000"/>
          </a:bodyPr>
          <a:lstStyle/>
          <a:p>
            <a:pPr marL="0" indent="0">
              <a:buFont typeface="Wingdings 2" panose="05020102010507070707" pitchFamily="18" charset="2"/>
              <a:buNone/>
            </a:pPr>
            <a:r>
              <a:rPr lang="en-US" altLang="en-US" sz="2000" b="1" u="sng" dirty="0">
                <a:solidFill>
                  <a:srgbClr val="2178B5"/>
                </a:solidFill>
                <a:sym typeface="Papyrus" panose="03070502060502030205" pitchFamily="66" charset="0"/>
              </a:rPr>
              <a:t>S</a:t>
            </a:r>
            <a:r>
              <a:rPr lang="en-US" altLang="en-US" sz="2000" b="1" u="sng" dirty="0">
                <a:sym typeface="Papyrus" panose="03070502060502030205" pitchFamily="66" charset="0"/>
              </a:rPr>
              <a:t>pecific</a:t>
            </a:r>
            <a:r>
              <a:rPr lang="en-US" altLang="en-US" sz="2000" b="1" dirty="0">
                <a:sym typeface="Papyrus" panose="03070502060502030205" pitchFamily="66" charset="0"/>
              </a:rPr>
              <a:t>: What is to be accomplished (e.g., do not use alcohol and marijuana together) </a:t>
            </a:r>
          </a:p>
          <a:p>
            <a:pPr marL="0" indent="0">
              <a:buFont typeface="Wingdings 2" panose="05020102010507070707" pitchFamily="18" charset="2"/>
              <a:buNone/>
            </a:pPr>
            <a:endParaRPr lang="en-US" altLang="en-US" sz="2000" b="1" dirty="0">
              <a:sym typeface="Papyrus" panose="03070502060502030205" pitchFamily="66" charset="0"/>
            </a:endParaRPr>
          </a:p>
          <a:p>
            <a:pPr marL="0" indent="0">
              <a:buFont typeface="Wingdings 2" panose="05020102010507070707" pitchFamily="18" charset="2"/>
              <a:buNone/>
            </a:pPr>
            <a:r>
              <a:rPr lang="en-US" altLang="en-US" sz="2000" b="1" u="sng" dirty="0">
                <a:solidFill>
                  <a:srgbClr val="2178B5"/>
                </a:solidFill>
                <a:sym typeface="Papyrus" panose="03070502060502030205" pitchFamily="66" charset="0"/>
              </a:rPr>
              <a:t>M</a:t>
            </a:r>
            <a:r>
              <a:rPr lang="en-US" altLang="en-US" sz="2000" b="1" u="sng" dirty="0">
                <a:sym typeface="Papyrus" panose="03070502060502030205" pitchFamily="66" charset="0"/>
              </a:rPr>
              <a:t>easurable</a:t>
            </a:r>
            <a:r>
              <a:rPr lang="en-US" altLang="en-US" sz="2000" b="1" dirty="0">
                <a:sym typeface="Papyrus" panose="03070502060502030205" pitchFamily="66" charset="0"/>
              </a:rPr>
              <a:t>: Qualitative/Quantitative indicators of desired behavior (e.g., abstain from marijuana during drinking episode and abstain from drinking during marijuana use episode)</a:t>
            </a:r>
            <a:endParaRPr lang="en-US" altLang="en-US" sz="2000" b="1" dirty="0">
              <a:solidFill>
                <a:srgbClr val="00B050"/>
              </a:solidFill>
              <a:sym typeface="Papyrus" panose="03070502060502030205" pitchFamily="66" charset="0"/>
            </a:endParaRPr>
          </a:p>
          <a:p>
            <a:pPr marL="0" indent="0">
              <a:buFont typeface="Wingdings 2" panose="05020102010507070707" pitchFamily="18" charset="2"/>
              <a:buNone/>
            </a:pPr>
            <a:endParaRPr lang="en-US" altLang="en-US" sz="2000" b="1" dirty="0">
              <a:solidFill>
                <a:srgbClr val="00B050"/>
              </a:solidFill>
              <a:sym typeface="Papyrus" panose="03070502060502030205" pitchFamily="66" charset="0"/>
            </a:endParaRPr>
          </a:p>
          <a:p>
            <a:pPr marL="0" indent="0">
              <a:buFont typeface="Wingdings 2" panose="05020102010507070707" pitchFamily="18" charset="2"/>
              <a:buNone/>
            </a:pPr>
            <a:r>
              <a:rPr lang="en-US" altLang="en-US" sz="2000" b="1" u="sng" dirty="0">
                <a:solidFill>
                  <a:srgbClr val="2178B5"/>
                </a:solidFill>
                <a:sym typeface="Papyrus" panose="03070502060502030205" pitchFamily="66" charset="0"/>
              </a:rPr>
              <a:t>A</a:t>
            </a:r>
            <a:r>
              <a:rPr lang="en-US" altLang="en-US" sz="2000" b="1" u="sng" dirty="0">
                <a:sym typeface="Papyrus" panose="03070502060502030205" pitchFamily="66" charset="0"/>
              </a:rPr>
              <a:t>chievable</a:t>
            </a:r>
            <a:r>
              <a:rPr lang="en-US" altLang="en-US" sz="2000" b="1" dirty="0">
                <a:sym typeface="Papyrus" panose="03070502060502030205" pitchFamily="66" charset="0"/>
              </a:rPr>
              <a:t>: Goal is challenging and within reach (e.g., person thinks this is a challenge but within reach) </a:t>
            </a:r>
            <a:endParaRPr lang="en-US" altLang="en-US" sz="2000" b="1" dirty="0">
              <a:solidFill>
                <a:srgbClr val="00B050"/>
              </a:solidFill>
              <a:sym typeface="Papyrus" panose="03070502060502030205" pitchFamily="66" charset="0"/>
            </a:endParaRPr>
          </a:p>
          <a:p>
            <a:pPr marL="0" indent="0">
              <a:buFont typeface="Wingdings 2" panose="05020102010507070707" pitchFamily="18" charset="2"/>
              <a:buNone/>
            </a:pPr>
            <a:endParaRPr lang="en-US" altLang="en-US" sz="2000" b="1" dirty="0">
              <a:solidFill>
                <a:srgbClr val="00B050"/>
              </a:solidFill>
              <a:sym typeface="Papyrus" panose="03070502060502030205" pitchFamily="66" charset="0"/>
            </a:endParaRPr>
          </a:p>
          <a:p>
            <a:pPr marL="0" indent="0">
              <a:buFont typeface="Wingdings 2" panose="05020102010507070707" pitchFamily="18" charset="2"/>
              <a:buNone/>
            </a:pPr>
            <a:r>
              <a:rPr lang="en-US" altLang="en-US" sz="2000" b="1" u="sng" dirty="0">
                <a:solidFill>
                  <a:srgbClr val="2178B5"/>
                </a:solidFill>
                <a:sym typeface="Papyrus" panose="03070502060502030205" pitchFamily="66" charset="0"/>
              </a:rPr>
              <a:t>R</a:t>
            </a:r>
            <a:r>
              <a:rPr lang="en-US" altLang="en-US" sz="2000" b="1" u="sng" dirty="0">
                <a:sym typeface="Papyrus" panose="03070502060502030205" pitchFamily="66" charset="0"/>
              </a:rPr>
              <a:t>elevant</a:t>
            </a:r>
            <a:r>
              <a:rPr lang="en-US" altLang="en-US" sz="2000" b="1" dirty="0">
                <a:sym typeface="Papyrus" panose="03070502060502030205" pitchFamily="66" charset="0"/>
              </a:rPr>
              <a:t>: Goal aligns with patient preferences, goals, values (e.g., person believes that the combination of drugs leads to negative consequences)</a:t>
            </a:r>
            <a:endParaRPr lang="en-US" altLang="en-US" sz="2000" b="1" dirty="0">
              <a:solidFill>
                <a:srgbClr val="00B050"/>
              </a:solidFill>
              <a:sym typeface="Papyrus" panose="03070502060502030205" pitchFamily="66" charset="0"/>
            </a:endParaRPr>
          </a:p>
          <a:p>
            <a:pPr marL="0" indent="0">
              <a:buFont typeface="Wingdings 2" panose="05020102010507070707" pitchFamily="18" charset="2"/>
              <a:buNone/>
            </a:pPr>
            <a:endParaRPr lang="en-US" altLang="en-US" sz="2000" b="1" dirty="0">
              <a:solidFill>
                <a:srgbClr val="00B050"/>
              </a:solidFill>
              <a:sym typeface="Papyrus" panose="03070502060502030205" pitchFamily="66" charset="0"/>
            </a:endParaRPr>
          </a:p>
          <a:p>
            <a:pPr marL="0" indent="0">
              <a:buFont typeface="Wingdings 2" panose="05020102010507070707" pitchFamily="18" charset="2"/>
              <a:buNone/>
            </a:pPr>
            <a:r>
              <a:rPr lang="en-US" altLang="en-US" sz="2000" b="1" u="sng" dirty="0">
                <a:solidFill>
                  <a:srgbClr val="2178B5"/>
                </a:solidFill>
                <a:sym typeface="Papyrus" panose="03070502060502030205" pitchFamily="66" charset="0"/>
              </a:rPr>
              <a:t>T</a:t>
            </a:r>
            <a:r>
              <a:rPr lang="en-US" altLang="en-US" sz="2000" b="1" u="sng" dirty="0">
                <a:sym typeface="Papyrus" panose="03070502060502030205" pitchFamily="66" charset="0"/>
              </a:rPr>
              <a:t>imed</a:t>
            </a:r>
            <a:r>
              <a:rPr lang="en-US" altLang="en-US" sz="2000" b="1" dirty="0">
                <a:sym typeface="Papyrus" panose="03070502060502030205" pitchFamily="66" charset="0"/>
              </a:rPr>
              <a:t>: Timeline for accomplishing the goal (e.g., Over the next week, student will abstain from marijuana during drinking episode and abstain from drinking during marijuana use episode) </a:t>
            </a:r>
            <a:endParaRPr lang="en-US" altLang="en-US" sz="2000" dirty="0">
              <a:solidFill>
                <a:srgbClr val="00B050"/>
              </a:solidFill>
            </a:endParaRPr>
          </a:p>
          <a:p>
            <a:pPr marL="0" indent="0" eaLnBrk="1" hangingPunct="1">
              <a:lnSpc>
                <a:spcPct val="90000"/>
              </a:lnSpc>
              <a:buNone/>
              <a:defRPr/>
            </a:pPr>
            <a:endParaRPr lang="en-US" sz="2000" dirty="0">
              <a:ea typeface="+mn-ea"/>
              <a:cs typeface="+mn-cs"/>
            </a:endParaRPr>
          </a:p>
        </p:txBody>
      </p:sp>
      <p:sp>
        <p:nvSpPr>
          <p:cNvPr id="24582" name="Slide Number Placeholder 2"/>
          <p:cNvSpPr>
            <a:spLocks noGrp="1"/>
          </p:cNvSpPr>
          <p:nvPr>
            <p:ph type="sldNum" sz="quarter"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7C10F44-3AE0-4199-BA13-AAD85C9708D1}" type="slidenum">
              <a:rPr lang="en-US" altLang="en-US" sz="1400" smtClean="0"/>
              <a:pPr>
                <a:spcBef>
                  <a:spcPct val="0"/>
                </a:spcBef>
                <a:buFontTx/>
                <a:buNone/>
              </a:pPr>
              <a:t>26</a:t>
            </a:fld>
            <a:endParaRPr lang="en-US" altLang="en-US" sz="1400" dirty="0"/>
          </a:p>
        </p:txBody>
      </p:sp>
    </p:spTree>
    <p:extLst>
      <p:ext uri="{BB962C8B-B14F-4D97-AF65-F5344CB8AC3E}">
        <p14:creationId xmlns:p14="http://schemas.microsoft.com/office/powerpoint/2010/main" val="4061757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ChangeArrowheads="1"/>
          </p:cNvSpPr>
          <p:nvPr/>
        </p:nvSpPr>
        <p:spPr bwMode="auto">
          <a:xfrm>
            <a:off x="685800" y="3521075"/>
            <a:ext cx="77724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br>
              <a:rPr lang="en-US" altLang="en-US" sz="4400" b="1" i="1" dirty="0">
                <a:solidFill>
                  <a:schemeClr val="tx2"/>
                </a:solidFill>
              </a:rPr>
            </a:br>
            <a:br>
              <a:rPr lang="en-US" altLang="en-US" sz="4000" i="1" dirty="0">
                <a:solidFill>
                  <a:schemeClr val="tx2"/>
                </a:solidFill>
              </a:rPr>
            </a:br>
            <a:endParaRPr lang="en-US" altLang="en-US" sz="1600" dirty="0">
              <a:solidFill>
                <a:schemeClr val="tx2"/>
              </a:solidFill>
            </a:endParaRPr>
          </a:p>
        </p:txBody>
      </p:sp>
      <p:sp>
        <p:nvSpPr>
          <p:cNvPr id="548868" name="Rectangle 4"/>
          <p:cNvSpPr>
            <a:spLocks noGrp="1" noChangeArrowheads="1"/>
          </p:cNvSpPr>
          <p:nvPr>
            <p:ph type="title"/>
          </p:nvPr>
        </p:nvSpPr>
        <p:spPr>
          <a:xfrm>
            <a:off x="457200" y="108155"/>
            <a:ext cx="8229600" cy="747252"/>
          </a:xfrm>
        </p:spPr>
        <p:txBody>
          <a:bodyPr/>
          <a:lstStyle/>
          <a:p>
            <a:pPr algn="ctr" eaLnBrk="1" hangingPunct="1">
              <a:defRPr/>
            </a:pPr>
            <a:r>
              <a:rPr lang="en-US" sz="2400" dirty="0">
                <a:solidFill>
                  <a:schemeClr val="tx2">
                    <a:lumMod val="60000"/>
                    <a:lumOff val="40000"/>
                  </a:schemeClr>
                </a:solidFill>
                <a:ea typeface="+mj-ea"/>
                <a:cs typeface="+mj-cs"/>
              </a:rPr>
              <a:t>References</a:t>
            </a:r>
            <a:r>
              <a:rPr lang="en-US" sz="4000" dirty="0">
                <a:solidFill>
                  <a:schemeClr val="bg1"/>
                </a:solidFill>
                <a:ea typeface="+mj-ea"/>
                <a:cs typeface="+mj-cs"/>
              </a:rPr>
              <a:t> </a:t>
            </a:r>
          </a:p>
        </p:txBody>
      </p:sp>
      <p:sp>
        <p:nvSpPr>
          <p:cNvPr id="108549" name="Rectangle 5"/>
          <p:cNvSpPr>
            <a:spLocks noGrp="1" noChangeArrowheads="1"/>
          </p:cNvSpPr>
          <p:nvPr>
            <p:ph type="body" idx="1"/>
          </p:nvPr>
        </p:nvSpPr>
        <p:spPr>
          <a:xfrm>
            <a:off x="457200" y="943897"/>
            <a:ext cx="8534400" cy="5764634"/>
          </a:xfrm>
        </p:spPr>
        <p:txBody>
          <a:bodyPr>
            <a:normAutofit lnSpcReduction="10000"/>
          </a:bodyPr>
          <a:lstStyle/>
          <a:p>
            <a:pPr eaLnBrk="1" hangingPunct="1">
              <a:lnSpc>
                <a:spcPct val="90000"/>
              </a:lnSpc>
              <a:buFontTx/>
              <a:buNone/>
            </a:pPr>
            <a:r>
              <a:rPr lang="en-US" altLang="en-US" sz="1050" dirty="0"/>
              <a:t>American Psychiatric Association (1968).  </a:t>
            </a:r>
            <a:r>
              <a:rPr lang="en-US" altLang="en-US" sz="1050" i="1" dirty="0"/>
              <a:t>American Psychiatric Association Diagnostic Manuel of Mental Disorders, 2</a:t>
            </a:r>
            <a:r>
              <a:rPr lang="en-US" altLang="en-US" sz="1050" i="1" baseline="30000" dirty="0"/>
              <a:t>nd</a:t>
            </a:r>
            <a:r>
              <a:rPr lang="en-US" altLang="en-US" sz="1050" i="1" dirty="0"/>
              <a:t> Ed.  </a:t>
            </a:r>
            <a:r>
              <a:rPr lang="en-US" altLang="en-US" sz="1050" dirty="0"/>
              <a:t>Washington DC:  APA</a:t>
            </a:r>
          </a:p>
          <a:p>
            <a:pPr eaLnBrk="1" hangingPunct="1">
              <a:lnSpc>
                <a:spcPct val="90000"/>
              </a:lnSpc>
              <a:buFontTx/>
              <a:buNone/>
            </a:pPr>
            <a:endParaRPr lang="en-US" altLang="en-US" sz="1050" dirty="0"/>
          </a:p>
          <a:p>
            <a:pPr eaLnBrk="1" hangingPunct="1">
              <a:lnSpc>
                <a:spcPct val="90000"/>
              </a:lnSpc>
              <a:buFontTx/>
              <a:buNone/>
            </a:pPr>
            <a:r>
              <a:rPr lang="en-US" altLang="en-US" sz="1050" dirty="0"/>
              <a:t>Carpenter, K. M., Cheng, W., Smith, J. L., Brooks, A. C., </a:t>
            </a:r>
            <a:r>
              <a:rPr lang="en-US" altLang="en-US" sz="1050" dirty="0" err="1"/>
              <a:t>Amrheim</a:t>
            </a:r>
            <a:r>
              <a:rPr lang="en-US" altLang="en-US" sz="1050" dirty="0"/>
              <a:t>, P., Wain, R. M., &amp; </a:t>
            </a:r>
            <a:r>
              <a:rPr lang="en-US" altLang="en-US" sz="1050" dirty="0" err="1"/>
              <a:t>Nunes</a:t>
            </a:r>
            <a:r>
              <a:rPr lang="en-US" altLang="en-US" sz="1050" dirty="0"/>
              <a:t>, E. V.  (2012).  “Old Dogs” and new skills:  how clinician characteristics relate to motivational interviewing skills before, during, and after training.  </a:t>
            </a:r>
            <a:r>
              <a:rPr lang="en-US" altLang="en-US" sz="1050" i="1" dirty="0"/>
              <a:t>Journal of Consulting and Clinical Psychology, 80</a:t>
            </a:r>
            <a:r>
              <a:rPr lang="en-US" altLang="en-US" sz="1050" dirty="0"/>
              <a:t>(4), 560-573. </a:t>
            </a:r>
          </a:p>
          <a:p>
            <a:pPr eaLnBrk="1" hangingPunct="1">
              <a:lnSpc>
                <a:spcPct val="90000"/>
              </a:lnSpc>
              <a:buFontTx/>
              <a:buNone/>
            </a:pPr>
            <a:endParaRPr lang="en-US" altLang="en-US" sz="1050" dirty="0"/>
          </a:p>
          <a:p>
            <a:pPr eaLnBrk="1" hangingPunct="1">
              <a:lnSpc>
                <a:spcPct val="90000"/>
              </a:lnSpc>
              <a:buFontTx/>
              <a:buNone/>
            </a:pPr>
            <a:r>
              <a:rPr lang="en-US" altLang="en-US" sz="1050" dirty="0" err="1"/>
              <a:t>Douaihy</a:t>
            </a:r>
            <a:r>
              <a:rPr lang="en-US" altLang="en-US" sz="1050" dirty="0"/>
              <a:t>, A., Kelly, T. M., &amp; Gold, M. A.  (Eds.). (2014).  </a:t>
            </a:r>
            <a:r>
              <a:rPr lang="en-US" altLang="en-US" sz="1050" i="1" dirty="0"/>
              <a:t>Motivational interviewing: a guide for medical trainees</a:t>
            </a:r>
            <a:r>
              <a:rPr lang="en-US" altLang="en-US" sz="1050" dirty="0"/>
              <a:t>.  New York, NY:  Oxford Press University. </a:t>
            </a:r>
          </a:p>
          <a:p>
            <a:pPr eaLnBrk="1" hangingPunct="1">
              <a:lnSpc>
                <a:spcPct val="90000"/>
              </a:lnSpc>
              <a:buFontTx/>
              <a:buNone/>
            </a:pPr>
            <a:endParaRPr lang="en-US" altLang="en-US" sz="1050" dirty="0"/>
          </a:p>
          <a:p>
            <a:pPr>
              <a:lnSpc>
                <a:spcPct val="90000"/>
              </a:lnSpc>
              <a:buNone/>
            </a:pPr>
            <a:r>
              <a:rPr lang="en-US" altLang="en-US" sz="1050" dirty="0"/>
              <a:t>Health and Human Services (2016).  </a:t>
            </a:r>
            <a:r>
              <a:rPr lang="en-US" altLang="en-US" sz="1050" i="1" dirty="0"/>
              <a:t>Facing Addiction in America: The Surgeon General’s Report on Alcohol, Drugs, and Health</a:t>
            </a:r>
            <a:r>
              <a:rPr lang="en-US" altLang="en-US" sz="1050" dirty="0"/>
              <a:t>.  Washington DC.  </a:t>
            </a:r>
          </a:p>
          <a:p>
            <a:pPr eaLnBrk="1" hangingPunct="1">
              <a:lnSpc>
                <a:spcPct val="90000"/>
              </a:lnSpc>
              <a:buFontTx/>
              <a:buNone/>
            </a:pPr>
            <a:endParaRPr lang="en-US" altLang="en-US" sz="1050" dirty="0"/>
          </a:p>
          <a:p>
            <a:pPr eaLnBrk="1" hangingPunct="1">
              <a:lnSpc>
                <a:spcPct val="90000"/>
              </a:lnSpc>
              <a:buFontTx/>
              <a:buNone/>
            </a:pPr>
            <a:r>
              <a:rPr lang="en-US" altLang="en-US" sz="1050" dirty="0"/>
              <a:t>Health and Human Services (2016).  </a:t>
            </a:r>
            <a:r>
              <a:rPr lang="en-US" altLang="en-US" sz="1050" i="1" dirty="0"/>
              <a:t>The Theory of Industrial Society and Cultural Schemata: Does the “Cultural Myth of Stigma” underlie the WHO schizophrenia paradox?  </a:t>
            </a:r>
            <a:r>
              <a:rPr lang="en-US" altLang="en-US" sz="1050" dirty="0"/>
              <a:t>Retrieved from:  www.ncbi.nlm.nih.gov/pmc/articles/PMC4667798 </a:t>
            </a:r>
          </a:p>
          <a:p>
            <a:pPr eaLnBrk="1" hangingPunct="1">
              <a:lnSpc>
                <a:spcPct val="90000"/>
              </a:lnSpc>
              <a:buFontTx/>
              <a:buNone/>
            </a:pPr>
            <a:endParaRPr lang="en-US" altLang="en-US" sz="1050" dirty="0"/>
          </a:p>
          <a:p>
            <a:pPr>
              <a:lnSpc>
                <a:spcPct val="90000"/>
              </a:lnSpc>
              <a:buNone/>
            </a:pPr>
            <a:r>
              <a:rPr lang="en-US" altLang="en-US" sz="1050" dirty="0" err="1"/>
              <a:t>Hettema</a:t>
            </a:r>
            <a:r>
              <a:rPr lang="en-US" altLang="en-US" sz="1050" dirty="0"/>
              <a:t>, J., Steele, J., &amp; Miller, W. R. (2005).  </a:t>
            </a:r>
            <a:r>
              <a:rPr lang="en-US" altLang="en-US" sz="1050" i="1" dirty="0"/>
              <a:t>Motivational interviewing.  Annual Review of Clinical Psychology</a:t>
            </a:r>
            <a:r>
              <a:rPr lang="en-US" altLang="en-US" sz="1050" dirty="0"/>
              <a:t>, 1, 91-111.</a:t>
            </a:r>
          </a:p>
          <a:p>
            <a:pPr>
              <a:lnSpc>
                <a:spcPct val="90000"/>
              </a:lnSpc>
              <a:buNone/>
            </a:pPr>
            <a:endParaRPr lang="en-US" altLang="en-US" sz="1050" dirty="0"/>
          </a:p>
          <a:p>
            <a:pPr>
              <a:lnSpc>
                <a:spcPct val="90000"/>
              </a:lnSpc>
              <a:buNone/>
            </a:pPr>
            <a:r>
              <a:rPr lang="en-US" altLang="en-US" sz="1050" dirty="0"/>
              <a:t>Jackson, Y. (2006).  </a:t>
            </a:r>
            <a:r>
              <a:rPr lang="en-US" altLang="en-US" sz="1050" i="1" dirty="0"/>
              <a:t>Encyclopedia of Multicultural Psychology.  </a:t>
            </a:r>
            <a:r>
              <a:rPr lang="en-US" altLang="en-US" sz="1050" dirty="0"/>
              <a:t>Thousand Oaks, CA:  Sage.</a:t>
            </a:r>
          </a:p>
          <a:p>
            <a:pPr eaLnBrk="1" hangingPunct="1">
              <a:lnSpc>
                <a:spcPct val="90000"/>
              </a:lnSpc>
              <a:buFontTx/>
              <a:buNone/>
            </a:pPr>
            <a:endParaRPr lang="en-US" altLang="en-US" sz="1050" dirty="0"/>
          </a:p>
          <a:p>
            <a:pPr eaLnBrk="1" hangingPunct="1">
              <a:lnSpc>
                <a:spcPct val="90000"/>
              </a:lnSpc>
              <a:buFontTx/>
              <a:buNone/>
            </a:pPr>
            <a:r>
              <a:rPr lang="en-US" altLang="en-US" sz="1050" dirty="0"/>
              <a:t>Lundahl, B. W., Kunz, C., Brownell,  C., Tollefson, D., &amp; Burke, B. L. (2010).  A meta-analysis of motivational interviewing:  Twenty-five years of empirical studies.  </a:t>
            </a:r>
            <a:r>
              <a:rPr lang="en-US" altLang="en-US" sz="1050" i="1" dirty="0"/>
              <a:t>Research on Social Work Practice, 20, </a:t>
            </a:r>
            <a:r>
              <a:rPr lang="en-US" altLang="en-US" sz="1050" dirty="0"/>
              <a:t>137-160.</a:t>
            </a:r>
          </a:p>
          <a:p>
            <a:pPr eaLnBrk="1" hangingPunct="1">
              <a:lnSpc>
                <a:spcPct val="90000"/>
              </a:lnSpc>
              <a:buFontTx/>
              <a:buNone/>
            </a:pPr>
            <a:endParaRPr lang="en-US" altLang="en-US" sz="1050" dirty="0"/>
          </a:p>
          <a:p>
            <a:pPr>
              <a:lnSpc>
                <a:spcPct val="90000"/>
              </a:lnSpc>
              <a:buNone/>
            </a:pPr>
            <a:r>
              <a:rPr lang="en-US" altLang="en-US" sz="1050" dirty="0"/>
              <a:t>Martino, S. &amp; Moyers, T. B. (2008).  Motivational interviewing with dually diagnosed patients.  In H. </a:t>
            </a:r>
            <a:r>
              <a:rPr lang="en-US" altLang="en-US" sz="1050" dirty="0" err="1"/>
              <a:t>Arkowitz</a:t>
            </a:r>
            <a:r>
              <a:rPr lang="en-US" altLang="en-US" sz="1050" dirty="0"/>
              <a:t>, H.A. </a:t>
            </a:r>
            <a:r>
              <a:rPr lang="en-US" altLang="en-US" sz="1050" dirty="0" err="1"/>
              <a:t>Westra</a:t>
            </a:r>
            <a:r>
              <a:rPr lang="en-US" altLang="en-US" sz="1050" dirty="0"/>
              <a:t>, W. R. Miller, &amp; S. </a:t>
            </a:r>
            <a:r>
              <a:rPr lang="en-US" altLang="en-US" sz="1050" dirty="0" err="1"/>
              <a:t>Rollnick</a:t>
            </a:r>
            <a:r>
              <a:rPr lang="en-US" altLang="en-US" sz="1050" dirty="0"/>
              <a:t> (Eds.), </a:t>
            </a:r>
            <a:r>
              <a:rPr lang="en-US" altLang="en-US" sz="1050" i="1" dirty="0"/>
              <a:t>Motivational interviewing in the treatment of psychological problems.  </a:t>
            </a:r>
            <a:r>
              <a:rPr lang="en-US" altLang="en-US" sz="1050" dirty="0"/>
              <a:t>New York:  The Guilford Press.</a:t>
            </a:r>
            <a:r>
              <a:rPr lang="en-US" altLang="en-US" sz="1050" i="1" dirty="0"/>
              <a:t> </a:t>
            </a:r>
            <a:r>
              <a:rPr lang="en-US" altLang="en-US" sz="1050" dirty="0"/>
              <a:t> </a:t>
            </a:r>
          </a:p>
          <a:p>
            <a:pPr eaLnBrk="1" hangingPunct="1">
              <a:lnSpc>
                <a:spcPct val="90000"/>
              </a:lnSpc>
              <a:buFontTx/>
              <a:buNone/>
            </a:pPr>
            <a:endParaRPr lang="en-US" altLang="en-US" sz="1050" dirty="0"/>
          </a:p>
          <a:p>
            <a:pPr eaLnBrk="1" hangingPunct="1">
              <a:lnSpc>
                <a:spcPct val="90000"/>
              </a:lnSpc>
              <a:buFontTx/>
              <a:buNone/>
            </a:pPr>
            <a:r>
              <a:rPr lang="en-US" altLang="en-US" sz="1050" dirty="0"/>
              <a:t>Miller, W. R., &amp; Rollnick, S. (2013).  </a:t>
            </a:r>
            <a:r>
              <a:rPr lang="en-US" altLang="en-US" sz="1050" i="1" dirty="0"/>
              <a:t>Motivational interviewing: helping people change </a:t>
            </a:r>
            <a:r>
              <a:rPr lang="en-US" altLang="en-US" sz="1050" dirty="0"/>
              <a:t>(3</a:t>
            </a:r>
            <a:r>
              <a:rPr lang="en-US" altLang="en-US" sz="1050" baseline="30000" dirty="0"/>
              <a:t>rd</a:t>
            </a:r>
            <a:r>
              <a:rPr lang="en-US" altLang="en-US" sz="1050" dirty="0"/>
              <a:t> ed.).  New York, NY:  The Guilford Press.</a:t>
            </a:r>
          </a:p>
          <a:p>
            <a:pPr eaLnBrk="1" hangingPunct="1">
              <a:lnSpc>
                <a:spcPct val="90000"/>
              </a:lnSpc>
              <a:buFontTx/>
              <a:buNone/>
            </a:pPr>
            <a:endParaRPr lang="en-US" altLang="en-US" sz="1050" dirty="0"/>
          </a:p>
          <a:p>
            <a:pPr eaLnBrk="1" hangingPunct="1">
              <a:lnSpc>
                <a:spcPct val="90000"/>
              </a:lnSpc>
              <a:buFontTx/>
              <a:buNone/>
            </a:pPr>
            <a:r>
              <a:rPr lang="en-US" altLang="en-US" sz="1050" dirty="0"/>
              <a:t>Rollnick, S., Miller, W. R., &amp; Butler, C. C. (2008).  </a:t>
            </a:r>
            <a:r>
              <a:rPr lang="en-US" altLang="en-US" sz="1050" i="1" dirty="0"/>
              <a:t>Motivational interviewing in health care</a:t>
            </a:r>
            <a:r>
              <a:rPr lang="en-US" altLang="en-US" sz="1050" dirty="0"/>
              <a:t>.  New York, NY:  the Guilford Press.</a:t>
            </a:r>
          </a:p>
          <a:p>
            <a:pPr eaLnBrk="1" hangingPunct="1">
              <a:lnSpc>
                <a:spcPct val="90000"/>
              </a:lnSpc>
              <a:buFontTx/>
              <a:buNone/>
            </a:pPr>
            <a:endParaRPr lang="en-US" altLang="en-US" sz="1050" dirty="0"/>
          </a:p>
          <a:p>
            <a:pPr>
              <a:lnSpc>
                <a:spcPct val="90000"/>
              </a:lnSpc>
              <a:buNone/>
            </a:pPr>
            <a:r>
              <a:rPr lang="en-US" altLang="en-US" sz="1050" dirty="0"/>
              <a:t>SAMHSA-Trauma and Justice Strategic Initiative (2014).  </a:t>
            </a:r>
            <a:r>
              <a:rPr lang="en-US" altLang="en-US" sz="1050" i="1" dirty="0"/>
              <a:t>SAMHSA’s concept of trauma and guidance for a trauma-informed approach</a:t>
            </a:r>
            <a:r>
              <a:rPr lang="en-US" altLang="en-US" sz="1050" dirty="0"/>
              <a:t>.  Available from: http://store.samhsa.gov/shin/content/SMA14-4884/SMA14-4884.pdf</a:t>
            </a:r>
          </a:p>
          <a:p>
            <a:pPr eaLnBrk="1" hangingPunct="1">
              <a:lnSpc>
                <a:spcPct val="90000"/>
              </a:lnSpc>
              <a:buFontTx/>
              <a:buNone/>
            </a:pPr>
            <a:endParaRPr lang="en-US" altLang="en-US" sz="1600" dirty="0"/>
          </a:p>
          <a:p>
            <a:pPr>
              <a:lnSpc>
                <a:spcPct val="90000"/>
              </a:lnSpc>
              <a:buNone/>
            </a:pPr>
            <a:r>
              <a:rPr lang="en-US" altLang="en-US" sz="1600" dirty="0">
                <a:solidFill>
                  <a:srgbClr val="0070C0"/>
                </a:solidFill>
              </a:rPr>
              <a:t>Great Resource</a:t>
            </a:r>
            <a:r>
              <a:rPr lang="en-US" altLang="en-US" sz="1600" dirty="0"/>
              <a:t>:  www.motivationalinterviewing.org</a:t>
            </a:r>
          </a:p>
          <a:p>
            <a:pPr eaLnBrk="1" hangingPunct="1">
              <a:lnSpc>
                <a:spcPct val="90000"/>
              </a:lnSpc>
              <a:buFontTx/>
              <a:buNone/>
            </a:pPr>
            <a:endParaRPr lang="en-US" altLang="en-US" sz="3600" dirty="0"/>
          </a:p>
          <a:p>
            <a:pPr eaLnBrk="1" hangingPunct="1">
              <a:lnSpc>
                <a:spcPct val="90000"/>
              </a:lnSpc>
              <a:buFontTx/>
              <a:buNone/>
            </a:pPr>
            <a:endParaRPr lang="en-US" altLang="en-US" dirty="0"/>
          </a:p>
        </p:txBody>
      </p:sp>
      <p:sp>
        <p:nvSpPr>
          <p:cNvPr id="108550" name="Slide Number Placeholder 2"/>
          <p:cNvSpPr>
            <a:spLocks noGrp="1"/>
          </p:cNvSpPr>
          <p:nvPr>
            <p:ph type="sldNum" sz="quarter"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2637BC07-6CAA-4492-A08A-42DA1A2FCE91}" type="slidenum">
              <a:rPr lang="en-US" altLang="en-US" sz="1400" smtClean="0"/>
              <a:pPr>
                <a:spcBef>
                  <a:spcPct val="0"/>
                </a:spcBef>
                <a:buFontTx/>
                <a:buNone/>
              </a:pPr>
              <a:t>27</a:t>
            </a:fld>
            <a:endParaRPr lang="en-US" altLang="en-US" sz="1400" dirty="0"/>
          </a:p>
        </p:txBody>
      </p:sp>
    </p:spTree>
    <p:extLst>
      <p:ext uri="{BB962C8B-B14F-4D97-AF65-F5344CB8AC3E}">
        <p14:creationId xmlns:p14="http://schemas.microsoft.com/office/powerpoint/2010/main" val="31589394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ChangeArrowheads="1"/>
          </p:cNvSpPr>
          <p:nvPr/>
        </p:nvSpPr>
        <p:spPr bwMode="auto">
          <a:xfrm>
            <a:off x="685800" y="3521075"/>
            <a:ext cx="77724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br>
              <a:rPr lang="en-US" altLang="en-US" sz="4400" b="1" i="1" dirty="0">
                <a:solidFill>
                  <a:schemeClr val="tx2"/>
                </a:solidFill>
              </a:rPr>
            </a:br>
            <a:br>
              <a:rPr lang="en-US" altLang="en-US" sz="4000" i="1" dirty="0">
                <a:solidFill>
                  <a:schemeClr val="tx2"/>
                </a:solidFill>
              </a:rPr>
            </a:br>
            <a:endParaRPr lang="en-US" altLang="en-US" sz="1600" dirty="0">
              <a:solidFill>
                <a:schemeClr val="tx2"/>
              </a:solidFill>
            </a:endParaRPr>
          </a:p>
        </p:txBody>
      </p:sp>
      <p:sp>
        <p:nvSpPr>
          <p:cNvPr id="548868" name="Rectangle 4"/>
          <p:cNvSpPr>
            <a:spLocks noGrp="1" noChangeArrowheads="1"/>
          </p:cNvSpPr>
          <p:nvPr>
            <p:ph type="title"/>
          </p:nvPr>
        </p:nvSpPr>
        <p:spPr>
          <a:xfrm>
            <a:off x="457200" y="0"/>
            <a:ext cx="8229600" cy="793750"/>
          </a:xfrm>
        </p:spPr>
        <p:txBody>
          <a:bodyPr/>
          <a:lstStyle/>
          <a:p>
            <a:pPr algn="ctr" eaLnBrk="1" hangingPunct="1">
              <a:defRPr/>
            </a:pPr>
            <a:r>
              <a:rPr lang="en-US" sz="4000" dirty="0">
                <a:solidFill>
                  <a:schemeClr val="tx2">
                    <a:lumMod val="60000"/>
                    <a:lumOff val="40000"/>
                  </a:schemeClr>
                </a:solidFill>
                <a:ea typeface="+mj-ea"/>
                <a:cs typeface="+mj-cs"/>
              </a:rPr>
              <a:t>References</a:t>
            </a:r>
            <a:r>
              <a:rPr lang="en-US" sz="4000" dirty="0">
                <a:solidFill>
                  <a:schemeClr val="bg1"/>
                </a:solidFill>
                <a:ea typeface="+mj-ea"/>
                <a:cs typeface="+mj-cs"/>
              </a:rPr>
              <a:t> </a:t>
            </a:r>
          </a:p>
        </p:txBody>
      </p:sp>
      <p:sp>
        <p:nvSpPr>
          <p:cNvPr id="108549" name="Rectangle 5"/>
          <p:cNvSpPr>
            <a:spLocks noGrp="1" noChangeArrowheads="1"/>
          </p:cNvSpPr>
          <p:nvPr>
            <p:ph type="body" idx="1"/>
          </p:nvPr>
        </p:nvSpPr>
        <p:spPr>
          <a:xfrm>
            <a:off x="457200" y="1066800"/>
            <a:ext cx="8534400" cy="5446541"/>
          </a:xfrm>
        </p:spPr>
        <p:txBody>
          <a:bodyPr>
            <a:normAutofit fontScale="92500" lnSpcReduction="10000"/>
          </a:bodyPr>
          <a:lstStyle/>
          <a:p>
            <a:pPr eaLnBrk="1" hangingPunct="1">
              <a:lnSpc>
                <a:spcPct val="90000"/>
              </a:lnSpc>
              <a:buFontTx/>
              <a:buNone/>
            </a:pPr>
            <a:endParaRPr lang="en-US" altLang="en-US" sz="1500" dirty="0"/>
          </a:p>
          <a:p>
            <a:pPr eaLnBrk="1" hangingPunct="1">
              <a:lnSpc>
                <a:spcPct val="90000"/>
              </a:lnSpc>
              <a:buFontTx/>
              <a:buNone/>
            </a:pPr>
            <a:r>
              <a:rPr lang="en-US" altLang="en-US" sz="1500" dirty="0" err="1"/>
              <a:t>Dimeff</a:t>
            </a:r>
            <a:r>
              <a:rPr lang="en-US" altLang="en-US" sz="1500" dirty="0"/>
              <a:t>, L. A., Baer, J. S., </a:t>
            </a:r>
            <a:r>
              <a:rPr lang="en-US" altLang="en-US" sz="1500" dirty="0" err="1"/>
              <a:t>Kivlahan</a:t>
            </a:r>
            <a:r>
              <a:rPr lang="en-US" altLang="en-US" sz="1500" dirty="0"/>
              <a:t>, D. R., &amp; </a:t>
            </a:r>
            <a:r>
              <a:rPr lang="en-US" altLang="en-US" sz="1500" dirty="0" err="1"/>
              <a:t>Marlatt</a:t>
            </a:r>
            <a:r>
              <a:rPr lang="en-US" altLang="en-US" sz="1500" dirty="0"/>
              <a:t>, G. A.  (1999).  </a:t>
            </a:r>
            <a:r>
              <a:rPr lang="en-US" altLang="en-US" sz="1500" i="1" dirty="0"/>
              <a:t>Brief alcohol screening and intervention for college students:  A harm reduction approach</a:t>
            </a:r>
            <a:r>
              <a:rPr lang="en-US" altLang="en-US" sz="1500" dirty="0"/>
              <a:t>.  New York, NY:  The Guilford Press.</a:t>
            </a:r>
            <a:r>
              <a:rPr lang="en-US" altLang="en-US" sz="1500" i="1" dirty="0"/>
              <a:t> </a:t>
            </a:r>
          </a:p>
          <a:p>
            <a:pPr eaLnBrk="1" hangingPunct="1">
              <a:lnSpc>
                <a:spcPct val="90000"/>
              </a:lnSpc>
              <a:buFontTx/>
              <a:buNone/>
            </a:pPr>
            <a:endParaRPr lang="en-US" altLang="en-US" sz="1500" dirty="0"/>
          </a:p>
          <a:p>
            <a:pPr eaLnBrk="1" hangingPunct="1">
              <a:lnSpc>
                <a:spcPct val="90000"/>
              </a:lnSpc>
              <a:buFontTx/>
              <a:buNone/>
            </a:pPr>
            <a:r>
              <a:rPr lang="en-US" altLang="en-US" sz="1500" dirty="0" err="1"/>
              <a:t>Gollwitzer</a:t>
            </a:r>
            <a:r>
              <a:rPr lang="en-US" altLang="en-US" sz="1500" dirty="0"/>
              <a:t>, P. M. (1999).  Implementation intentions:  Simple effects of simple plans.  </a:t>
            </a:r>
            <a:r>
              <a:rPr lang="en-US" altLang="en-US" sz="1500" i="1" dirty="0"/>
              <a:t>American Psychologist, 54, </a:t>
            </a:r>
            <a:r>
              <a:rPr lang="en-US" altLang="en-US" sz="1500" dirty="0"/>
              <a:t>493-503.  </a:t>
            </a:r>
          </a:p>
          <a:p>
            <a:pPr eaLnBrk="1" hangingPunct="1">
              <a:lnSpc>
                <a:spcPct val="90000"/>
              </a:lnSpc>
              <a:buFontTx/>
              <a:buNone/>
            </a:pPr>
            <a:endParaRPr lang="en-US" altLang="en-US" sz="1500" dirty="0"/>
          </a:p>
          <a:p>
            <a:pPr eaLnBrk="1" hangingPunct="1">
              <a:lnSpc>
                <a:spcPct val="90000"/>
              </a:lnSpc>
              <a:buFontTx/>
              <a:buNone/>
            </a:pPr>
            <a:r>
              <a:rPr lang="en-US" altLang="en-US" sz="1500" dirty="0"/>
              <a:t>Hettema, J., Steele, J., &amp; Miller, W. R. (2005).  </a:t>
            </a:r>
            <a:r>
              <a:rPr lang="en-US" altLang="en-US" sz="1500" i="1" dirty="0"/>
              <a:t>Motivational interviewing.  Annual Review of Clinical Psychology</a:t>
            </a:r>
            <a:r>
              <a:rPr lang="en-US" altLang="en-US" sz="1500" dirty="0"/>
              <a:t>, 1, 91-111.</a:t>
            </a:r>
          </a:p>
          <a:p>
            <a:pPr eaLnBrk="1" hangingPunct="1">
              <a:lnSpc>
                <a:spcPct val="90000"/>
              </a:lnSpc>
              <a:buFontTx/>
              <a:buNone/>
            </a:pPr>
            <a:endParaRPr lang="en-US" altLang="en-US" sz="1500" dirty="0"/>
          </a:p>
          <a:p>
            <a:pPr eaLnBrk="1" hangingPunct="1">
              <a:lnSpc>
                <a:spcPct val="90000"/>
              </a:lnSpc>
              <a:buFontTx/>
              <a:buNone/>
            </a:pPr>
            <a:r>
              <a:rPr lang="en-US" altLang="en-US" sz="1500" dirty="0"/>
              <a:t>Lundahl, B. W., Kunz, C., Brownell,  C., Tollefson, D., &amp; Burke, B. L. (2010).  A meta-analysis of motivational interviewing:  Twenty-five years of empirical studies.  </a:t>
            </a:r>
            <a:r>
              <a:rPr lang="en-US" altLang="en-US" sz="1500" i="1" dirty="0"/>
              <a:t>Research on Social Work Practice, 20, </a:t>
            </a:r>
            <a:r>
              <a:rPr lang="en-US" altLang="en-US" sz="1500" dirty="0"/>
              <a:t>137-160.</a:t>
            </a:r>
          </a:p>
          <a:p>
            <a:pPr eaLnBrk="1" hangingPunct="1">
              <a:lnSpc>
                <a:spcPct val="90000"/>
              </a:lnSpc>
              <a:buFontTx/>
              <a:buNone/>
            </a:pPr>
            <a:endParaRPr lang="en-US" altLang="en-US" sz="1500" dirty="0"/>
          </a:p>
          <a:p>
            <a:pPr eaLnBrk="1" hangingPunct="1">
              <a:lnSpc>
                <a:spcPct val="90000"/>
              </a:lnSpc>
              <a:buFontTx/>
              <a:buNone/>
            </a:pPr>
            <a:r>
              <a:rPr lang="en-US" altLang="en-US" sz="1500" dirty="0" err="1"/>
              <a:t>Marlatt</a:t>
            </a:r>
            <a:r>
              <a:rPr lang="en-US" altLang="en-US" sz="1500" dirty="0"/>
              <a:t>, G. A.  (1998).  </a:t>
            </a:r>
            <a:r>
              <a:rPr lang="en-US" altLang="en-US" sz="1500" i="1" dirty="0"/>
              <a:t>Harm Reduction</a:t>
            </a:r>
            <a:r>
              <a:rPr lang="en-US" altLang="en-US" sz="1500" dirty="0"/>
              <a:t>:  </a:t>
            </a:r>
            <a:r>
              <a:rPr lang="en-US" altLang="en-US" sz="1500" i="1" dirty="0"/>
              <a:t>Pragmatic strategies for managing high-risk behaviors.  </a:t>
            </a:r>
            <a:r>
              <a:rPr lang="en-US" altLang="en-US" sz="1500" dirty="0"/>
              <a:t>New York, NY:  The Guilford Press.  </a:t>
            </a:r>
          </a:p>
          <a:p>
            <a:pPr eaLnBrk="1" hangingPunct="1">
              <a:lnSpc>
                <a:spcPct val="90000"/>
              </a:lnSpc>
              <a:buFontTx/>
              <a:buNone/>
            </a:pPr>
            <a:endParaRPr lang="en-US" altLang="en-US" sz="1500" dirty="0"/>
          </a:p>
          <a:p>
            <a:pPr eaLnBrk="1" hangingPunct="1">
              <a:lnSpc>
                <a:spcPct val="90000"/>
              </a:lnSpc>
              <a:buFontTx/>
              <a:buNone/>
            </a:pPr>
            <a:r>
              <a:rPr lang="en-US" altLang="en-US" sz="1500" dirty="0"/>
              <a:t>Miller, W. R., &amp; Rollnick, S. (2013).  </a:t>
            </a:r>
            <a:r>
              <a:rPr lang="en-US" altLang="en-US" sz="1500" i="1" dirty="0"/>
              <a:t>Motivational interviewing: helping people change </a:t>
            </a:r>
            <a:r>
              <a:rPr lang="en-US" altLang="en-US" sz="1500" dirty="0"/>
              <a:t>(3</a:t>
            </a:r>
            <a:r>
              <a:rPr lang="en-US" altLang="en-US" sz="1500" baseline="30000" dirty="0"/>
              <a:t>rd</a:t>
            </a:r>
            <a:r>
              <a:rPr lang="en-US" altLang="en-US" sz="1500" dirty="0"/>
              <a:t> ed.).  New York, NY:  The Guilford Press.</a:t>
            </a:r>
          </a:p>
          <a:p>
            <a:pPr eaLnBrk="1" hangingPunct="1">
              <a:lnSpc>
                <a:spcPct val="90000"/>
              </a:lnSpc>
              <a:buFontTx/>
              <a:buNone/>
            </a:pPr>
            <a:endParaRPr lang="en-US" altLang="en-US" sz="1500" dirty="0"/>
          </a:p>
          <a:p>
            <a:pPr eaLnBrk="1" hangingPunct="1">
              <a:lnSpc>
                <a:spcPct val="90000"/>
              </a:lnSpc>
              <a:buFontTx/>
              <a:buNone/>
            </a:pPr>
            <a:r>
              <a:rPr lang="en-US" altLang="en-US" sz="1500" dirty="0"/>
              <a:t>Prochaska, J. O., &amp; Diclemente, C. C. (1983).  Stages and processes of self-change of smoking:  Toward an integrative model of change.  </a:t>
            </a:r>
            <a:r>
              <a:rPr lang="en-US" altLang="en-US" sz="1500" i="1" dirty="0"/>
              <a:t>Journal of Consulting and Clinical Psychology, 51, </a:t>
            </a:r>
            <a:r>
              <a:rPr lang="en-US" altLang="en-US" sz="1500" dirty="0"/>
              <a:t>390-395.</a:t>
            </a:r>
          </a:p>
          <a:p>
            <a:pPr eaLnBrk="1" hangingPunct="1">
              <a:lnSpc>
                <a:spcPct val="90000"/>
              </a:lnSpc>
              <a:buFontTx/>
              <a:buNone/>
            </a:pPr>
            <a:endParaRPr lang="en-US" altLang="en-US" sz="1500" dirty="0"/>
          </a:p>
          <a:p>
            <a:pPr eaLnBrk="1" hangingPunct="1">
              <a:lnSpc>
                <a:spcPct val="90000"/>
              </a:lnSpc>
              <a:buFontTx/>
              <a:buNone/>
            </a:pPr>
            <a:r>
              <a:rPr lang="en-US" altLang="en-US" sz="1500" dirty="0"/>
              <a:t>Rollnick, S., Miller, W. R., &amp; Butler, C. C. (2008).  </a:t>
            </a:r>
            <a:r>
              <a:rPr lang="en-US" altLang="en-US" sz="1500" i="1" dirty="0"/>
              <a:t>Motivational interviewing in health care</a:t>
            </a:r>
            <a:r>
              <a:rPr lang="en-US" altLang="en-US" sz="1500" dirty="0"/>
              <a:t>.  New York, NY:  the Guilford Press.</a:t>
            </a:r>
          </a:p>
          <a:p>
            <a:pPr eaLnBrk="1" hangingPunct="1">
              <a:lnSpc>
                <a:spcPct val="90000"/>
              </a:lnSpc>
              <a:buFontTx/>
              <a:buNone/>
            </a:pPr>
            <a:endParaRPr lang="en-US" altLang="en-US" sz="1000" i="1" dirty="0"/>
          </a:p>
          <a:p>
            <a:pPr eaLnBrk="1" hangingPunct="1">
              <a:lnSpc>
                <a:spcPct val="90000"/>
              </a:lnSpc>
              <a:buFontTx/>
              <a:buNone/>
            </a:pPr>
            <a:endParaRPr lang="en-US" altLang="en-US" sz="1200" dirty="0"/>
          </a:p>
          <a:p>
            <a:pPr eaLnBrk="1" hangingPunct="1">
              <a:lnSpc>
                <a:spcPct val="90000"/>
              </a:lnSpc>
              <a:buFontTx/>
              <a:buNone/>
            </a:pPr>
            <a:endParaRPr lang="en-US" altLang="en-US" sz="3600" dirty="0"/>
          </a:p>
          <a:p>
            <a:pPr eaLnBrk="1" hangingPunct="1">
              <a:lnSpc>
                <a:spcPct val="90000"/>
              </a:lnSpc>
              <a:buFontTx/>
              <a:buNone/>
            </a:pPr>
            <a:endParaRPr lang="en-US" altLang="en-US" dirty="0"/>
          </a:p>
        </p:txBody>
      </p:sp>
      <p:sp>
        <p:nvSpPr>
          <p:cNvPr id="108550" name="Slide Number Placeholder 2"/>
          <p:cNvSpPr>
            <a:spLocks noGrp="1"/>
          </p:cNvSpPr>
          <p:nvPr>
            <p:ph type="sldNum" sz="quarter"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2637BC07-6CAA-4492-A08A-42DA1A2FCE91}" type="slidenum">
              <a:rPr lang="en-US" altLang="en-US" sz="1400" smtClean="0"/>
              <a:pPr>
                <a:spcBef>
                  <a:spcPct val="0"/>
                </a:spcBef>
                <a:buFontTx/>
                <a:buNone/>
              </a:pPr>
              <a:t>28</a:t>
            </a:fld>
            <a:endParaRPr lang="en-US" altLang="en-US" sz="1400" dirty="0"/>
          </a:p>
        </p:txBody>
      </p:sp>
    </p:spTree>
    <p:extLst>
      <p:ext uri="{BB962C8B-B14F-4D97-AF65-F5344CB8AC3E}">
        <p14:creationId xmlns:p14="http://schemas.microsoft.com/office/powerpoint/2010/main" val="74661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0"/>
            <a:ext cx="7962900" cy="942535"/>
          </a:xfrm>
        </p:spPr>
        <p:txBody>
          <a:bodyPr/>
          <a:lstStyle/>
          <a:p>
            <a:r>
              <a:rPr lang="en-US" sz="2800" dirty="0"/>
              <a:t>MI Definitions:</a:t>
            </a:r>
          </a:p>
        </p:txBody>
      </p:sp>
      <p:sp>
        <p:nvSpPr>
          <p:cNvPr id="3" name="Content Placeholder 2"/>
          <p:cNvSpPr>
            <a:spLocks noGrp="1"/>
          </p:cNvSpPr>
          <p:nvPr>
            <p:ph idx="1"/>
          </p:nvPr>
        </p:nvSpPr>
        <p:spPr>
          <a:xfrm>
            <a:off x="436098" y="1139483"/>
            <a:ext cx="8250702" cy="5148775"/>
          </a:xfrm>
        </p:spPr>
        <p:txBody>
          <a:bodyPr>
            <a:normAutofit fontScale="25000" lnSpcReduction="20000"/>
          </a:bodyPr>
          <a:lstStyle/>
          <a:p>
            <a:pPr marL="0" indent="0" algn="ctr">
              <a:buNone/>
            </a:pPr>
            <a:r>
              <a:rPr lang="en-US" altLang="ja-JP" sz="14400" dirty="0"/>
              <a:t>MI is a motivational approach that is evidence-based, brief, applicable across a wide range of problem areas, and learnable by a broad range of helpers (Miller &amp; </a:t>
            </a:r>
            <a:r>
              <a:rPr lang="en-US" altLang="ja-JP" sz="14400" dirty="0" err="1"/>
              <a:t>Rollnick</a:t>
            </a:r>
            <a:r>
              <a:rPr lang="en-US" altLang="ja-JP" sz="14400" dirty="0"/>
              <a:t>, 2013).</a:t>
            </a:r>
          </a:p>
          <a:p>
            <a:pPr marL="0" indent="0" algn="ctr">
              <a:buNone/>
            </a:pPr>
            <a:br>
              <a:rPr lang="en-US" altLang="ja-JP" sz="14400" dirty="0"/>
            </a:br>
            <a:r>
              <a:rPr lang="en-US" altLang="ja-JP" sz="14400" dirty="0"/>
              <a:t>“Arranging conversations so people talk themselves into change based on their own values and interests” (Miller &amp; </a:t>
            </a:r>
            <a:r>
              <a:rPr lang="en-US" altLang="ja-JP" sz="14400" dirty="0" err="1"/>
              <a:t>Rollnick</a:t>
            </a:r>
            <a:r>
              <a:rPr lang="en-US" altLang="ja-JP" sz="14400" dirty="0"/>
              <a:t>, 2013, p. 13)</a:t>
            </a:r>
          </a:p>
          <a:p>
            <a:pPr marL="0" indent="0">
              <a:buNone/>
            </a:pPr>
            <a:endParaRPr lang="en-US" altLang="ja-JP" sz="4500" dirty="0"/>
          </a:p>
          <a:p>
            <a:pPr marL="0" indent="0">
              <a:buNone/>
            </a:pPr>
            <a:endParaRPr lang="en-US" altLang="ja-JP" sz="4500" dirty="0"/>
          </a:p>
          <a:p>
            <a:pPr marL="0" indent="0">
              <a:buNone/>
            </a:pPr>
            <a:br>
              <a:rPr lang="en-US" altLang="ja-JP" sz="4500" dirty="0"/>
            </a:br>
            <a:br>
              <a:rPr lang="en-US" altLang="ja-JP" sz="4500" dirty="0"/>
            </a:br>
            <a:endParaRPr lang="en-US" altLang="ja-JP" sz="4500" dirty="0"/>
          </a:p>
          <a:p>
            <a:pPr marL="0" indent="0" algn="ctr">
              <a:buNone/>
            </a:pPr>
            <a:br>
              <a:rPr lang="en-US" altLang="ja-JP" sz="3200" dirty="0"/>
            </a:br>
            <a:br>
              <a:rPr lang="en-US" altLang="ja-JP" sz="3200" dirty="0"/>
            </a:br>
            <a:endParaRPr lang="en-US" sz="2400" dirty="0"/>
          </a:p>
        </p:txBody>
      </p:sp>
    </p:spTree>
    <p:extLst>
      <p:ext uri="{BB962C8B-B14F-4D97-AF65-F5344CB8AC3E}">
        <p14:creationId xmlns:p14="http://schemas.microsoft.com/office/powerpoint/2010/main" val="879565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Grp="1" noChangeArrowheads="1"/>
          </p:cNvSpPr>
          <p:nvPr>
            <p:ph type="title"/>
          </p:nvPr>
        </p:nvSpPr>
        <p:spPr>
          <a:xfrm>
            <a:off x="533400" y="211015"/>
            <a:ext cx="8305800" cy="1237957"/>
          </a:xfrm>
        </p:spPr>
        <p:txBody>
          <a:bodyPr>
            <a:normAutofit/>
          </a:bodyPr>
          <a:lstStyle/>
          <a:p>
            <a:pPr marL="357175" indent="-357175" algn="ctr">
              <a:buSzPct val="46000"/>
              <a:defRPr/>
            </a:pPr>
            <a:r>
              <a:rPr lang="en-US" sz="2700" b="1" dirty="0">
                <a:ea typeface="+mj-ea"/>
                <a:cs typeface="+mj-cs"/>
                <a:sym typeface="Papyrus" charset="0"/>
              </a:rPr>
              <a:t>Whole Health and Resiliency factors</a:t>
            </a:r>
            <a:br>
              <a:rPr lang="en-US" sz="2700" b="1" u="sng" dirty="0">
                <a:ea typeface="+mj-ea"/>
                <a:cs typeface="+mj-cs"/>
                <a:sym typeface="Papyrus" charset="0"/>
              </a:rPr>
            </a:br>
            <a:endParaRPr lang="en-US" sz="2700" b="1" dirty="0">
              <a:ea typeface="+mj-ea"/>
              <a:cs typeface="+mj-cs"/>
              <a:sym typeface="Papyrus" charset="0"/>
            </a:endParaRPr>
          </a:p>
        </p:txBody>
      </p:sp>
      <p:sp>
        <p:nvSpPr>
          <p:cNvPr id="67586" name="Rectangle 2"/>
          <p:cNvSpPr>
            <a:spLocks noGrp="1" noChangeArrowheads="1"/>
          </p:cNvSpPr>
          <p:nvPr>
            <p:ph idx="1"/>
          </p:nvPr>
        </p:nvSpPr>
        <p:spPr>
          <a:xfrm>
            <a:off x="533399" y="1022556"/>
            <a:ext cx="8502445" cy="5230760"/>
          </a:xfrm>
        </p:spPr>
        <p:txBody>
          <a:bodyPr>
            <a:normAutofit fontScale="25000" lnSpcReduction="20000"/>
          </a:bodyPr>
          <a:lstStyle/>
          <a:p>
            <a:pPr>
              <a:spcBef>
                <a:spcPts val="1550"/>
              </a:spcBef>
              <a:buFont typeface="Wingdings" panose="05000000000000000000" pitchFamily="2" charset="2"/>
              <a:buChar char="§"/>
              <a:defRPr/>
            </a:pPr>
            <a:r>
              <a:rPr lang="en-US" altLang="en-US" sz="9600" dirty="0">
                <a:solidFill>
                  <a:srgbClr val="262E35"/>
                </a:solidFill>
              </a:rPr>
              <a:t>Stress Management</a:t>
            </a:r>
          </a:p>
          <a:p>
            <a:pPr>
              <a:spcBef>
                <a:spcPts val="1550"/>
              </a:spcBef>
              <a:buFont typeface="Wingdings" panose="05000000000000000000" pitchFamily="2" charset="2"/>
              <a:buChar char="§"/>
              <a:defRPr/>
            </a:pPr>
            <a:r>
              <a:rPr lang="en-US" altLang="en-US" sz="9600" dirty="0">
                <a:solidFill>
                  <a:srgbClr val="262E35"/>
                </a:solidFill>
              </a:rPr>
              <a:t>Healthy Eating</a:t>
            </a:r>
          </a:p>
          <a:p>
            <a:pPr>
              <a:spcBef>
                <a:spcPts val="1550"/>
              </a:spcBef>
              <a:buFont typeface="Wingdings" panose="05000000000000000000" pitchFamily="2" charset="2"/>
              <a:buChar char="§"/>
              <a:defRPr/>
            </a:pPr>
            <a:r>
              <a:rPr lang="en-US" altLang="en-US" sz="9600" dirty="0">
                <a:solidFill>
                  <a:srgbClr val="262E35"/>
                </a:solidFill>
              </a:rPr>
              <a:t>Physical Activity</a:t>
            </a:r>
          </a:p>
          <a:p>
            <a:pPr>
              <a:spcBef>
                <a:spcPts val="1550"/>
              </a:spcBef>
              <a:buFont typeface="Wingdings" panose="05000000000000000000" pitchFamily="2" charset="2"/>
              <a:buChar char="§"/>
              <a:defRPr/>
            </a:pPr>
            <a:r>
              <a:rPr lang="en-US" altLang="en-US" sz="9600" dirty="0">
                <a:solidFill>
                  <a:srgbClr val="262E35"/>
                </a:solidFill>
              </a:rPr>
              <a:t>Restful Sleep</a:t>
            </a:r>
          </a:p>
          <a:p>
            <a:pPr>
              <a:spcBef>
                <a:spcPts val="1550"/>
              </a:spcBef>
              <a:buFont typeface="Wingdings" panose="05000000000000000000" pitchFamily="2" charset="2"/>
              <a:buChar char="§"/>
              <a:defRPr/>
            </a:pPr>
            <a:r>
              <a:rPr lang="en-US" altLang="en-US" sz="9600" dirty="0">
                <a:solidFill>
                  <a:srgbClr val="262E35"/>
                </a:solidFill>
              </a:rPr>
              <a:t>Service to Others</a:t>
            </a:r>
          </a:p>
          <a:p>
            <a:pPr>
              <a:spcBef>
                <a:spcPts val="1550"/>
              </a:spcBef>
              <a:buFont typeface="Wingdings" panose="05000000000000000000" pitchFamily="2" charset="2"/>
              <a:buChar char="§"/>
              <a:defRPr/>
            </a:pPr>
            <a:r>
              <a:rPr lang="en-US" altLang="en-US" sz="9600" dirty="0">
                <a:solidFill>
                  <a:srgbClr val="262E35"/>
                </a:solidFill>
              </a:rPr>
              <a:t>Support Network</a:t>
            </a:r>
          </a:p>
          <a:p>
            <a:pPr>
              <a:spcBef>
                <a:spcPts val="1550"/>
              </a:spcBef>
              <a:buFont typeface="Wingdings" panose="05000000000000000000" pitchFamily="2" charset="2"/>
              <a:buChar char="§"/>
              <a:defRPr/>
            </a:pPr>
            <a:r>
              <a:rPr lang="en-US" altLang="en-US" sz="9600" dirty="0">
                <a:solidFill>
                  <a:srgbClr val="262E35"/>
                </a:solidFill>
              </a:rPr>
              <a:t>Optimism Based on Positive Expectations</a:t>
            </a:r>
          </a:p>
          <a:p>
            <a:pPr>
              <a:spcBef>
                <a:spcPts val="1550"/>
              </a:spcBef>
              <a:buFont typeface="Wingdings" panose="05000000000000000000" pitchFamily="2" charset="2"/>
              <a:buChar char="§"/>
              <a:defRPr/>
            </a:pPr>
            <a:r>
              <a:rPr lang="en-US" altLang="en-US" sz="9600" dirty="0">
                <a:solidFill>
                  <a:srgbClr val="262E35"/>
                </a:solidFill>
              </a:rPr>
              <a:t>Cognitive Skills to Avoid Negative Thinking</a:t>
            </a:r>
          </a:p>
          <a:p>
            <a:pPr>
              <a:spcBef>
                <a:spcPts val="1550"/>
              </a:spcBef>
              <a:buFont typeface="Wingdings" panose="05000000000000000000" pitchFamily="2" charset="2"/>
              <a:buChar char="§"/>
              <a:defRPr/>
            </a:pPr>
            <a:r>
              <a:rPr lang="en-US" altLang="en-US" sz="9600" dirty="0">
                <a:solidFill>
                  <a:srgbClr val="262E35"/>
                </a:solidFill>
              </a:rPr>
              <a:t>Spiritual Beliefs and Practices</a:t>
            </a:r>
          </a:p>
          <a:p>
            <a:pPr>
              <a:spcBef>
                <a:spcPts val="1550"/>
              </a:spcBef>
              <a:buFont typeface="Wingdings" panose="05000000000000000000" pitchFamily="2" charset="2"/>
              <a:buChar char="§"/>
              <a:defRPr/>
            </a:pPr>
            <a:r>
              <a:rPr lang="en-US" altLang="en-US" sz="9600" dirty="0">
                <a:solidFill>
                  <a:srgbClr val="262E35"/>
                </a:solidFill>
              </a:rPr>
              <a:t>A Sense of Meaning and Purpose</a:t>
            </a:r>
          </a:p>
          <a:p>
            <a:pPr marL="0" indent="0">
              <a:spcBef>
                <a:spcPts val="1550"/>
              </a:spcBef>
              <a:buNone/>
              <a:defRPr/>
            </a:pPr>
            <a:r>
              <a:rPr lang="en-US" altLang="en-US" sz="5600" dirty="0">
                <a:hlinkClick r:id="rId3"/>
              </a:rPr>
              <a:t>http://www.integration.samhsa.gov/health-wellness/wham/whole-health-and-resiliency-factors</a:t>
            </a:r>
            <a:endParaRPr lang="en-US" altLang="en-US" sz="5600" dirty="0">
              <a:solidFill>
                <a:srgbClr val="262E35"/>
              </a:solidFill>
            </a:endParaRPr>
          </a:p>
          <a:p>
            <a:pPr marL="0" indent="0">
              <a:spcBef>
                <a:spcPts val="1550"/>
              </a:spcBef>
              <a:buFontTx/>
              <a:buNone/>
              <a:defRPr/>
            </a:pPr>
            <a:endParaRPr lang="en-US" altLang="en-US" sz="2800" dirty="0">
              <a:solidFill>
                <a:srgbClr val="262E35"/>
              </a:solidFill>
            </a:endParaRPr>
          </a:p>
          <a:p>
            <a:pPr>
              <a:spcBef>
                <a:spcPts val="1550"/>
              </a:spcBef>
              <a:buFont typeface="Wingdings" panose="05000000000000000000" pitchFamily="2" charset="2"/>
              <a:buChar char="§"/>
              <a:defRPr/>
            </a:pPr>
            <a:endParaRPr lang="en-US" altLang="en-US" sz="2800" dirty="0"/>
          </a:p>
        </p:txBody>
      </p:sp>
      <p:sp>
        <p:nvSpPr>
          <p:cNvPr id="100357" name="Slide Number Placeholder 2"/>
          <p:cNvSpPr>
            <a:spLocks noGrp="1"/>
          </p:cNvSpPr>
          <p:nvPr>
            <p:ph type="sldNum" sz="quarter" idx="4294967295"/>
          </p:nvPr>
        </p:nvSpPr>
        <p:spPr>
          <a:xfrm>
            <a:off x="533400" y="6400800"/>
            <a:ext cx="8153400" cy="320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6F124B51-0D39-4BAF-A803-31D991DCC1CF}" type="slidenum">
              <a:rPr lang="en-US" altLang="en-US" sz="1400" smtClean="0"/>
              <a:pPr>
                <a:spcBef>
                  <a:spcPct val="0"/>
                </a:spcBef>
                <a:buFontTx/>
                <a:buNone/>
              </a:pPr>
              <a:t>4</a:t>
            </a:fld>
            <a:endParaRPr lang="en-US" altLang="en-US" sz="1400" dirty="0"/>
          </a:p>
        </p:txBody>
      </p:sp>
    </p:spTree>
    <p:extLst>
      <p:ext uri="{BB962C8B-B14F-4D97-AF65-F5344CB8AC3E}">
        <p14:creationId xmlns:p14="http://schemas.microsoft.com/office/powerpoint/2010/main" val="145345786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68827"/>
            <a:ext cx="7962900" cy="599768"/>
          </a:xfrm>
        </p:spPr>
        <p:txBody>
          <a:bodyPr/>
          <a:lstStyle/>
          <a:p>
            <a:r>
              <a:rPr lang="en-US" sz="2800" dirty="0"/>
              <a:t>MI Effectiveness:</a:t>
            </a:r>
          </a:p>
        </p:txBody>
      </p:sp>
      <p:sp>
        <p:nvSpPr>
          <p:cNvPr id="3" name="Content Placeholder 2"/>
          <p:cNvSpPr>
            <a:spLocks noGrp="1"/>
          </p:cNvSpPr>
          <p:nvPr>
            <p:ph idx="1"/>
          </p:nvPr>
        </p:nvSpPr>
        <p:spPr>
          <a:xfrm>
            <a:off x="436098" y="668594"/>
            <a:ext cx="8570250" cy="6189405"/>
          </a:xfrm>
        </p:spPr>
        <p:txBody>
          <a:bodyPr>
            <a:normAutofit fontScale="55000" lnSpcReduction="20000"/>
          </a:bodyPr>
          <a:lstStyle/>
          <a:p>
            <a:pPr marL="0" indent="0">
              <a:buNone/>
            </a:pPr>
            <a:r>
              <a:rPr lang="en-US" sz="4400" dirty="0"/>
              <a:t>A RCT study (</a:t>
            </a:r>
            <a:r>
              <a:rPr lang="en-US" sz="4400" i="1" dirty="0"/>
              <a:t>n </a:t>
            </a:r>
            <a:r>
              <a:rPr lang="en-US" sz="4400" dirty="0"/>
              <a:t>= 493, control; </a:t>
            </a:r>
            <a:r>
              <a:rPr lang="en-US" sz="4400" i="1" dirty="0"/>
              <a:t>n </a:t>
            </a:r>
            <a:r>
              <a:rPr lang="en-US" sz="4400" dirty="0"/>
              <a:t>= 493, intervention) tested the efficacy of brief physician encounter (15-minutes) in reducing alcohol use and related harm in college students with 12-month follow-up. </a:t>
            </a:r>
          </a:p>
          <a:p>
            <a:pPr marL="0" indent="0">
              <a:buNone/>
            </a:pPr>
            <a:endParaRPr lang="en-US" altLang="ja-JP" sz="3800" dirty="0"/>
          </a:p>
          <a:p>
            <a:r>
              <a:rPr lang="en-US" sz="4400" dirty="0"/>
              <a:t>At 12 months, the MI group reduced 28-day drinking totals by 27.2%, and the control group reduced their totals by 21%</a:t>
            </a:r>
          </a:p>
          <a:p>
            <a:r>
              <a:rPr lang="en-US" sz="4400" dirty="0"/>
              <a:t> A mixed effects repeated measures model found a statistical difference in favor of the MI group (β = 4.7,</a:t>
            </a:r>
            <a:r>
              <a:rPr lang="en-US" sz="4400" i="1" dirty="0"/>
              <a:t>SE </a:t>
            </a:r>
            <a:r>
              <a:rPr lang="en-US" sz="4400" dirty="0"/>
              <a:t>= 2.0, </a:t>
            </a:r>
            <a:r>
              <a:rPr lang="en-US" sz="4400" i="1" dirty="0"/>
              <a:t>p </a:t>
            </a:r>
            <a:r>
              <a:rPr lang="en-US" sz="4400" dirty="0"/>
              <a:t>= .018) in 28-day drinking totals </a:t>
            </a:r>
          </a:p>
          <a:p>
            <a:r>
              <a:rPr lang="en-US" sz="4400" dirty="0"/>
              <a:t>The total Rutgers Alcohol Problem Index score was also significantly different during the 12-month follow-up period (β = 0.8, </a:t>
            </a:r>
            <a:r>
              <a:rPr lang="en-US" sz="4400" i="1" dirty="0"/>
              <a:t>SE </a:t>
            </a:r>
            <a:r>
              <a:rPr lang="en-US" sz="4400" dirty="0"/>
              <a:t>= 0.4, </a:t>
            </a:r>
            <a:r>
              <a:rPr lang="en-US" sz="4400" i="1" dirty="0"/>
              <a:t>p </a:t>
            </a:r>
            <a:r>
              <a:rPr lang="en-US" sz="4400" dirty="0"/>
              <a:t>= .033)</a:t>
            </a:r>
            <a:br>
              <a:rPr lang="en-US" altLang="ja-JP" sz="4500" dirty="0"/>
            </a:br>
            <a:br>
              <a:rPr lang="en-US" altLang="ja-JP" sz="4500" dirty="0"/>
            </a:br>
            <a:r>
              <a:rPr lang="en-US" altLang="ja-JP" sz="2500" dirty="0"/>
              <a:t>Fleming et al. (2010, January). </a:t>
            </a:r>
            <a:r>
              <a:rPr lang="en-US" sz="2500" dirty="0"/>
              <a:t>Brief Physician Advice for Heavy Drinking College Students:</a:t>
            </a:r>
          </a:p>
          <a:p>
            <a:pPr marL="0" indent="0">
              <a:buNone/>
            </a:pPr>
            <a:r>
              <a:rPr lang="en-US" sz="2500" dirty="0"/>
              <a:t>A Randomized Controlled Trial in College Health Clinics</a:t>
            </a:r>
            <a:r>
              <a:rPr lang="en-US" sz="2500" b="1" dirty="0"/>
              <a:t>. </a:t>
            </a:r>
            <a:r>
              <a:rPr lang="en-US" sz="2500" i="1" dirty="0"/>
              <a:t>JOURNAL OF STUDIES ON ALCOHOL AND DRUGS</a:t>
            </a:r>
            <a:br>
              <a:rPr lang="en-US" altLang="ja-JP" sz="3200" i="1" dirty="0"/>
            </a:br>
            <a:br>
              <a:rPr lang="en-US" altLang="ja-JP" sz="3200" dirty="0"/>
            </a:br>
            <a:endParaRPr lang="en-US" sz="2400" dirty="0"/>
          </a:p>
        </p:txBody>
      </p:sp>
    </p:spTree>
    <p:extLst>
      <p:ext uri="{BB962C8B-B14F-4D97-AF65-F5344CB8AC3E}">
        <p14:creationId xmlns:p14="http://schemas.microsoft.com/office/powerpoint/2010/main" val="2528351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206477"/>
            <a:ext cx="7962900" cy="736058"/>
          </a:xfrm>
        </p:spPr>
        <p:txBody>
          <a:bodyPr/>
          <a:lstStyle/>
          <a:p>
            <a:r>
              <a:rPr lang="en-US" sz="2800" dirty="0"/>
              <a:t>MI Effectiveness:</a:t>
            </a:r>
          </a:p>
        </p:txBody>
      </p:sp>
      <p:sp>
        <p:nvSpPr>
          <p:cNvPr id="3" name="Content Placeholder 2"/>
          <p:cNvSpPr>
            <a:spLocks noGrp="1"/>
          </p:cNvSpPr>
          <p:nvPr>
            <p:ph idx="1"/>
          </p:nvPr>
        </p:nvSpPr>
        <p:spPr>
          <a:xfrm>
            <a:off x="436098" y="942535"/>
            <a:ext cx="8707902" cy="5733568"/>
          </a:xfrm>
        </p:spPr>
        <p:txBody>
          <a:bodyPr>
            <a:normAutofit fontScale="55000" lnSpcReduction="20000"/>
          </a:bodyPr>
          <a:lstStyle/>
          <a:p>
            <a:pPr marL="0" indent="0">
              <a:buNone/>
            </a:pPr>
            <a:r>
              <a:rPr lang="en-US" sz="4800" dirty="0"/>
              <a:t>MI was used to target college student motivation to study for exams. Findings indicated significantly improved performance on exams following the brief 15- to 20-min intervention during class.</a:t>
            </a:r>
            <a:endParaRPr lang="en-US" altLang="ja-JP" sz="4500" dirty="0"/>
          </a:p>
          <a:p>
            <a:pPr marL="0" indent="0">
              <a:buNone/>
            </a:pPr>
            <a:endParaRPr lang="en-US" altLang="ja-JP" sz="4500" dirty="0"/>
          </a:p>
          <a:p>
            <a:pPr marL="0" indent="0">
              <a:buNone/>
            </a:pPr>
            <a:endParaRPr lang="en-US" altLang="ja-JP" sz="4500" dirty="0"/>
          </a:p>
          <a:p>
            <a:pPr marL="0" indent="0">
              <a:buNone/>
            </a:pPr>
            <a:r>
              <a:rPr lang="en-US" sz="4800" dirty="0"/>
              <a:t>Exam performance following MI (M = 79.81, SE = 1.61) was higher than exam performance by the same students on a different exam that was not preceded by an intervention (M = 76.72, SE = 1.47), intervention main effect F(1, 52) = 7.30, p =.009, d = 0.25.1</a:t>
            </a:r>
          </a:p>
          <a:p>
            <a:pPr marL="0" indent="0">
              <a:buNone/>
            </a:pPr>
            <a:br>
              <a:rPr lang="en-US" altLang="ja-JP" sz="4500" dirty="0"/>
            </a:br>
            <a:br>
              <a:rPr lang="en-US" altLang="ja-JP" sz="4500" dirty="0"/>
            </a:br>
            <a:endParaRPr lang="en-US" altLang="ja-JP" sz="4500" dirty="0"/>
          </a:p>
          <a:p>
            <a:pPr marL="0" indent="0" algn="ctr">
              <a:buNone/>
            </a:pPr>
            <a:endParaRPr lang="en-US" sz="2400" dirty="0"/>
          </a:p>
        </p:txBody>
      </p:sp>
      <p:sp>
        <p:nvSpPr>
          <p:cNvPr id="4" name="Rectangle 3"/>
          <p:cNvSpPr/>
          <p:nvPr/>
        </p:nvSpPr>
        <p:spPr>
          <a:xfrm>
            <a:off x="436098" y="5380672"/>
            <a:ext cx="8560417" cy="461665"/>
          </a:xfrm>
          <a:prstGeom prst="rect">
            <a:avLst/>
          </a:prstGeom>
        </p:spPr>
        <p:txBody>
          <a:bodyPr wrap="square">
            <a:spAutoFit/>
          </a:bodyPr>
          <a:lstStyle/>
          <a:p>
            <a:r>
              <a:rPr lang="en-US" sz="1200" dirty="0"/>
              <a:t>Reich, C. M., Sharp, K. M. H., &amp; Berman, J. S. (2015). A motivational interviewing intervention for the classroom. Teaching of Psychology, 42, 339–344. doi:10.1177/0098628315603250</a:t>
            </a:r>
          </a:p>
        </p:txBody>
      </p:sp>
    </p:spTree>
    <p:extLst>
      <p:ext uri="{BB962C8B-B14F-4D97-AF65-F5344CB8AC3E}">
        <p14:creationId xmlns:p14="http://schemas.microsoft.com/office/powerpoint/2010/main" val="3141221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206477"/>
            <a:ext cx="7962900" cy="736058"/>
          </a:xfrm>
        </p:spPr>
        <p:txBody>
          <a:bodyPr/>
          <a:lstStyle/>
          <a:p>
            <a:r>
              <a:rPr lang="en-US" sz="2800" dirty="0"/>
              <a:t>MI Effectiveness:</a:t>
            </a:r>
          </a:p>
        </p:txBody>
      </p:sp>
      <p:sp>
        <p:nvSpPr>
          <p:cNvPr id="3" name="Content Placeholder 2"/>
          <p:cNvSpPr>
            <a:spLocks noGrp="1"/>
          </p:cNvSpPr>
          <p:nvPr>
            <p:ph idx="1"/>
          </p:nvPr>
        </p:nvSpPr>
        <p:spPr>
          <a:xfrm>
            <a:off x="521109" y="942535"/>
            <a:ext cx="8495071" cy="5345723"/>
          </a:xfrm>
        </p:spPr>
        <p:txBody>
          <a:bodyPr>
            <a:normAutofit fontScale="25000" lnSpcReduction="20000"/>
          </a:bodyPr>
          <a:lstStyle/>
          <a:p>
            <a:pPr marL="0" indent="0" algn="ctr">
              <a:buNone/>
            </a:pPr>
            <a:r>
              <a:rPr lang="en-US" altLang="en-US" sz="16000" dirty="0"/>
              <a:t>In 75% of RCTs evaluating BMI, A1C, total cholesterol, systolic blood pressure, cigarette smoking and BA concentration, motivational interviewing produced significantly better outcomes than traditional advice giving/education. 64% of studies found significant positive outcome during 15-minute encounters.</a:t>
            </a:r>
          </a:p>
          <a:p>
            <a:pPr marL="0" indent="0">
              <a:buNone/>
            </a:pPr>
            <a:r>
              <a:rPr lang="en-US" altLang="en-US" sz="4400" dirty="0" err="1"/>
              <a:t>Douaihy</a:t>
            </a:r>
            <a:r>
              <a:rPr lang="en-US" altLang="en-US" sz="4400" dirty="0"/>
              <a:t>, A., Kelly, T. M., &amp; Gold, M. A.  (Eds.). (2014).  </a:t>
            </a:r>
            <a:r>
              <a:rPr lang="en-US" altLang="en-US" sz="4400" i="1" dirty="0"/>
              <a:t>Motivational interviewing: a guide for medical trainees</a:t>
            </a:r>
            <a:r>
              <a:rPr lang="en-US" altLang="en-US" sz="4400" dirty="0"/>
              <a:t>.  New York, NY:  Oxford Press University. </a:t>
            </a:r>
          </a:p>
          <a:p>
            <a:pPr marL="0" indent="0">
              <a:buNone/>
            </a:pPr>
            <a:r>
              <a:rPr lang="en-US" altLang="en-US" sz="4400" b="1" dirty="0"/>
              <a:t>			</a:t>
            </a:r>
            <a:endParaRPr lang="en-US" altLang="ja-JP" sz="4500" dirty="0"/>
          </a:p>
          <a:p>
            <a:pPr marL="0" indent="0">
              <a:buNone/>
            </a:pPr>
            <a:endParaRPr lang="en-US" altLang="ja-JP" sz="4500" dirty="0"/>
          </a:p>
          <a:p>
            <a:pPr marL="0" indent="0">
              <a:buNone/>
            </a:pPr>
            <a:br>
              <a:rPr lang="en-US" altLang="ja-JP" sz="4500" dirty="0"/>
            </a:br>
            <a:br>
              <a:rPr lang="en-US" altLang="ja-JP" sz="4500" dirty="0"/>
            </a:br>
            <a:endParaRPr lang="en-US" altLang="ja-JP" sz="4500" dirty="0"/>
          </a:p>
          <a:p>
            <a:pPr marL="0" indent="0" algn="ctr">
              <a:buNone/>
            </a:pPr>
            <a:br>
              <a:rPr lang="en-US" altLang="ja-JP" sz="3200" dirty="0"/>
            </a:br>
            <a:br>
              <a:rPr lang="en-US" altLang="ja-JP" sz="3200" dirty="0"/>
            </a:br>
            <a:endParaRPr lang="en-US" sz="2400" dirty="0"/>
          </a:p>
        </p:txBody>
      </p:sp>
    </p:spTree>
    <p:extLst>
      <p:ext uri="{BB962C8B-B14F-4D97-AF65-F5344CB8AC3E}">
        <p14:creationId xmlns:p14="http://schemas.microsoft.com/office/powerpoint/2010/main" val="1551132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30710"/>
            <a:ext cx="8534400" cy="4326193"/>
          </a:xfrm>
        </p:spPr>
        <p:txBody>
          <a:bodyPr>
            <a:normAutofit fontScale="25000" lnSpcReduction="20000"/>
          </a:bodyPr>
          <a:lstStyle/>
          <a:p>
            <a:pPr marL="0" indent="0" algn="ctr">
              <a:buNone/>
            </a:pPr>
            <a:r>
              <a:rPr lang="en-US" altLang="en-US" sz="14400" dirty="0"/>
              <a:t>A multi-clinic primary care agency trained all staff in MI at half of their clinics.  The MI clinicians reported significant decreases in burnout scores, increases in self-rated MI skills, and greater staff cohesion vs. the control group.  MI clients reported significantly higher satisfaction as compared to the control group.  </a:t>
            </a:r>
            <a:br>
              <a:rPr lang="en-US" altLang="en-US" sz="2400" b="1" dirty="0"/>
            </a:br>
            <a:br>
              <a:rPr lang="en-US" altLang="en-US" sz="2400" b="1" dirty="0"/>
            </a:br>
            <a:endParaRPr lang="en-US" altLang="en-US" sz="2400" b="1" dirty="0"/>
          </a:p>
          <a:p>
            <a:pPr marL="0" indent="0" algn="ctr">
              <a:buNone/>
            </a:pPr>
            <a:endParaRPr lang="en-US" altLang="en-US" sz="2400" b="1" dirty="0"/>
          </a:p>
          <a:p>
            <a:pPr marL="0" indent="0" algn="ctr">
              <a:buNone/>
            </a:pPr>
            <a:endParaRPr lang="en-US" altLang="en-US" sz="4400" dirty="0"/>
          </a:p>
          <a:p>
            <a:pPr marL="0" indent="0" algn="ctr">
              <a:buNone/>
            </a:pPr>
            <a:r>
              <a:rPr lang="en-US" altLang="en-US" sz="6400" dirty="0"/>
              <a:t> </a:t>
            </a:r>
            <a:r>
              <a:rPr lang="en-US" altLang="en-US" sz="4800" dirty="0" err="1"/>
              <a:t>Pollak</a:t>
            </a:r>
            <a:r>
              <a:rPr lang="en-US" altLang="en-US" sz="4800" dirty="0"/>
              <a:t> et al. (2016).</a:t>
            </a:r>
            <a:r>
              <a:rPr lang="en-US" sz="4800" dirty="0"/>
              <a:t> Effect of teaching motivational interviewing via communication coaching on clinician and patient satisfaction in primary care and pediatric obesity-focused offices. </a:t>
            </a:r>
            <a:r>
              <a:rPr lang="en-US" sz="4800" i="1" dirty="0"/>
              <a:t>Patient Education and Counseling 99</a:t>
            </a:r>
            <a:r>
              <a:rPr lang="en-US" sz="4800" dirty="0"/>
              <a:t>(2). </a:t>
            </a:r>
            <a:r>
              <a:rPr lang="en-US" sz="4800" u="sng" dirty="0">
                <a:hlinkClick r:id="rId3" tooltip="Persistent link using digital object identifier"/>
              </a:rPr>
              <a:t>https://doi.org/10.1016/j.pec.2015.08.013</a:t>
            </a:r>
            <a:endParaRPr lang="en-US" sz="4800" dirty="0"/>
          </a:p>
          <a:p>
            <a:pPr marL="0" indent="0" algn="ctr">
              <a:buNone/>
            </a:pPr>
            <a:endParaRPr lang="en-US" sz="6400" dirty="0"/>
          </a:p>
        </p:txBody>
      </p:sp>
      <p:sp>
        <p:nvSpPr>
          <p:cNvPr id="2" name="Title 1"/>
          <p:cNvSpPr>
            <a:spLocks noGrp="1"/>
          </p:cNvSpPr>
          <p:nvPr>
            <p:ph type="title"/>
          </p:nvPr>
        </p:nvSpPr>
        <p:spPr>
          <a:xfrm>
            <a:off x="723900" y="108156"/>
            <a:ext cx="7962900" cy="707922"/>
          </a:xfrm>
        </p:spPr>
        <p:txBody>
          <a:bodyPr/>
          <a:lstStyle/>
          <a:p>
            <a:pPr algn="ctr"/>
            <a:r>
              <a:rPr lang="en-US" dirty="0"/>
              <a:t>MI:  Effectiveness Research</a:t>
            </a:r>
          </a:p>
        </p:txBody>
      </p:sp>
    </p:spTree>
    <p:extLst>
      <p:ext uri="{BB962C8B-B14F-4D97-AF65-F5344CB8AC3E}">
        <p14:creationId xmlns:p14="http://schemas.microsoft.com/office/powerpoint/2010/main" val="834451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167148"/>
            <a:ext cx="7962900" cy="855407"/>
          </a:xfrm>
        </p:spPr>
        <p:txBody>
          <a:bodyPr/>
          <a:lstStyle/>
          <a:p>
            <a:r>
              <a:rPr lang="en-US" sz="3200" dirty="0"/>
              <a:t>MI Spirit:</a:t>
            </a:r>
          </a:p>
        </p:txBody>
      </p:sp>
      <p:sp>
        <p:nvSpPr>
          <p:cNvPr id="3" name="Content Placeholder 2"/>
          <p:cNvSpPr>
            <a:spLocks noGrp="1"/>
          </p:cNvSpPr>
          <p:nvPr>
            <p:ph idx="1"/>
          </p:nvPr>
        </p:nvSpPr>
        <p:spPr>
          <a:xfrm>
            <a:off x="457200" y="1101214"/>
            <a:ext cx="8534400" cy="5427406"/>
          </a:xfrm>
        </p:spPr>
        <p:txBody>
          <a:bodyPr>
            <a:normAutofit fontScale="85000" lnSpcReduction="10000"/>
          </a:bodyPr>
          <a:lstStyle/>
          <a:p>
            <a:pPr marL="0" indent="0">
              <a:spcBef>
                <a:spcPct val="60000"/>
              </a:spcBef>
              <a:buNone/>
              <a:defRPr/>
            </a:pPr>
            <a:r>
              <a:rPr lang="en-US" b="1" u="sng" dirty="0">
                <a:solidFill>
                  <a:schemeClr val="tx1"/>
                </a:solidFill>
              </a:rPr>
              <a:t>Partnership/Collaboration</a:t>
            </a:r>
            <a:r>
              <a:rPr lang="en-US" b="1" dirty="0"/>
              <a:t>: </a:t>
            </a:r>
            <a:r>
              <a:rPr lang="en-US" dirty="0"/>
              <a:t>Actively foster and encourage power sharing so that student’s ideas substantially influence the direction and outcome of the session(s).  Two experts working toward a solution.</a:t>
            </a:r>
          </a:p>
          <a:p>
            <a:pPr marL="0" indent="0">
              <a:spcBef>
                <a:spcPct val="60000"/>
              </a:spcBef>
              <a:buNone/>
              <a:defRPr/>
            </a:pPr>
            <a:endParaRPr lang="en-US" dirty="0"/>
          </a:p>
          <a:p>
            <a:pPr marL="0" indent="0">
              <a:spcBef>
                <a:spcPct val="60000"/>
              </a:spcBef>
              <a:buNone/>
              <a:defRPr/>
            </a:pPr>
            <a:endParaRPr lang="en-US" dirty="0"/>
          </a:p>
          <a:p>
            <a:pPr marL="0" indent="0">
              <a:spcBef>
                <a:spcPct val="60000"/>
              </a:spcBef>
              <a:buNone/>
              <a:defRPr/>
            </a:pPr>
            <a:r>
              <a:rPr lang="en-US" b="1" u="sng" dirty="0"/>
              <a:t>Acceptance</a:t>
            </a:r>
            <a:r>
              <a:rPr lang="en-US" b="1" dirty="0"/>
              <a:t>: (4 Aspects)  </a:t>
            </a:r>
            <a:r>
              <a:rPr lang="en-US" b="1" i="1" dirty="0">
                <a:solidFill>
                  <a:srgbClr val="205595"/>
                </a:solidFill>
              </a:rPr>
              <a:t>Accurate Empathy </a:t>
            </a:r>
            <a:r>
              <a:rPr lang="en-US" dirty="0"/>
              <a:t>to understand another’s internal perspective</a:t>
            </a:r>
            <a:r>
              <a:rPr lang="en-US" b="1" i="1" dirty="0"/>
              <a:t>; </a:t>
            </a:r>
            <a:r>
              <a:rPr lang="en-US" b="1" i="1" dirty="0">
                <a:solidFill>
                  <a:srgbClr val="205595"/>
                </a:solidFill>
              </a:rPr>
              <a:t>Absolute Worth </a:t>
            </a:r>
            <a:r>
              <a:rPr lang="en-US" dirty="0"/>
              <a:t>to see the potential of all people; </a:t>
            </a:r>
            <a:r>
              <a:rPr lang="en-US" b="1" dirty="0">
                <a:solidFill>
                  <a:srgbClr val="205595"/>
                </a:solidFill>
              </a:rPr>
              <a:t>Emphasize</a:t>
            </a:r>
            <a:r>
              <a:rPr lang="en-US" dirty="0"/>
              <a:t> </a:t>
            </a:r>
            <a:r>
              <a:rPr lang="en-US" b="1" i="1" dirty="0">
                <a:solidFill>
                  <a:srgbClr val="205595"/>
                </a:solidFill>
              </a:rPr>
              <a:t>Autonomy </a:t>
            </a:r>
            <a:r>
              <a:rPr lang="en-US" dirty="0"/>
              <a:t>to appreciate another’s right and capacity to self-direction, and </a:t>
            </a:r>
            <a:r>
              <a:rPr lang="en-US" b="1" i="1" dirty="0">
                <a:solidFill>
                  <a:srgbClr val="205595"/>
                </a:solidFill>
              </a:rPr>
              <a:t>Affirmation</a:t>
            </a:r>
            <a:r>
              <a:rPr lang="en-US" dirty="0"/>
              <a:t> to seek and acknowledge person’s strengths and efforts.</a:t>
            </a:r>
            <a:r>
              <a:rPr lang="en-US" i="1" u="sng" dirty="0"/>
              <a:t> </a:t>
            </a:r>
          </a:p>
          <a:p>
            <a:pPr marL="0" indent="0">
              <a:spcBef>
                <a:spcPct val="60000"/>
              </a:spcBef>
              <a:buNone/>
              <a:defRPr/>
            </a:pPr>
            <a:endParaRPr lang="en-US" sz="1800" i="1" u="sng" dirty="0"/>
          </a:p>
          <a:p>
            <a:pPr marL="0" indent="0" algn="ctr">
              <a:buNone/>
            </a:pPr>
            <a:br>
              <a:rPr lang="en-US" altLang="en-US" sz="2000" dirty="0"/>
            </a:br>
            <a:endParaRPr lang="en-US" sz="2000" dirty="0"/>
          </a:p>
        </p:txBody>
      </p:sp>
    </p:spTree>
    <p:extLst>
      <p:ext uri="{BB962C8B-B14F-4D97-AF65-F5344CB8AC3E}">
        <p14:creationId xmlns:p14="http://schemas.microsoft.com/office/powerpoint/2010/main" val="4318391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874</TotalTime>
  <Words>2854</Words>
  <Application>Microsoft Office PowerPoint</Application>
  <PresentationFormat>On-screen Show (4:3)</PresentationFormat>
  <Paragraphs>283</Paragraphs>
  <Slides>28</Slides>
  <Notes>26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Arial Black</vt:lpstr>
      <vt:lpstr>Calibri</vt:lpstr>
      <vt:lpstr>Garamond</vt:lpstr>
      <vt:lpstr>Times New Roman</vt:lpstr>
      <vt:lpstr>Wingdings</vt:lpstr>
      <vt:lpstr>Wingdings 2</vt:lpstr>
      <vt:lpstr>Office Theme</vt:lpstr>
      <vt:lpstr>PowerPoint Presentation</vt:lpstr>
      <vt:lpstr>Motivational Interviewing (MI): Learning Objectives</vt:lpstr>
      <vt:lpstr>MI Definitions:</vt:lpstr>
      <vt:lpstr>Whole Health and Resiliency factors </vt:lpstr>
      <vt:lpstr>MI Effectiveness:</vt:lpstr>
      <vt:lpstr>MI Effectiveness:</vt:lpstr>
      <vt:lpstr>MI Effectiveness:</vt:lpstr>
      <vt:lpstr>MI:  Effectiveness Research</vt:lpstr>
      <vt:lpstr>MI Spirit:</vt:lpstr>
      <vt:lpstr>MI Spirit:</vt:lpstr>
      <vt:lpstr>     MI: 5 Skills</vt:lpstr>
      <vt:lpstr>Complex Reflections</vt:lpstr>
      <vt:lpstr>Evoking Change Talk</vt:lpstr>
      <vt:lpstr>Evocative DARN Questions</vt:lpstr>
      <vt:lpstr>PowerPoint Presentation</vt:lpstr>
      <vt:lpstr>PowerPoint Presentation</vt:lpstr>
      <vt:lpstr>Evoking Change Talk (Increase Importance)  </vt:lpstr>
      <vt:lpstr>Evoking Change Talk (Increase Importance)  </vt:lpstr>
      <vt:lpstr>    Evoking Change Talk (Boost self-Efficacy)  </vt:lpstr>
      <vt:lpstr>    Evoking Change Talk (Boost self-Efficacy)  </vt:lpstr>
      <vt:lpstr>Softening Sustain Talk: Empathy</vt:lpstr>
      <vt:lpstr>Softening Sustain Talk: Empathy   </vt:lpstr>
      <vt:lpstr>       Behavior Counts: MI Spiritless</vt:lpstr>
      <vt:lpstr>     MI Planning</vt:lpstr>
      <vt:lpstr>     MI Planning</vt:lpstr>
      <vt:lpstr>     MI: Planning  </vt:lpstr>
      <vt:lpstr>References </vt:lpstr>
      <vt:lpstr>References </vt:lpstr>
    </vt:vector>
  </TitlesOfParts>
  <Company>Fleishman-Hillard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NEOMED TEMPLATE</dc:title>
  <dc:creator>Matt Weir</dc:creator>
  <cp:lastModifiedBy>Jessica Zavala</cp:lastModifiedBy>
  <cp:revision>174</cp:revision>
  <cp:lastPrinted>2018-01-05T16:20:04Z</cp:lastPrinted>
  <dcterms:created xsi:type="dcterms:W3CDTF">2011-06-07T20:41:54Z</dcterms:created>
  <dcterms:modified xsi:type="dcterms:W3CDTF">2020-03-31T13:17:38Z</dcterms:modified>
</cp:coreProperties>
</file>