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35"/>
  </p:notesMasterIdLst>
  <p:handoutMasterIdLst>
    <p:handoutMasterId r:id="rId36"/>
  </p:handoutMasterIdLst>
  <p:sldIdLst>
    <p:sldId id="279" r:id="rId5"/>
    <p:sldId id="324" r:id="rId6"/>
    <p:sldId id="325" r:id="rId7"/>
    <p:sldId id="772" r:id="rId8"/>
    <p:sldId id="326" r:id="rId9"/>
    <p:sldId id="364" r:id="rId10"/>
    <p:sldId id="767" r:id="rId11"/>
    <p:sldId id="373" r:id="rId12"/>
    <p:sldId id="328" r:id="rId13"/>
    <p:sldId id="771" r:id="rId14"/>
    <p:sldId id="760" r:id="rId15"/>
    <p:sldId id="374" r:id="rId16"/>
    <p:sldId id="773" r:id="rId17"/>
    <p:sldId id="340" r:id="rId18"/>
    <p:sldId id="357" r:id="rId19"/>
    <p:sldId id="762" r:id="rId20"/>
    <p:sldId id="369" r:id="rId21"/>
    <p:sldId id="763" r:id="rId22"/>
    <p:sldId id="372" r:id="rId23"/>
    <p:sldId id="341" r:id="rId24"/>
    <p:sldId id="343" r:id="rId25"/>
    <p:sldId id="348" r:id="rId26"/>
    <p:sldId id="359" r:id="rId27"/>
    <p:sldId id="360" r:id="rId28"/>
    <p:sldId id="363" r:id="rId29"/>
    <p:sldId id="766" r:id="rId30"/>
    <p:sldId id="768" r:id="rId31"/>
    <p:sldId id="769" r:id="rId32"/>
    <p:sldId id="765" r:id="rId33"/>
    <p:sldId id="35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69">
          <p15:clr>
            <a:srgbClr val="A4A3A4"/>
          </p15:clr>
        </p15:guide>
        <p15:guide id="2" orient="horz" pos="651">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bar, Michael" initials="DM" lastIdx="14" clrIdx="0">
    <p:extLst>
      <p:ext uri="{19B8F6BF-5375-455C-9EA6-DF929625EA0E}">
        <p15:presenceInfo xmlns:p15="http://schemas.microsoft.com/office/powerpoint/2012/main" userId="S-1-5-21-2123657697-1048450214-1287535205-99009" providerId="AD"/>
      </p:ext>
    </p:extLst>
  </p:cmAuthor>
  <p:cmAuthor id="2" name="Padilla, Lisa" initials="PL" lastIdx="7" clrIdx="1">
    <p:extLst>
      <p:ext uri="{19B8F6BF-5375-455C-9EA6-DF929625EA0E}">
        <p15:presenceInfo xmlns:p15="http://schemas.microsoft.com/office/powerpoint/2012/main" userId="S::lsontag@rand.org::316d2773-718c-43e9-a6ae-bc326fef1b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32A63"/>
    <a:srgbClr val="05367D"/>
    <a:srgbClr val="132F7D"/>
    <a:srgbClr val="011893"/>
    <a:srgbClr val="D0D8E8"/>
    <a:srgbClr val="FFFF74"/>
    <a:srgbClr val="4F81BD"/>
    <a:srgbClr val="FFD146"/>
    <a:srgbClr val="CF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C9547-9D23-BE4D-9602-7CD9BA08C6CE}" v="1670" dt="2020-02-20T16:28:47.956"/>
    <p1510:client id="{806C7DB9-E632-4C3C-823F-4CA6835BEC3F}" v="5818" dt="2020-02-20T16:01:57.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4"/>
    <p:restoredTop sz="94259"/>
  </p:normalViewPr>
  <p:slideViewPr>
    <p:cSldViewPr snapToGrid="0" snapToObjects="1">
      <p:cViewPr varScale="1">
        <p:scale>
          <a:sx n="144" d="100"/>
          <a:sy n="144" d="100"/>
        </p:scale>
        <p:origin x="2000" y="192"/>
      </p:cViewPr>
      <p:guideLst>
        <p:guide orient="horz" pos="4169"/>
        <p:guide orient="horz" pos="65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1319B-8E79-4706-A052-7A2C10533A4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850053D-1EA8-4AC1-87C1-9BF7946EB707}">
      <dgm:prSet phldrT="[Text]"/>
      <dgm:spPr/>
      <dgm:t>
        <a:bodyPr/>
        <a:lstStyle/>
        <a:p>
          <a:r>
            <a:rPr lang="en-US">
              <a:latin typeface="Franklin Gothic Demi Cond" panose="020B0706030402020204" pitchFamily="34" charset="0"/>
            </a:rPr>
            <a:t>UC</a:t>
          </a:r>
        </a:p>
      </dgm:t>
    </dgm:pt>
    <dgm:pt modelId="{AC305D8C-9CB7-4689-887B-E82B90DF389D}" type="parTrans" cxnId="{81B064CE-3C4F-4927-BF6D-C9CE90521B1D}">
      <dgm:prSet/>
      <dgm:spPr/>
      <dgm:t>
        <a:bodyPr/>
        <a:lstStyle/>
        <a:p>
          <a:endParaRPr lang="en-US">
            <a:latin typeface="Franklin Gothic Demi Cond" panose="020B0706030402020204" pitchFamily="34" charset="0"/>
          </a:endParaRPr>
        </a:p>
      </dgm:t>
    </dgm:pt>
    <dgm:pt modelId="{7116857C-EA9D-4A35-86C9-DD60A6555769}" type="sibTrans" cxnId="{81B064CE-3C4F-4927-BF6D-C9CE90521B1D}">
      <dgm:prSet/>
      <dgm:spPr/>
      <dgm:t>
        <a:bodyPr/>
        <a:lstStyle/>
        <a:p>
          <a:endParaRPr lang="en-US">
            <a:latin typeface="Franklin Gothic Demi Cond" panose="020B0706030402020204" pitchFamily="34" charset="0"/>
          </a:endParaRPr>
        </a:p>
      </dgm:t>
    </dgm:pt>
    <dgm:pt modelId="{D32928DC-8848-4F00-B78D-1F2DD604AF36}">
      <dgm:prSet phldrT="[Tex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pPr marL="0" lvl="0" indent="0" algn="ctr" defTabSz="622300">
            <a:lnSpc>
              <a:spcPct val="90000"/>
            </a:lnSpc>
            <a:spcBef>
              <a:spcPct val="0"/>
            </a:spcBef>
            <a:spcAft>
              <a:spcPct val="35000"/>
            </a:spcAft>
            <a:buNone/>
          </a:pPr>
          <a:r>
            <a:rPr lang="en-US" sz="2000" kern="1200">
              <a:solidFill>
                <a:prstClr val="white"/>
              </a:solidFill>
              <a:latin typeface="Franklin Gothic Medium" panose="020B0603020102020204" pitchFamily="34" charset="0"/>
              <a:ea typeface="+mn-ea"/>
              <a:cs typeface="+mn-cs"/>
            </a:rPr>
            <a:t>10 campuses</a:t>
          </a:r>
        </a:p>
      </dgm:t>
    </dgm:pt>
    <dgm:pt modelId="{D05DC380-7010-43AD-B3A8-8A5E4301F40F}" type="parTrans" cxnId="{AD33249D-6D24-4852-A8B4-AC5CC18049F8}">
      <dgm:prSet/>
      <dgm:spPr/>
      <dgm:t>
        <a:bodyPr/>
        <a:lstStyle/>
        <a:p>
          <a:endParaRPr lang="en-US">
            <a:latin typeface="Franklin Gothic Demi Cond" panose="020B0706030402020204" pitchFamily="34" charset="0"/>
          </a:endParaRPr>
        </a:p>
      </dgm:t>
    </dgm:pt>
    <dgm:pt modelId="{46078D0C-D1E8-4647-9562-D7B0E89BD15C}" type="sibTrans" cxnId="{AD33249D-6D24-4852-A8B4-AC5CC18049F8}">
      <dgm:prSet/>
      <dgm:spPr/>
      <dgm:t>
        <a:bodyPr/>
        <a:lstStyle/>
        <a:p>
          <a:endParaRPr lang="en-US">
            <a:latin typeface="Franklin Gothic Demi Cond" panose="020B0706030402020204" pitchFamily="34" charset="0"/>
          </a:endParaRPr>
        </a:p>
      </dgm:t>
    </dgm:pt>
    <dgm:pt modelId="{1A3A192E-282C-4B91-96FC-B1DC8699E2FD}">
      <dgm:prSet phldrT="[Text]"/>
      <dgm:spPr/>
      <dgm:t>
        <a:bodyPr/>
        <a:lstStyle/>
        <a:p>
          <a:r>
            <a:rPr lang="en-US">
              <a:latin typeface="Franklin Gothic Demi Cond" panose="020B0706030402020204" pitchFamily="34" charset="0"/>
            </a:rPr>
            <a:t>CSU</a:t>
          </a:r>
        </a:p>
      </dgm:t>
    </dgm:pt>
    <dgm:pt modelId="{5AC84FD2-15C9-4DDB-B259-B57F0475FD5B}" type="parTrans" cxnId="{68F417D5-5D31-4096-9DB5-B024EE352F7D}">
      <dgm:prSet/>
      <dgm:spPr/>
      <dgm:t>
        <a:bodyPr/>
        <a:lstStyle/>
        <a:p>
          <a:endParaRPr lang="en-US">
            <a:latin typeface="Franklin Gothic Demi Cond" panose="020B0706030402020204" pitchFamily="34" charset="0"/>
          </a:endParaRPr>
        </a:p>
      </dgm:t>
    </dgm:pt>
    <dgm:pt modelId="{63250862-B9DA-45F9-84AF-821F9F3BB109}" type="sibTrans" cxnId="{68F417D5-5D31-4096-9DB5-B024EE352F7D}">
      <dgm:prSet/>
      <dgm:spPr/>
      <dgm:t>
        <a:bodyPr/>
        <a:lstStyle/>
        <a:p>
          <a:endParaRPr lang="en-US">
            <a:latin typeface="Franklin Gothic Demi Cond" panose="020B0706030402020204" pitchFamily="34" charset="0"/>
          </a:endParaRPr>
        </a:p>
      </dgm:t>
    </dgm:pt>
    <dgm:pt modelId="{DDA187B8-9FA0-4242-81C7-DE8C33901553}">
      <dgm:prSet phldrT="[Text]" custT="1"/>
      <dgm:spPr/>
      <dgm:t>
        <a:bodyPr/>
        <a:lstStyle/>
        <a:p>
          <a:r>
            <a:rPr lang="en-US" sz="2000">
              <a:latin typeface="Franklin Gothic Medium" panose="020B0603020102020204" pitchFamily="34" charset="0"/>
            </a:rPr>
            <a:t>23 campuses</a:t>
          </a:r>
        </a:p>
      </dgm:t>
    </dgm:pt>
    <dgm:pt modelId="{3C650228-84A0-4B48-B422-FF875B3D817B}" type="parTrans" cxnId="{95659565-0176-441E-802C-6FE30278B4FD}">
      <dgm:prSet/>
      <dgm:spPr/>
      <dgm:t>
        <a:bodyPr/>
        <a:lstStyle/>
        <a:p>
          <a:endParaRPr lang="en-US">
            <a:latin typeface="Franklin Gothic Demi Cond" panose="020B0706030402020204" pitchFamily="34" charset="0"/>
          </a:endParaRPr>
        </a:p>
      </dgm:t>
    </dgm:pt>
    <dgm:pt modelId="{60C3DDF1-0CBC-4201-8ED7-2412A9AA0E6E}" type="sibTrans" cxnId="{95659565-0176-441E-802C-6FE30278B4FD}">
      <dgm:prSet/>
      <dgm:spPr/>
      <dgm:t>
        <a:bodyPr/>
        <a:lstStyle/>
        <a:p>
          <a:endParaRPr lang="en-US">
            <a:latin typeface="Franklin Gothic Demi Cond" panose="020B0706030402020204" pitchFamily="34" charset="0"/>
          </a:endParaRPr>
        </a:p>
      </dgm:t>
    </dgm:pt>
    <dgm:pt modelId="{6D66401E-8278-44F2-AA74-20F218F036F6}">
      <dgm:prSet phldrT="[Text]"/>
      <dgm:spPr/>
      <dgm:t>
        <a:bodyPr/>
        <a:lstStyle/>
        <a:p>
          <a:r>
            <a:rPr lang="en-US">
              <a:latin typeface="Franklin Gothic Demi Cond" panose="020B0706030402020204" pitchFamily="34" charset="0"/>
            </a:rPr>
            <a:t>CCC</a:t>
          </a:r>
        </a:p>
      </dgm:t>
    </dgm:pt>
    <dgm:pt modelId="{C3780D27-984B-406F-B659-917F8CFC3D7C}" type="parTrans" cxnId="{6F212405-D251-421F-90F9-52BE486EE0F9}">
      <dgm:prSet/>
      <dgm:spPr/>
      <dgm:t>
        <a:bodyPr/>
        <a:lstStyle/>
        <a:p>
          <a:endParaRPr lang="en-US">
            <a:latin typeface="Franklin Gothic Demi Cond" panose="020B0706030402020204" pitchFamily="34" charset="0"/>
          </a:endParaRPr>
        </a:p>
      </dgm:t>
    </dgm:pt>
    <dgm:pt modelId="{6A417755-79CF-4761-A097-C2EED13BECF3}" type="sibTrans" cxnId="{6F212405-D251-421F-90F9-52BE486EE0F9}">
      <dgm:prSet/>
      <dgm:spPr/>
      <dgm:t>
        <a:bodyPr/>
        <a:lstStyle/>
        <a:p>
          <a:endParaRPr lang="en-US">
            <a:latin typeface="Franklin Gothic Demi Cond" panose="020B0706030402020204" pitchFamily="34" charset="0"/>
          </a:endParaRPr>
        </a:p>
      </dgm:t>
    </dgm:pt>
    <dgm:pt modelId="{1280C230-0847-4269-B779-E973CB1B0B58}">
      <dgm:prSet phldrT="[Tex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pPr marL="0" lvl="0" indent="0" algn="ctr" defTabSz="622300">
            <a:lnSpc>
              <a:spcPct val="90000"/>
            </a:lnSpc>
            <a:spcBef>
              <a:spcPct val="0"/>
            </a:spcBef>
            <a:spcAft>
              <a:spcPct val="35000"/>
            </a:spcAft>
            <a:buNone/>
          </a:pPr>
          <a:r>
            <a:rPr lang="en-US" sz="2000" kern="1200">
              <a:solidFill>
                <a:prstClr val="white"/>
              </a:solidFill>
              <a:latin typeface="Franklin Gothic Medium" panose="020B0603020102020204" pitchFamily="34" charset="0"/>
              <a:ea typeface="+mn-ea"/>
              <a:cs typeface="+mn-cs"/>
            </a:rPr>
            <a:t>114 campuses</a:t>
          </a:r>
        </a:p>
      </dgm:t>
    </dgm:pt>
    <dgm:pt modelId="{02FD16D8-2857-44EC-9ADF-7354F8160AF1}" type="parTrans" cxnId="{B6B0253F-4884-4591-8A91-8B41FE5D5E41}">
      <dgm:prSet/>
      <dgm:spPr/>
      <dgm:t>
        <a:bodyPr/>
        <a:lstStyle/>
        <a:p>
          <a:endParaRPr lang="en-US">
            <a:latin typeface="Franklin Gothic Demi Cond" panose="020B0706030402020204" pitchFamily="34" charset="0"/>
          </a:endParaRPr>
        </a:p>
      </dgm:t>
    </dgm:pt>
    <dgm:pt modelId="{E65D393D-F38D-44E1-919B-F234F40FF218}" type="sibTrans" cxnId="{B6B0253F-4884-4591-8A91-8B41FE5D5E41}">
      <dgm:prSet/>
      <dgm:spPr/>
      <dgm:t>
        <a:bodyPr/>
        <a:lstStyle/>
        <a:p>
          <a:endParaRPr lang="en-US">
            <a:latin typeface="Franklin Gothic Demi Cond" panose="020B0706030402020204" pitchFamily="34" charset="0"/>
          </a:endParaRPr>
        </a:p>
      </dgm:t>
    </dgm:pt>
    <dgm:pt modelId="{97BA20BE-2B16-48B8-8DFB-4096C14D1BB1}">
      <dgm:prSe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r>
            <a:rPr lang="en-US" sz="2000" kern="1200">
              <a:latin typeface="Franklin Gothic Medium" panose="020B0603020102020204" pitchFamily="34" charset="0"/>
            </a:rPr>
            <a:t>~</a:t>
          </a:r>
          <a:r>
            <a:rPr lang="en-US" sz="2000" kern="1200">
              <a:solidFill>
                <a:prstClr val="white"/>
              </a:solidFill>
              <a:latin typeface="Franklin Gothic Medium" panose="020B0603020102020204" pitchFamily="34" charset="0"/>
              <a:ea typeface="+mn-ea"/>
              <a:cs typeface="+mn-cs"/>
            </a:rPr>
            <a:t>280,000</a:t>
          </a:r>
          <a:r>
            <a:rPr lang="en-US" sz="2000" kern="1200">
              <a:latin typeface="Franklin Gothic Medium" panose="020B0603020102020204" pitchFamily="34" charset="0"/>
            </a:rPr>
            <a:t> students</a:t>
          </a:r>
          <a:endParaRPr lang="en-US" sz="2000" kern="1200" dirty="0">
            <a:latin typeface="Franklin Gothic Medium" panose="020B0603020102020204" pitchFamily="34" charset="0"/>
          </a:endParaRPr>
        </a:p>
      </dgm:t>
    </dgm:pt>
    <dgm:pt modelId="{81530E70-0876-4FD8-BC99-E673CC780D6C}" type="parTrans" cxnId="{7603353B-D21F-4227-B2F8-FD37B33C07BD}">
      <dgm:prSet/>
      <dgm:spPr/>
      <dgm:t>
        <a:bodyPr/>
        <a:lstStyle/>
        <a:p>
          <a:endParaRPr lang="en-US">
            <a:latin typeface="Franklin Gothic Demi Cond" panose="020B0706030402020204" pitchFamily="34" charset="0"/>
          </a:endParaRPr>
        </a:p>
      </dgm:t>
    </dgm:pt>
    <dgm:pt modelId="{44901B47-AA72-4CA1-9441-43B5EC98F19E}" type="sibTrans" cxnId="{7603353B-D21F-4227-B2F8-FD37B33C07BD}">
      <dgm:prSet/>
      <dgm:spPr/>
      <dgm:t>
        <a:bodyPr/>
        <a:lstStyle/>
        <a:p>
          <a:endParaRPr lang="en-US">
            <a:latin typeface="Franklin Gothic Demi Cond" panose="020B0706030402020204" pitchFamily="34" charset="0"/>
          </a:endParaRPr>
        </a:p>
      </dgm:t>
    </dgm:pt>
    <dgm:pt modelId="{BDB0CCDD-D95C-4CBF-A2F2-031CA4D2EBF3}">
      <dgm:prSet custT="1"/>
      <dgm:spPr/>
      <dgm:t>
        <a:bodyPr/>
        <a:lstStyle/>
        <a:p>
          <a:pPr>
            <a:lnSpc>
              <a:spcPct val="100000"/>
            </a:lnSpc>
            <a:spcAft>
              <a:spcPts val="0"/>
            </a:spcAft>
          </a:pPr>
          <a:r>
            <a:rPr lang="en-US" sz="2000">
              <a:latin typeface="Franklin Gothic Medium" panose="020B0603020102020204" pitchFamily="34" charset="0"/>
            </a:rPr>
            <a:t>~475,000 students</a:t>
          </a:r>
        </a:p>
        <a:p>
          <a:pPr>
            <a:lnSpc>
              <a:spcPct val="100000"/>
            </a:lnSpc>
            <a:spcAft>
              <a:spcPts val="0"/>
            </a:spcAft>
          </a:pPr>
          <a:r>
            <a:rPr lang="en-US" sz="2000" b="0">
              <a:latin typeface="Franklin Gothic Medium" panose="020B0603020102020204" pitchFamily="34" charset="0"/>
            </a:rPr>
            <a:t>Largest university system in the U.S.</a:t>
          </a:r>
          <a:endParaRPr lang="en-US" sz="2000" b="0" dirty="0">
            <a:latin typeface="Franklin Gothic Medium" panose="020B0603020102020204" pitchFamily="34" charset="0"/>
          </a:endParaRPr>
        </a:p>
      </dgm:t>
    </dgm:pt>
    <dgm:pt modelId="{CE03DAED-4BA1-43C3-AB69-4A29BA0C38FF}" type="parTrans" cxnId="{8BB14332-4706-4A61-9478-868819B2B456}">
      <dgm:prSet/>
      <dgm:spPr/>
      <dgm:t>
        <a:bodyPr/>
        <a:lstStyle/>
        <a:p>
          <a:endParaRPr lang="en-US">
            <a:latin typeface="Franklin Gothic Demi Cond" panose="020B0706030402020204" pitchFamily="34" charset="0"/>
          </a:endParaRPr>
        </a:p>
      </dgm:t>
    </dgm:pt>
    <dgm:pt modelId="{008FC222-8547-4FAE-91E1-EAECF0FAB880}" type="sibTrans" cxnId="{8BB14332-4706-4A61-9478-868819B2B456}">
      <dgm:prSet/>
      <dgm:spPr/>
      <dgm:t>
        <a:bodyPr/>
        <a:lstStyle/>
        <a:p>
          <a:endParaRPr lang="en-US">
            <a:latin typeface="Franklin Gothic Demi Cond" panose="020B0706030402020204" pitchFamily="34" charset="0"/>
          </a:endParaRPr>
        </a:p>
      </dgm:t>
    </dgm:pt>
    <dgm:pt modelId="{1F39601F-55FE-444D-8FFF-B3079ACA43C0}">
      <dgm:prSet phldrT="[Tex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pPr marL="0" lvl="0" indent="0" algn="ctr" defTabSz="622300">
            <a:lnSpc>
              <a:spcPct val="100000"/>
            </a:lnSpc>
            <a:spcBef>
              <a:spcPct val="0"/>
            </a:spcBef>
            <a:spcAft>
              <a:spcPts val="0"/>
            </a:spcAft>
            <a:buNone/>
          </a:pPr>
          <a:r>
            <a:rPr lang="en-US" sz="2000" kern="1200">
              <a:solidFill>
                <a:prstClr val="white"/>
              </a:solidFill>
              <a:latin typeface="Franklin Gothic Medium" panose="020B0603020102020204" pitchFamily="34" charset="0"/>
              <a:ea typeface="+mn-ea"/>
              <a:cs typeface="+mn-cs"/>
            </a:rPr>
            <a:t>~2.1 million students </a:t>
          </a:r>
        </a:p>
        <a:p>
          <a:pPr marL="0" lvl="0" indent="0" algn="ctr" defTabSz="622300">
            <a:lnSpc>
              <a:spcPct val="100000"/>
            </a:lnSpc>
            <a:spcBef>
              <a:spcPct val="0"/>
            </a:spcBef>
            <a:spcAft>
              <a:spcPts val="0"/>
            </a:spcAft>
            <a:buNone/>
          </a:pPr>
          <a:r>
            <a:rPr lang="en-US" sz="2000" kern="1200">
              <a:solidFill>
                <a:prstClr val="white"/>
              </a:solidFill>
              <a:latin typeface="Franklin Gothic Medium" panose="020B0603020102020204" pitchFamily="34" charset="0"/>
              <a:ea typeface="+mn-ea"/>
              <a:cs typeface="+mn-cs"/>
            </a:rPr>
            <a:t>Largest higher ed system in the U.S.</a:t>
          </a:r>
          <a:endParaRPr lang="en-US" sz="2000" kern="1200" dirty="0">
            <a:solidFill>
              <a:prstClr val="white"/>
            </a:solidFill>
            <a:latin typeface="Franklin Gothic Medium" panose="020B0603020102020204" pitchFamily="34" charset="0"/>
            <a:ea typeface="+mn-ea"/>
            <a:cs typeface="+mn-cs"/>
          </a:endParaRPr>
        </a:p>
      </dgm:t>
    </dgm:pt>
    <dgm:pt modelId="{46AB68E0-9F2D-41B8-B28A-058C517F713F}" type="parTrans" cxnId="{CF580E0A-D921-47A4-99AE-CF5B761C9F95}">
      <dgm:prSet/>
      <dgm:spPr/>
      <dgm:t>
        <a:bodyPr/>
        <a:lstStyle/>
        <a:p>
          <a:endParaRPr lang="en-US">
            <a:latin typeface="Franklin Gothic Demi Cond" panose="020B0706030402020204" pitchFamily="34" charset="0"/>
          </a:endParaRPr>
        </a:p>
      </dgm:t>
    </dgm:pt>
    <dgm:pt modelId="{207AE71A-F1CF-4676-A353-8918F55D578D}" type="sibTrans" cxnId="{CF580E0A-D921-47A4-99AE-CF5B761C9F95}">
      <dgm:prSet/>
      <dgm:spPr/>
      <dgm:t>
        <a:bodyPr/>
        <a:lstStyle/>
        <a:p>
          <a:endParaRPr lang="en-US">
            <a:latin typeface="Franklin Gothic Demi Cond" panose="020B0706030402020204" pitchFamily="34" charset="0"/>
          </a:endParaRPr>
        </a:p>
      </dgm:t>
    </dgm:pt>
    <dgm:pt modelId="{DFF367FC-68BD-407C-AD13-04DBA9D8C1AA}">
      <dgm:prSe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pPr marL="0" lvl="0" indent="0" algn="ctr" defTabSz="577850">
            <a:lnSpc>
              <a:spcPct val="90000"/>
            </a:lnSpc>
            <a:spcBef>
              <a:spcPct val="0"/>
            </a:spcBef>
            <a:spcAft>
              <a:spcPct val="35000"/>
            </a:spcAft>
            <a:buNone/>
          </a:pPr>
          <a:r>
            <a:rPr lang="en-US" sz="1800" kern="1200">
              <a:solidFill>
                <a:prstClr val="white"/>
              </a:solidFill>
              <a:latin typeface="Franklin Gothic Medium" panose="020B0603020102020204" pitchFamily="34" charset="0"/>
              <a:ea typeface="+mn-ea"/>
              <a:cs typeface="+mn-cs"/>
            </a:rPr>
            <a:t>Independent of the state, governed by a 26-member board of regents</a:t>
          </a:r>
          <a:endParaRPr lang="en-US" sz="1800" kern="1200" dirty="0">
            <a:solidFill>
              <a:prstClr val="white"/>
            </a:solidFill>
            <a:latin typeface="Franklin Gothic Medium" panose="020B0603020102020204" pitchFamily="34" charset="0"/>
            <a:ea typeface="+mn-ea"/>
            <a:cs typeface="+mn-cs"/>
          </a:endParaRPr>
        </a:p>
      </dgm:t>
    </dgm:pt>
    <dgm:pt modelId="{9F8B12D1-6C86-41B4-80D2-313AF42257C1}" type="parTrans" cxnId="{B0345270-F736-4BE2-A677-F0A14DAE18D5}">
      <dgm:prSet/>
      <dgm:spPr/>
      <dgm:t>
        <a:bodyPr/>
        <a:lstStyle/>
        <a:p>
          <a:endParaRPr lang="en-US"/>
        </a:p>
      </dgm:t>
    </dgm:pt>
    <dgm:pt modelId="{624BD799-6859-4728-83C8-E0CCF6F3C90D}" type="sibTrans" cxnId="{B0345270-F736-4BE2-A677-F0A14DAE18D5}">
      <dgm:prSet/>
      <dgm:spPr/>
      <dgm:t>
        <a:bodyPr/>
        <a:lstStyle/>
        <a:p>
          <a:endParaRPr lang="en-US"/>
        </a:p>
      </dgm:t>
    </dgm:pt>
    <dgm:pt modelId="{D316C37A-861E-4716-9CCB-3414AB92E7E4}">
      <dgm:prSet custT="1"/>
      <dgm:spPr/>
      <dgm:t>
        <a:bodyPr/>
        <a:lstStyle/>
        <a:p>
          <a:r>
            <a:rPr lang="en-US" sz="1800">
              <a:latin typeface="Franklin Gothic Medium" panose="020B0603020102020204" pitchFamily="34" charset="0"/>
            </a:rPr>
            <a:t>25-member board of trustees; most appointed by governor, confirmed by senate</a:t>
          </a:r>
          <a:endParaRPr lang="en-US" sz="1800" dirty="0">
            <a:latin typeface="Franklin Gothic Medium" panose="020B0603020102020204" pitchFamily="34" charset="0"/>
          </a:endParaRPr>
        </a:p>
      </dgm:t>
    </dgm:pt>
    <dgm:pt modelId="{434C23CD-6B25-4BFD-AA6B-DFEA59A9FB27}" type="parTrans" cxnId="{4B55EA95-8D4C-484D-AEF1-F22DA1082B0D}">
      <dgm:prSet/>
      <dgm:spPr/>
      <dgm:t>
        <a:bodyPr/>
        <a:lstStyle/>
        <a:p>
          <a:endParaRPr lang="en-US"/>
        </a:p>
      </dgm:t>
    </dgm:pt>
    <dgm:pt modelId="{DE8CDCD4-1A49-4D60-90ED-1D18D0D73D25}" type="sibTrans" cxnId="{4B55EA95-8D4C-484D-AEF1-F22DA1082B0D}">
      <dgm:prSet/>
      <dgm:spPr/>
      <dgm:t>
        <a:bodyPr/>
        <a:lstStyle/>
        <a:p>
          <a:endParaRPr lang="en-US"/>
        </a:p>
      </dgm:t>
    </dgm:pt>
    <dgm:pt modelId="{0624607F-ACD5-4F79-9B2E-CC1AC2597235}">
      <dgm:prSe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pPr marL="0" lvl="0" indent="0" algn="ctr" defTabSz="622300">
            <a:lnSpc>
              <a:spcPct val="90000"/>
            </a:lnSpc>
            <a:spcBef>
              <a:spcPct val="0"/>
            </a:spcBef>
            <a:spcAft>
              <a:spcPct val="35000"/>
            </a:spcAft>
            <a:buFont typeface="Symbol" panose="05050102010706020507" pitchFamily="18" charset="2"/>
            <a:buNone/>
          </a:pPr>
          <a:r>
            <a:rPr lang="en-US" sz="1800" kern="1200">
              <a:solidFill>
                <a:prstClr val="white"/>
              </a:solidFill>
              <a:latin typeface="Franklin Gothic Medium" panose="020B0603020102020204" pitchFamily="34" charset="0"/>
              <a:ea typeface="+mn-ea"/>
              <a:cs typeface="+mn-cs"/>
            </a:rPr>
            <a:t>17-member board of governors appointed by the CA governor</a:t>
          </a:r>
          <a:endParaRPr lang="en-US" sz="1800" kern="1200" dirty="0">
            <a:solidFill>
              <a:prstClr val="white"/>
            </a:solidFill>
            <a:latin typeface="Franklin Gothic Medium" panose="020B0603020102020204" pitchFamily="34" charset="0"/>
            <a:ea typeface="+mn-ea"/>
            <a:cs typeface="+mn-cs"/>
          </a:endParaRPr>
        </a:p>
      </dgm:t>
    </dgm:pt>
    <dgm:pt modelId="{E4B69AAF-9ACD-4540-B1B9-C0B7884201CB}" type="parTrans" cxnId="{AC80AF52-301B-4D62-86B2-68CD5633FFF6}">
      <dgm:prSet/>
      <dgm:spPr/>
      <dgm:t>
        <a:bodyPr/>
        <a:lstStyle/>
        <a:p>
          <a:endParaRPr lang="en-US"/>
        </a:p>
      </dgm:t>
    </dgm:pt>
    <dgm:pt modelId="{6F1434B1-2B60-4366-9B87-8D55B9C83326}" type="sibTrans" cxnId="{AC80AF52-301B-4D62-86B2-68CD5633FFF6}">
      <dgm:prSet/>
      <dgm:spPr/>
      <dgm:t>
        <a:bodyPr/>
        <a:lstStyle/>
        <a:p>
          <a:endParaRPr lang="en-US"/>
        </a:p>
      </dgm:t>
    </dgm:pt>
    <dgm:pt modelId="{786E3F70-9C83-4CE9-8AD5-9EB6A670D89D}">
      <dgm:prSet custT="1"/>
      <dgm:spPr/>
      <dgm:t>
        <a:bodyPr/>
        <a:lstStyle/>
        <a:p>
          <a:r>
            <a:rPr lang="en-US" sz="2000">
              <a:latin typeface="Franklin Gothic Medium" panose="020B0603020102020204" pitchFamily="34" charset="0"/>
            </a:rPr>
            <a:t>All UC campuses have a on-campus mental health clinics</a:t>
          </a:r>
          <a:endParaRPr lang="en-US" sz="2000" dirty="0">
            <a:latin typeface="Franklin Gothic Medium" panose="020B0603020102020204" pitchFamily="34" charset="0"/>
          </a:endParaRPr>
        </a:p>
      </dgm:t>
    </dgm:pt>
    <dgm:pt modelId="{D70B0CD9-D576-42B8-8F69-3B104A904C88}" type="parTrans" cxnId="{9898DED3-C8A8-43A4-9076-7DFAA85EE84F}">
      <dgm:prSet/>
      <dgm:spPr/>
      <dgm:t>
        <a:bodyPr/>
        <a:lstStyle/>
        <a:p>
          <a:endParaRPr lang="en-US"/>
        </a:p>
      </dgm:t>
    </dgm:pt>
    <dgm:pt modelId="{661B5FC9-9E9E-451B-A3CB-779553A57263}" type="sibTrans" cxnId="{9898DED3-C8A8-43A4-9076-7DFAA85EE84F}">
      <dgm:prSet/>
      <dgm:spPr/>
      <dgm:t>
        <a:bodyPr/>
        <a:lstStyle/>
        <a:p>
          <a:endParaRPr lang="en-US"/>
        </a:p>
      </dgm:t>
    </dgm:pt>
    <dgm:pt modelId="{4B667B41-03F8-43A9-BF46-945B08E2EC91}">
      <dgm:prSe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pPr marL="0" lvl="0" indent="0" algn="ctr" defTabSz="622300">
            <a:lnSpc>
              <a:spcPct val="90000"/>
            </a:lnSpc>
            <a:spcBef>
              <a:spcPct val="0"/>
            </a:spcBef>
            <a:spcAft>
              <a:spcPct val="35000"/>
            </a:spcAft>
            <a:buFont typeface="Symbol" panose="05050102010706020507" pitchFamily="18" charset="2"/>
            <a:buNone/>
          </a:pPr>
          <a:r>
            <a:rPr lang="en-US" sz="2000" kern="1200">
              <a:solidFill>
                <a:prstClr val="white"/>
              </a:solidFill>
              <a:latin typeface="Franklin Gothic Medium" panose="020B0603020102020204" pitchFamily="34" charset="0"/>
              <a:ea typeface="+mn-ea"/>
              <a:cs typeface="+mn-cs"/>
            </a:rPr>
            <a:t>Not all CCC campuses have on-campus mental health clinics</a:t>
          </a:r>
        </a:p>
      </dgm:t>
    </dgm:pt>
    <dgm:pt modelId="{B958F9A4-EE37-415B-8B71-453D6E9848B9}" type="parTrans" cxnId="{13B30621-D366-449A-BD02-C0AFE4FC07BB}">
      <dgm:prSet/>
      <dgm:spPr/>
      <dgm:t>
        <a:bodyPr/>
        <a:lstStyle/>
        <a:p>
          <a:endParaRPr lang="en-US"/>
        </a:p>
      </dgm:t>
    </dgm:pt>
    <dgm:pt modelId="{ED0BC7D7-2CE0-443E-B06D-2D39D1FE504E}" type="sibTrans" cxnId="{13B30621-D366-449A-BD02-C0AFE4FC07BB}">
      <dgm:prSet/>
      <dgm:spPr/>
      <dgm:t>
        <a:bodyPr/>
        <a:lstStyle/>
        <a:p>
          <a:endParaRPr lang="en-US"/>
        </a:p>
      </dgm:t>
    </dgm:pt>
    <dgm:pt modelId="{C87BFB37-0EED-4804-82B3-8C93BDF007BB}">
      <dgm:prSet custT="1"/>
      <dgm:spPr/>
      <dgm:t>
        <a:bodyPr/>
        <a:lstStyle/>
        <a:p>
          <a:r>
            <a:rPr lang="en-US" sz="2000">
              <a:latin typeface="Franklin Gothic Medium" panose="020B0603020102020204" pitchFamily="34" charset="0"/>
            </a:rPr>
            <a:t>All CSU campuses have a on-campus mental health clinics</a:t>
          </a:r>
        </a:p>
      </dgm:t>
    </dgm:pt>
    <dgm:pt modelId="{285AFA65-CDD5-436F-9FEF-9866A08442EA}" type="parTrans" cxnId="{A27A92E8-14EB-4CD3-9C25-60567A12C578}">
      <dgm:prSet/>
      <dgm:spPr/>
      <dgm:t>
        <a:bodyPr/>
        <a:lstStyle/>
        <a:p>
          <a:endParaRPr lang="en-US"/>
        </a:p>
      </dgm:t>
    </dgm:pt>
    <dgm:pt modelId="{B6473C5D-8DD6-4FD9-A58A-C4D866C65513}" type="sibTrans" cxnId="{A27A92E8-14EB-4CD3-9C25-60567A12C578}">
      <dgm:prSet/>
      <dgm:spPr/>
      <dgm:t>
        <a:bodyPr/>
        <a:lstStyle/>
        <a:p>
          <a:endParaRPr lang="en-US"/>
        </a:p>
      </dgm:t>
    </dgm:pt>
    <dgm:pt modelId="{E02D8F18-3481-4BF1-9AE3-359B66BFD5C7}" type="pres">
      <dgm:prSet presAssocID="{12E1319B-8E79-4706-A052-7A2C10533A43}" presName="theList" presStyleCnt="0">
        <dgm:presLayoutVars>
          <dgm:dir/>
          <dgm:animLvl val="lvl"/>
          <dgm:resizeHandles val="exact"/>
        </dgm:presLayoutVars>
      </dgm:prSet>
      <dgm:spPr/>
    </dgm:pt>
    <dgm:pt modelId="{ECEC2A29-8BB6-43E7-BFB5-4A54ADD17D75}" type="pres">
      <dgm:prSet presAssocID="{0850053D-1EA8-4AC1-87C1-9BF7946EB707}" presName="compNode" presStyleCnt="0"/>
      <dgm:spPr/>
    </dgm:pt>
    <dgm:pt modelId="{80C21C92-9A54-4FD6-8F1A-3FCA9D4AFCCF}" type="pres">
      <dgm:prSet presAssocID="{0850053D-1EA8-4AC1-87C1-9BF7946EB707}" presName="aNode" presStyleLbl="bgShp" presStyleIdx="0" presStyleCnt="3"/>
      <dgm:spPr/>
    </dgm:pt>
    <dgm:pt modelId="{BC7DB1D7-A987-4C6F-87FB-30F674F6DF68}" type="pres">
      <dgm:prSet presAssocID="{0850053D-1EA8-4AC1-87C1-9BF7946EB707}" presName="textNode" presStyleLbl="bgShp" presStyleIdx="0" presStyleCnt="3"/>
      <dgm:spPr/>
    </dgm:pt>
    <dgm:pt modelId="{C2B869B8-A008-4479-910B-15819CE889F7}" type="pres">
      <dgm:prSet presAssocID="{0850053D-1EA8-4AC1-87C1-9BF7946EB707}" presName="compChildNode" presStyleCnt="0"/>
      <dgm:spPr/>
    </dgm:pt>
    <dgm:pt modelId="{09D0A743-0361-4ACB-BAE1-83508FB92436}" type="pres">
      <dgm:prSet presAssocID="{0850053D-1EA8-4AC1-87C1-9BF7946EB707}" presName="theInnerList" presStyleCnt="0"/>
      <dgm:spPr/>
    </dgm:pt>
    <dgm:pt modelId="{63E062F4-0730-4932-BDBB-47777AD6F2CC}" type="pres">
      <dgm:prSet presAssocID="{D32928DC-8848-4F00-B78D-1F2DD604AF36}" presName="childNode" presStyleLbl="node1" presStyleIdx="0" presStyleCnt="12" custScaleX="121025" custScaleY="2000000" custLinFactY="-459556" custLinFactNeighborY="-500000">
        <dgm:presLayoutVars>
          <dgm:bulletEnabled val="1"/>
        </dgm:presLayoutVars>
      </dgm:prSet>
      <dgm:spPr>
        <a:xfrm>
          <a:off x="283253" y="1514666"/>
          <a:ext cx="2257344" cy="735455"/>
        </a:xfrm>
        <a:prstGeom prst="roundRect">
          <a:avLst>
            <a:gd name="adj" fmla="val 10000"/>
          </a:avLst>
        </a:prstGeom>
      </dgm:spPr>
    </dgm:pt>
    <dgm:pt modelId="{7D4AF8EA-3A44-48F1-B9C5-8F4585C8DE1D}" type="pres">
      <dgm:prSet presAssocID="{D32928DC-8848-4F00-B78D-1F2DD604AF36}" presName="aSpace2" presStyleCnt="0"/>
      <dgm:spPr/>
    </dgm:pt>
    <dgm:pt modelId="{8D960A41-F503-4BB3-A7D8-9217952C6624}" type="pres">
      <dgm:prSet presAssocID="{97BA20BE-2B16-48B8-8DFB-4096C14D1BB1}" presName="childNode" presStyleLbl="node1" presStyleIdx="1" presStyleCnt="12" custScaleX="121025" custScaleY="2000000" custLinFactY="-248401" custLinFactNeighborY="-300000">
        <dgm:presLayoutVars>
          <dgm:bulletEnabled val="1"/>
        </dgm:presLayoutVars>
      </dgm:prSet>
      <dgm:spPr>
        <a:xfrm>
          <a:off x="283253" y="2363268"/>
          <a:ext cx="2257344" cy="735455"/>
        </a:xfrm>
        <a:prstGeom prst="roundRect">
          <a:avLst>
            <a:gd name="adj" fmla="val 10000"/>
          </a:avLst>
        </a:prstGeom>
      </dgm:spPr>
    </dgm:pt>
    <dgm:pt modelId="{D2B0BC39-2B8F-4AC6-8899-839F1556CA4F}" type="pres">
      <dgm:prSet presAssocID="{97BA20BE-2B16-48B8-8DFB-4096C14D1BB1}" presName="aSpace2" presStyleCnt="0"/>
      <dgm:spPr/>
    </dgm:pt>
    <dgm:pt modelId="{9CC6BF9E-DF9E-4969-8C42-7476D9A21D82}" type="pres">
      <dgm:prSet presAssocID="{DFF367FC-68BD-407C-AD13-04DBA9D8C1AA}" presName="childNode" presStyleLbl="node1" presStyleIdx="2" presStyleCnt="12" custScaleX="121025" custScaleY="2000000">
        <dgm:presLayoutVars>
          <dgm:bulletEnabled val="1"/>
        </dgm:presLayoutVars>
      </dgm:prSet>
      <dgm:spPr>
        <a:xfrm>
          <a:off x="283253" y="3211870"/>
          <a:ext cx="2257344" cy="735455"/>
        </a:xfrm>
        <a:prstGeom prst="roundRect">
          <a:avLst>
            <a:gd name="adj" fmla="val 10000"/>
          </a:avLst>
        </a:prstGeom>
      </dgm:spPr>
    </dgm:pt>
    <dgm:pt modelId="{B8BB1D38-3709-41CE-98C9-521C2B017FF2}" type="pres">
      <dgm:prSet presAssocID="{DFF367FC-68BD-407C-AD13-04DBA9D8C1AA}" presName="aSpace2" presStyleCnt="0"/>
      <dgm:spPr/>
    </dgm:pt>
    <dgm:pt modelId="{730F5A54-A979-471D-AEB2-28C2CC4BE587}" type="pres">
      <dgm:prSet presAssocID="{786E3F70-9C83-4CE9-8AD5-9EB6A670D89D}" presName="childNode" presStyleLbl="node1" presStyleIdx="3" presStyleCnt="12" custScaleX="121025" custScaleY="2000000" custLinFactY="138667" custLinFactNeighborX="-450" custLinFactNeighborY="200000">
        <dgm:presLayoutVars>
          <dgm:bulletEnabled val="1"/>
        </dgm:presLayoutVars>
      </dgm:prSet>
      <dgm:spPr/>
    </dgm:pt>
    <dgm:pt modelId="{523C147D-5965-4DA0-B01A-1E72C7620C55}" type="pres">
      <dgm:prSet presAssocID="{0850053D-1EA8-4AC1-87C1-9BF7946EB707}" presName="aSpace" presStyleCnt="0"/>
      <dgm:spPr/>
    </dgm:pt>
    <dgm:pt modelId="{9E73C29E-17EC-48A3-AFCD-B6BFB688E454}" type="pres">
      <dgm:prSet presAssocID="{1A3A192E-282C-4B91-96FC-B1DC8699E2FD}" presName="compNode" presStyleCnt="0"/>
      <dgm:spPr/>
    </dgm:pt>
    <dgm:pt modelId="{98B8FB4B-2E6A-4E14-AAFE-87B3219057A2}" type="pres">
      <dgm:prSet presAssocID="{1A3A192E-282C-4B91-96FC-B1DC8699E2FD}" presName="aNode" presStyleLbl="bgShp" presStyleIdx="1" presStyleCnt="3"/>
      <dgm:spPr/>
    </dgm:pt>
    <dgm:pt modelId="{09EE8CEF-7FF9-40C7-8D8A-C248D7F186C1}" type="pres">
      <dgm:prSet presAssocID="{1A3A192E-282C-4B91-96FC-B1DC8699E2FD}" presName="textNode" presStyleLbl="bgShp" presStyleIdx="1" presStyleCnt="3"/>
      <dgm:spPr/>
    </dgm:pt>
    <dgm:pt modelId="{FBEA299F-44EA-4D8D-9177-914FEFBFB3D7}" type="pres">
      <dgm:prSet presAssocID="{1A3A192E-282C-4B91-96FC-B1DC8699E2FD}" presName="compChildNode" presStyleCnt="0"/>
      <dgm:spPr/>
    </dgm:pt>
    <dgm:pt modelId="{D068F7DE-F6AC-480D-B8EE-FF43A8F3254F}" type="pres">
      <dgm:prSet presAssocID="{1A3A192E-282C-4B91-96FC-B1DC8699E2FD}" presName="theInnerList" presStyleCnt="0"/>
      <dgm:spPr/>
    </dgm:pt>
    <dgm:pt modelId="{B22EA557-1503-461C-A759-943037CDCA47}" type="pres">
      <dgm:prSet presAssocID="{DDA187B8-9FA0-4242-81C7-DE8C33901553}" presName="childNode" presStyleLbl="node1" presStyleIdx="4" presStyleCnt="12" custScaleX="121025" custScaleY="2000000" custLinFactY="-459556" custLinFactNeighborY="-500000">
        <dgm:presLayoutVars>
          <dgm:bulletEnabled val="1"/>
        </dgm:presLayoutVars>
      </dgm:prSet>
      <dgm:spPr/>
    </dgm:pt>
    <dgm:pt modelId="{CE2A3912-6444-4A75-89F8-14CF6A5FB632}" type="pres">
      <dgm:prSet presAssocID="{DDA187B8-9FA0-4242-81C7-DE8C33901553}" presName="aSpace2" presStyleCnt="0"/>
      <dgm:spPr/>
    </dgm:pt>
    <dgm:pt modelId="{09A0A69A-22B3-45D9-B1DB-A4FAB8963332}" type="pres">
      <dgm:prSet presAssocID="{BDB0CCDD-D95C-4CBF-A2F2-031CA4D2EBF3}" presName="childNode" presStyleLbl="node1" presStyleIdx="5" presStyleCnt="12" custScaleX="121025" custScaleY="2000000" custLinFactY="-248401" custLinFactNeighborY="-300000">
        <dgm:presLayoutVars>
          <dgm:bulletEnabled val="1"/>
        </dgm:presLayoutVars>
      </dgm:prSet>
      <dgm:spPr/>
    </dgm:pt>
    <dgm:pt modelId="{CF2CDF14-0FA2-4636-8937-B11391CF70B1}" type="pres">
      <dgm:prSet presAssocID="{BDB0CCDD-D95C-4CBF-A2F2-031CA4D2EBF3}" presName="aSpace2" presStyleCnt="0"/>
      <dgm:spPr/>
    </dgm:pt>
    <dgm:pt modelId="{0AAF6639-A7FF-4287-AE8D-BA9CAAD488FB}" type="pres">
      <dgm:prSet presAssocID="{D316C37A-861E-4716-9CCB-3414AB92E7E4}" presName="childNode" presStyleLbl="node1" presStyleIdx="6" presStyleCnt="12" custScaleX="121025" custScaleY="2000000">
        <dgm:presLayoutVars>
          <dgm:bulletEnabled val="1"/>
        </dgm:presLayoutVars>
      </dgm:prSet>
      <dgm:spPr/>
    </dgm:pt>
    <dgm:pt modelId="{27D9AEDF-8488-400A-A296-5A8B1EC04B91}" type="pres">
      <dgm:prSet presAssocID="{D316C37A-861E-4716-9CCB-3414AB92E7E4}" presName="aSpace2" presStyleCnt="0"/>
      <dgm:spPr/>
    </dgm:pt>
    <dgm:pt modelId="{1A9375C9-5294-4741-B901-B8F5A37DFC98}" type="pres">
      <dgm:prSet presAssocID="{C87BFB37-0EED-4804-82B3-8C93BDF007BB}" presName="childNode" presStyleLbl="node1" presStyleIdx="7" presStyleCnt="12" custScaleX="121025" custScaleY="2000000" custLinFactY="138667" custLinFactNeighborX="-450" custLinFactNeighborY="200000">
        <dgm:presLayoutVars>
          <dgm:bulletEnabled val="1"/>
        </dgm:presLayoutVars>
      </dgm:prSet>
      <dgm:spPr/>
    </dgm:pt>
    <dgm:pt modelId="{DBFF69B6-CFC7-4CA0-80FF-879305E4B932}" type="pres">
      <dgm:prSet presAssocID="{1A3A192E-282C-4B91-96FC-B1DC8699E2FD}" presName="aSpace" presStyleCnt="0"/>
      <dgm:spPr/>
    </dgm:pt>
    <dgm:pt modelId="{CDCB7961-0AC9-4E64-B7B3-BAA902C3E7A8}" type="pres">
      <dgm:prSet presAssocID="{6D66401E-8278-44F2-AA74-20F218F036F6}" presName="compNode" presStyleCnt="0"/>
      <dgm:spPr/>
    </dgm:pt>
    <dgm:pt modelId="{054F7F96-59B1-4D61-99D1-45E761797DC3}" type="pres">
      <dgm:prSet presAssocID="{6D66401E-8278-44F2-AA74-20F218F036F6}" presName="aNode" presStyleLbl="bgShp" presStyleIdx="2" presStyleCnt="3"/>
      <dgm:spPr/>
    </dgm:pt>
    <dgm:pt modelId="{DEF484BC-EA5A-4586-87A8-6DD101D898FF}" type="pres">
      <dgm:prSet presAssocID="{6D66401E-8278-44F2-AA74-20F218F036F6}" presName="textNode" presStyleLbl="bgShp" presStyleIdx="2" presStyleCnt="3"/>
      <dgm:spPr/>
    </dgm:pt>
    <dgm:pt modelId="{8FDA3888-F959-4DB9-AA0D-9AF6DAF5FA1E}" type="pres">
      <dgm:prSet presAssocID="{6D66401E-8278-44F2-AA74-20F218F036F6}" presName="compChildNode" presStyleCnt="0"/>
      <dgm:spPr/>
    </dgm:pt>
    <dgm:pt modelId="{EF93D238-801C-4752-A037-957A50A3B59A}" type="pres">
      <dgm:prSet presAssocID="{6D66401E-8278-44F2-AA74-20F218F036F6}" presName="theInnerList" presStyleCnt="0"/>
      <dgm:spPr/>
    </dgm:pt>
    <dgm:pt modelId="{20783B7F-4C4D-4195-B998-BC83C4549738}" type="pres">
      <dgm:prSet presAssocID="{1280C230-0847-4269-B779-E973CB1B0B58}" presName="childNode" presStyleLbl="node1" presStyleIdx="8" presStyleCnt="12" custScaleX="121025" custScaleY="2000000" custLinFactY="-459556" custLinFactNeighborY="-500000">
        <dgm:presLayoutVars>
          <dgm:bulletEnabled val="1"/>
        </dgm:presLayoutVars>
      </dgm:prSet>
      <dgm:spPr>
        <a:xfrm>
          <a:off x="6349867" y="1514666"/>
          <a:ext cx="2257344" cy="735455"/>
        </a:xfrm>
        <a:prstGeom prst="roundRect">
          <a:avLst>
            <a:gd name="adj" fmla="val 10000"/>
          </a:avLst>
        </a:prstGeom>
      </dgm:spPr>
    </dgm:pt>
    <dgm:pt modelId="{0981A9B3-5FB5-46D5-A9AD-32E71ADC7940}" type="pres">
      <dgm:prSet presAssocID="{1280C230-0847-4269-B779-E973CB1B0B58}" presName="aSpace2" presStyleCnt="0"/>
      <dgm:spPr/>
    </dgm:pt>
    <dgm:pt modelId="{A1E28216-1971-4B1A-8263-B2ED44EA1C5A}" type="pres">
      <dgm:prSet presAssocID="{1F39601F-55FE-444D-8FFF-B3079ACA43C0}" presName="childNode" presStyleLbl="node1" presStyleIdx="9" presStyleCnt="12" custScaleX="121025" custScaleY="2000000" custLinFactY="-248401" custLinFactNeighborY="-300000">
        <dgm:presLayoutVars>
          <dgm:bulletEnabled val="1"/>
        </dgm:presLayoutVars>
      </dgm:prSet>
      <dgm:spPr>
        <a:xfrm>
          <a:off x="6349867" y="2363268"/>
          <a:ext cx="2257344" cy="735455"/>
        </a:xfrm>
        <a:prstGeom prst="roundRect">
          <a:avLst>
            <a:gd name="adj" fmla="val 10000"/>
          </a:avLst>
        </a:prstGeom>
      </dgm:spPr>
    </dgm:pt>
    <dgm:pt modelId="{EAA0772A-EA9A-45F6-ABA7-472B156FFDF6}" type="pres">
      <dgm:prSet presAssocID="{1F39601F-55FE-444D-8FFF-B3079ACA43C0}" presName="aSpace2" presStyleCnt="0"/>
      <dgm:spPr/>
    </dgm:pt>
    <dgm:pt modelId="{3614393B-12F7-45DA-A725-964E465E7A14}" type="pres">
      <dgm:prSet presAssocID="{0624607F-ACD5-4F79-9B2E-CC1AC2597235}" presName="childNode" presStyleLbl="node1" presStyleIdx="10" presStyleCnt="12" custScaleX="121025" custScaleY="2000000">
        <dgm:presLayoutVars>
          <dgm:bulletEnabled val="1"/>
        </dgm:presLayoutVars>
      </dgm:prSet>
      <dgm:spPr>
        <a:xfrm>
          <a:off x="6349867" y="3211870"/>
          <a:ext cx="2257344" cy="735455"/>
        </a:xfrm>
        <a:prstGeom prst="roundRect">
          <a:avLst>
            <a:gd name="adj" fmla="val 10000"/>
          </a:avLst>
        </a:prstGeom>
      </dgm:spPr>
    </dgm:pt>
    <dgm:pt modelId="{D03081D3-1133-4DF2-AC99-22640C827DFA}" type="pres">
      <dgm:prSet presAssocID="{0624607F-ACD5-4F79-9B2E-CC1AC2597235}" presName="aSpace2" presStyleCnt="0"/>
      <dgm:spPr/>
    </dgm:pt>
    <dgm:pt modelId="{8CCB9DB0-80B0-42C1-9F03-05077C8A072E}" type="pres">
      <dgm:prSet presAssocID="{4B667B41-03F8-43A9-BF46-945B08E2EC91}" presName="childNode" presStyleLbl="node1" presStyleIdx="11" presStyleCnt="12" custScaleX="121025" custScaleY="2000000" custLinFactY="138667" custLinFactNeighborX="-450" custLinFactNeighborY="200000">
        <dgm:presLayoutVars>
          <dgm:bulletEnabled val="1"/>
        </dgm:presLayoutVars>
      </dgm:prSet>
      <dgm:spPr>
        <a:xfrm>
          <a:off x="6349867" y="4060473"/>
          <a:ext cx="2257344" cy="735455"/>
        </a:xfrm>
        <a:prstGeom prst="roundRect">
          <a:avLst>
            <a:gd name="adj" fmla="val 10000"/>
          </a:avLst>
        </a:prstGeom>
      </dgm:spPr>
    </dgm:pt>
  </dgm:ptLst>
  <dgm:cxnLst>
    <dgm:cxn modelId="{6F212405-D251-421F-90F9-52BE486EE0F9}" srcId="{12E1319B-8E79-4706-A052-7A2C10533A43}" destId="{6D66401E-8278-44F2-AA74-20F218F036F6}" srcOrd="2" destOrd="0" parTransId="{C3780D27-984B-406F-B659-917F8CFC3D7C}" sibTransId="{6A417755-79CF-4761-A097-C2EED13BECF3}"/>
    <dgm:cxn modelId="{3B661309-52ED-43C2-8231-D91448A63E63}" type="presOf" srcId="{1A3A192E-282C-4B91-96FC-B1DC8699E2FD}" destId="{09EE8CEF-7FF9-40C7-8D8A-C248D7F186C1}" srcOrd="1" destOrd="0" presId="urn:microsoft.com/office/officeart/2005/8/layout/lProcess2"/>
    <dgm:cxn modelId="{CF580E0A-D921-47A4-99AE-CF5B761C9F95}" srcId="{6D66401E-8278-44F2-AA74-20F218F036F6}" destId="{1F39601F-55FE-444D-8FFF-B3079ACA43C0}" srcOrd="1" destOrd="0" parTransId="{46AB68E0-9F2D-41B8-B28A-058C517F713F}" sibTransId="{207AE71A-F1CF-4676-A353-8918F55D578D}"/>
    <dgm:cxn modelId="{7A94BA1F-6A0A-4410-A349-BE1EC8324783}" type="presOf" srcId="{C87BFB37-0EED-4804-82B3-8C93BDF007BB}" destId="{1A9375C9-5294-4741-B901-B8F5A37DFC98}" srcOrd="0" destOrd="0" presId="urn:microsoft.com/office/officeart/2005/8/layout/lProcess2"/>
    <dgm:cxn modelId="{806ABA20-612A-4BB0-8894-762FFBE9B2BC}" type="presOf" srcId="{1F39601F-55FE-444D-8FFF-B3079ACA43C0}" destId="{A1E28216-1971-4B1A-8263-B2ED44EA1C5A}" srcOrd="0" destOrd="0" presId="urn:microsoft.com/office/officeart/2005/8/layout/lProcess2"/>
    <dgm:cxn modelId="{13B30621-D366-449A-BD02-C0AFE4FC07BB}" srcId="{6D66401E-8278-44F2-AA74-20F218F036F6}" destId="{4B667B41-03F8-43A9-BF46-945B08E2EC91}" srcOrd="3" destOrd="0" parTransId="{B958F9A4-EE37-415B-8B71-453D6E9848B9}" sibTransId="{ED0BC7D7-2CE0-443E-B06D-2D39D1FE504E}"/>
    <dgm:cxn modelId="{315CBE29-A356-4A84-9D69-C8F41C6C8D7C}" type="presOf" srcId="{1A3A192E-282C-4B91-96FC-B1DC8699E2FD}" destId="{98B8FB4B-2E6A-4E14-AAFE-87B3219057A2}" srcOrd="0" destOrd="0" presId="urn:microsoft.com/office/officeart/2005/8/layout/lProcess2"/>
    <dgm:cxn modelId="{8BB14332-4706-4A61-9478-868819B2B456}" srcId="{1A3A192E-282C-4B91-96FC-B1DC8699E2FD}" destId="{BDB0CCDD-D95C-4CBF-A2F2-031CA4D2EBF3}" srcOrd="1" destOrd="0" parTransId="{CE03DAED-4BA1-43C3-AB69-4A29BA0C38FF}" sibTransId="{008FC222-8547-4FAE-91E1-EAECF0FAB880}"/>
    <dgm:cxn modelId="{7603353B-D21F-4227-B2F8-FD37B33C07BD}" srcId="{0850053D-1EA8-4AC1-87C1-9BF7946EB707}" destId="{97BA20BE-2B16-48B8-8DFB-4096C14D1BB1}" srcOrd="1" destOrd="0" parTransId="{81530E70-0876-4FD8-BC99-E673CC780D6C}" sibTransId="{44901B47-AA72-4CA1-9441-43B5EC98F19E}"/>
    <dgm:cxn modelId="{0EBE033E-3A22-485E-BE0F-F8B67ECBCF7B}" type="presOf" srcId="{4B667B41-03F8-43A9-BF46-945B08E2EC91}" destId="{8CCB9DB0-80B0-42C1-9F03-05077C8A072E}" srcOrd="0" destOrd="0" presId="urn:microsoft.com/office/officeart/2005/8/layout/lProcess2"/>
    <dgm:cxn modelId="{B6B0253F-4884-4591-8A91-8B41FE5D5E41}" srcId="{6D66401E-8278-44F2-AA74-20F218F036F6}" destId="{1280C230-0847-4269-B779-E973CB1B0B58}" srcOrd="0" destOrd="0" parTransId="{02FD16D8-2857-44EC-9ADF-7354F8160AF1}" sibTransId="{E65D393D-F38D-44E1-919B-F234F40FF218}"/>
    <dgm:cxn modelId="{AA501542-04E1-4B05-B94A-8FEC924BBF5A}" type="presOf" srcId="{97BA20BE-2B16-48B8-8DFB-4096C14D1BB1}" destId="{8D960A41-F503-4BB3-A7D8-9217952C6624}" srcOrd="0" destOrd="0" presId="urn:microsoft.com/office/officeart/2005/8/layout/lProcess2"/>
    <dgm:cxn modelId="{B94BD446-0DF4-4F9C-B24B-3E67C0026983}" type="presOf" srcId="{DFF367FC-68BD-407C-AD13-04DBA9D8C1AA}" destId="{9CC6BF9E-DF9E-4969-8C42-7476D9A21D82}" srcOrd="0" destOrd="0" presId="urn:microsoft.com/office/officeart/2005/8/layout/lProcess2"/>
    <dgm:cxn modelId="{2E8C4548-0348-4F21-AA64-1118A686211C}" type="presOf" srcId="{0850053D-1EA8-4AC1-87C1-9BF7946EB707}" destId="{BC7DB1D7-A987-4C6F-87FB-30F674F6DF68}" srcOrd="1" destOrd="0" presId="urn:microsoft.com/office/officeart/2005/8/layout/lProcess2"/>
    <dgm:cxn modelId="{AC80AF52-301B-4D62-86B2-68CD5633FFF6}" srcId="{6D66401E-8278-44F2-AA74-20F218F036F6}" destId="{0624607F-ACD5-4F79-9B2E-CC1AC2597235}" srcOrd="2" destOrd="0" parTransId="{E4B69AAF-9ACD-4540-B1B9-C0B7884201CB}" sibTransId="{6F1434B1-2B60-4366-9B87-8D55B9C83326}"/>
    <dgm:cxn modelId="{3DA26359-DF3A-46D5-8360-3C6EFE00083E}" type="presOf" srcId="{BDB0CCDD-D95C-4CBF-A2F2-031CA4D2EBF3}" destId="{09A0A69A-22B3-45D9-B1DB-A4FAB8963332}" srcOrd="0" destOrd="0" presId="urn:microsoft.com/office/officeart/2005/8/layout/lProcess2"/>
    <dgm:cxn modelId="{4BD9725B-A54A-4032-8E5A-87083507DB78}" type="presOf" srcId="{DDA187B8-9FA0-4242-81C7-DE8C33901553}" destId="{B22EA557-1503-461C-A759-943037CDCA47}" srcOrd="0" destOrd="0" presId="urn:microsoft.com/office/officeart/2005/8/layout/lProcess2"/>
    <dgm:cxn modelId="{03DD3C64-0EBE-4E94-AD49-1A96E95E872E}" type="presOf" srcId="{1280C230-0847-4269-B779-E973CB1B0B58}" destId="{20783B7F-4C4D-4195-B998-BC83C4549738}" srcOrd="0" destOrd="0" presId="urn:microsoft.com/office/officeart/2005/8/layout/lProcess2"/>
    <dgm:cxn modelId="{95659565-0176-441E-802C-6FE30278B4FD}" srcId="{1A3A192E-282C-4B91-96FC-B1DC8699E2FD}" destId="{DDA187B8-9FA0-4242-81C7-DE8C33901553}" srcOrd="0" destOrd="0" parTransId="{3C650228-84A0-4B48-B422-FF875B3D817B}" sibTransId="{60C3DDF1-0CBC-4201-8ED7-2412A9AA0E6E}"/>
    <dgm:cxn modelId="{B0345270-F736-4BE2-A677-F0A14DAE18D5}" srcId="{0850053D-1EA8-4AC1-87C1-9BF7946EB707}" destId="{DFF367FC-68BD-407C-AD13-04DBA9D8C1AA}" srcOrd="2" destOrd="0" parTransId="{9F8B12D1-6C86-41B4-80D2-313AF42257C1}" sibTransId="{624BD799-6859-4728-83C8-E0CCF6F3C90D}"/>
    <dgm:cxn modelId="{7AC78C70-2BB1-4FCC-9F4F-6720DDAAF17A}" type="presOf" srcId="{12E1319B-8E79-4706-A052-7A2C10533A43}" destId="{E02D8F18-3481-4BF1-9AE3-359B66BFD5C7}" srcOrd="0" destOrd="0" presId="urn:microsoft.com/office/officeart/2005/8/layout/lProcess2"/>
    <dgm:cxn modelId="{2FF54973-4D82-4A17-9D59-909ACE4B81B0}" type="presOf" srcId="{0624607F-ACD5-4F79-9B2E-CC1AC2597235}" destId="{3614393B-12F7-45DA-A725-964E465E7A14}" srcOrd="0" destOrd="0" presId="urn:microsoft.com/office/officeart/2005/8/layout/lProcess2"/>
    <dgm:cxn modelId="{694B6B74-F03B-47B3-99C6-4941DBE52284}" type="presOf" srcId="{786E3F70-9C83-4CE9-8AD5-9EB6A670D89D}" destId="{730F5A54-A979-471D-AEB2-28C2CC4BE587}" srcOrd="0" destOrd="0" presId="urn:microsoft.com/office/officeart/2005/8/layout/lProcess2"/>
    <dgm:cxn modelId="{19DBA377-E825-4ABB-B8F4-450992F32C20}" type="presOf" srcId="{D32928DC-8848-4F00-B78D-1F2DD604AF36}" destId="{63E062F4-0730-4932-BDBB-47777AD6F2CC}" srcOrd="0" destOrd="0" presId="urn:microsoft.com/office/officeart/2005/8/layout/lProcess2"/>
    <dgm:cxn modelId="{4B55EA95-8D4C-484D-AEF1-F22DA1082B0D}" srcId="{1A3A192E-282C-4B91-96FC-B1DC8699E2FD}" destId="{D316C37A-861E-4716-9CCB-3414AB92E7E4}" srcOrd="2" destOrd="0" parTransId="{434C23CD-6B25-4BFD-AA6B-DFEA59A9FB27}" sibTransId="{DE8CDCD4-1A49-4D60-90ED-1D18D0D73D25}"/>
    <dgm:cxn modelId="{AD33249D-6D24-4852-A8B4-AC5CC18049F8}" srcId="{0850053D-1EA8-4AC1-87C1-9BF7946EB707}" destId="{D32928DC-8848-4F00-B78D-1F2DD604AF36}" srcOrd="0" destOrd="0" parTransId="{D05DC380-7010-43AD-B3A8-8A5E4301F40F}" sibTransId="{46078D0C-D1E8-4647-9562-D7B0E89BD15C}"/>
    <dgm:cxn modelId="{1432FBA1-6F01-4060-AAA0-E33BDB2DD617}" type="presOf" srcId="{6D66401E-8278-44F2-AA74-20F218F036F6}" destId="{DEF484BC-EA5A-4586-87A8-6DD101D898FF}" srcOrd="1" destOrd="0" presId="urn:microsoft.com/office/officeart/2005/8/layout/lProcess2"/>
    <dgm:cxn modelId="{034447C1-84B1-438D-B450-6DF2252F1CBE}" type="presOf" srcId="{6D66401E-8278-44F2-AA74-20F218F036F6}" destId="{054F7F96-59B1-4D61-99D1-45E761797DC3}" srcOrd="0" destOrd="0" presId="urn:microsoft.com/office/officeart/2005/8/layout/lProcess2"/>
    <dgm:cxn modelId="{E213F8C5-0F5B-4656-A9D9-FDB0D30078B5}" type="presOf" srcId="{0850053D-1EA8-4AC1-87C1-9BF7946EB707}" destId="{80C21C92-9A54-4FD6-8F1A-3FCA9D4AFCCF}" srcOrd="0" destOrd="0" presId="urn:microsoft.com/office/officeart/2005/8/layout/lProcess2"/>
    <dgm:cxn modelId="{81B064CE-3C4F-4927-BF6D-C9CE90521B1D}" srcId="{12E1319B-8E79-4706-A052-7A2C10533A43}" destId="{0850053D-1EA8-4AC1-87C1-9BF7946EB707}" srcOrd="0" destOrd="0" parTransId="{AC305D8C-9CB7-4689-887B-E82B90DF389D}" sibTransId="{7116857C-EA9D-4A35-86C9-DD60A6555769}"/>
    <dgm:cxn modelId="{9898DED3-C8A8-43A4-9076-7DFAA85EE84F}" srcId="{0850053D-1EA8-4AC1-87C1-9BF7946EB707}" destId="{786E3F70-9C83-4CE9-8AD5-9EB6A670D89D}" srcOrd="3" destOrd="0" parTransId="{D70B0CD9-D576-42B8-8F69-3B104A904C88}" sibTransId="{661B5FC9-9E9E-451B-A3CB-779553A57263}"/>
    <dgm:cxn modelId="{68F417D5-5D31-4096-9DB5-B024EE352F7D}" srcId="{12E1319B-8E79-4706-A052-7A2C10533A43}" destId="{1A3A192E-282C-4B91-96FC-B1DC8699E2FD}" srcOrd="1" destOrd="0" parTransId="{5AC84FD2-15C9-4DDB-B259-B57F0475FD5B}" sibTransId="{63250862-B9DA-45F9-84AF-821F9F3BB109}"/>
    <dgm:cxn modelId="{D04BB8E4-A0DB-48ED-9E39-4F572AA18667}" type="presOf" srcId="{D316C37A-861E-4716-9CCB-3414AB92E7E4}" destId="{0AAF6639-A7FF-4287-AE8D-BA9CAAD488FB}" srcOrd="0" destOrd="0" presId="urn:microsoft.com/office/officeart/2005/8/layout/lProcess2"/>
    <dgm:cxn modelId="{A27A92E8-14EB-4CD3-9C25-60567A12C578}" srcId="{1A3A192E-282C-4B91-96FC-B1DC8699E2FD}" destId="{C87BFB37-0EED-4804-82B3-8C93BDF007BB}" srcOrd="3" destOrd="0" parTransId="{285AFA65-CDD5-436F-9FEF-9866A08442EA}" sibTransId="{B6473C5D-8DD6-4FD9-A58A-C4D866C65513}"/>
    <dgm:cxn modelId="{C3B508FE-E780-433D-B418-99EC0DB5EB37}" type="presParOf" srcId="{E02D8F18-3481-4BF1-9AE3-359B66BFD5C7}" destId="{ECEC2A29-8BB6-43E7-BFB5-4A54ADD17D75}" srcOrd="0" destOrd="0" presId="urn:microsoft.com/office/officeart/2005/8/layout/lProcess2"/>
    <dgm:cxn modelId="{38C0ADE0-B060-430F-9CF1-5F91BAD48359}" type="presParOf" srcId="{ECEC2A29-8BB6-43E7-BFB5-4A54ADD17D75}" destId="{80C21C92-9A54-4FD6-8F1A-3FCA9D4AFCCF}" srcOrd="0" destOrd="0" presId="urn:microsoft.com/office/officeart/2005/8/layout/lProcess2"/>
    <dgm:cxn modelId="{5F84EB67-5ECD-4E51-AA9D-E27A02EA6829}" type="presParOf" srcId="{ECEC2A29-8BB6-43E7-BFB5-4A54ADD17D75}" destId="{BC7DB1D7-A987-4C6F-87FB-30F674F6DF68}" srcOrd="1" destOrd="0" presId="urn:microsoft.com/office/officeart/2005/8/layout/lProcess2"/>
    <dgm:cxn modelId="{73A25398-DC36-4108-ABEA-9089434680A3}" type="presParOf" srcId="{ECEC2A29-8BB6-43E7-BFB5-4A54ADD17D75}" destId="{C2B869B8-A008-4479-910B-15819CE889F7}" srcOrd="2" destOrd="0" presId="urn:microsoft.com/office/officeart/2005/8/layout/lProcess2"/>
    <dgm:cxn modelId="{FAF697DC-DE36-481E-B876-56DC1F8F379C}" type="presParOf" srcId="{C2B869B8-A008-4479-910B-15819CE889F7}" destId="{09D0A743-0361-4ACB-BAE1-83508FB92436}" srcOrd="0" destOrd="0" presId="urn:microsoft.com/office/officeart/2005/8/layout/lProcess2"/>
    <dgm:cxn modelId="{5876BE0F-CC8D-4038-9E1D-11AA97F76118}" type="presParOf" srcId="{09D0A743-0361-4ACB-BAE1-83508FB92436}" destId="{63E062F4-0730-4932-BDBB-47777AD6F2CC}" srcOrd="0" destOrd="0" presId="urn:microsoft.com/office/officeart/2005/8/layout/lProcess2"/>
    <dgm:cxn modelId="{D26780CF-0325-4957-B6B0-C4278C74626C}" type="presParOf" srcId="{09D0A743-0361-4ACB-BAE1-83508FB92436}" destId="{7D4AF8EA-3A44-48F1-B9C5-8F4585C8DE1D}" srcOrd="1" destOrd="0" presId="urn:microsoft.com/office/officeart/2005/8/layout/lProcess2"/>
    <dgm:cxn modelId="{7752C116-7903-4919-8C08-AB49755C4FFC}" type="presParOf" srcId="{09D0A743-0361-4ACB-BAE1-83508FB92436}" destId="{8D960A41-F503-4BB3-A7D8-9217952C6624}" srcOrd="2" destOrd="0" presId="urn:microsoft.com/office/officeart/2005/8/layout/lProcess2"/>
    <dgm:cxn modelId="{92EA5A6F-3810-4E5D-A674-B4831EBF2409}" type="presParOf" srcId="{09D0A743-0361-4ACB-BAE1-83508FB92436}" destId="{D2B0BC39-2B8F-4AC6-8899-839F1556CA4F}" srcOrd="3" destOrd="0" presId="urn:microsoft.com/office/officeart/2005/8/layout/lProcess2"/>
    <dgm:cxn modelId="{1BC38243-2153-4667-88B2-0642D5175B80}" type="presParOf" srcId="{09D0A743-0361-4ACB-BAE1-83508FB92436}" destId="{9CC6BF9E-DF9E-4969-8C42-7476D9A21D82}" srcOrd="4" destOrd="0" presId="urn:microsoft.com/office/officeart/2005/8/layout/lProcess2"/>
    <dgm:cxn modelId="{16363389-9610-4639-B778-927845F6A851}" type="presParOf" srcId="{09D0A743-0361-4ACB-BAE1-83508FB92436}" destId="{B8BB1D38-3709-41CE-98C9-521C2B017FF2}" srcOrd="5" destOrd="0" presId="urn:microsoft.com/office/officeart/2005/8/layout/lProcess2"/>
    <dgm:cxn modelId="{B09BA6C1-0D7E-42EB-A353-CFE8508AB01B}" type="presParOf" srcId="{09D0A743-0361-4ACB-BAE1-83508FB92436}" destId="{730F5A54-A979-471D-AEB2-28C2CC4BE587}" srcOrd="6" destOrd="0" presId="urn:microsoft.com/office/officeart/2005/8/layout/lProcess2"/>
    <dgm:cxn modelId="{E2DC2680-83E6-465E-B142-4367AFDF2CD9}" type="presParOf" srcId="{E02D8F18-3481-4BF1-9AE3-359B66BFD5C7}" destId="{523C147D-5965-4DA0-B01A-1E72C7620C55}" srcOrd="1" destOrd="0" presId="urn:microsoft.com/office/officeart/2005/8/layout/lProcess2"/>
    <dgm:cxn modelId="{8185F12E-49C8-4EEE-BC75-64347612F9A2}" type="presParOf" srcId="{E02D8F18-3481-4BF1-9AE3-359B66BFD5C7}" destId="{9E73C29E-17EC-48A3-AFCD-B6BFB688E454}" srcOrd="2" destOrd="0" presId="urn:microsoft.com/office/officeart/2005/8/layout/lProcess2"/>
    <dgm:cxn modelId="{8DDC5816-8FCA-4B00-B7E1-8C2D488CF168}" type="presParOf" srcId="{9E73C29E-17EC-48A3-AFCD-B6BFB688E454}" destId="{98B8FB4B-2E6A-4E14-AAFE-87B3219057A2}" srcOrd="0" destOrd="0" presId="urn:microsoft.com/office/officeart/2005/8/layout/lProcess2"/>
    <dgm:cxn modelId="{04AB0185-F715-45B9-BCE0-C9CCECBB1FFA}" type="presParOf" srcId="{9E73C29E-17EC-48A3-AFCD-B6BFB688E454}" destId="{09EE8CEF-7FF9-40C7-8D8A-C248D7F186C1}" srcOrd="1" destOrd="0" presId="urn:microsoft.com/office/officeart/2005/8/layout/lProcess2"/>
    <dgm:cxn modelId="{A3FFEFD1-8397-4C4A-B822-830CA3CA7E85}" type="presParOf" srcId="{9E73C29E-17EC-48A3-AFCD-B6BFB688E454}" destId="{FBEA299F-44EA-4D8D-9177-914FEFBFB3D7}" srcOrd="2" destOrd="0" presId="urn:microsoft.com/office/officeart/2005/8/layout/lProcess2"/>
    <dgm:cxn modelId="{B1896D02-D722-436F-BEA8-E545E3FEC715}" type="presParOf" srcId="{FBEA299F-44EA-4D8D-9177-914FEFBFB3D7}" destId="{D068F7DE-F6AC-480D-B8EE-FF43A8F3254F}" srcOrd="0" destOrd="0" presId="urn:microsoft.com/office/officeart/2005/8/layout/lProcess2"/>
    <dgm:cxn modelId="{E35778BC-9AB8-4B5A-9A98-EA6D6F6A6D59}" type="presParOf" srcId="{D068F7DE-F6AC-480D-B8EE-FF43A8F3254F}" destId="{B22EA557-1503-461C-A759-943037CDCA47}" srcOrd="0" destOrd="0" presId="urn:microsoft.com/office/officeart/2005/8/layout/lProcess2"/>
    <dgm:cxn modelId="{46CB060A-07E7-4418-86BE-BA9D909FD518}" type="presParOf" srcId="{D068F7DE-F6AC-480D-B8EE-FF43A8F3254F}" destId="{CE2A3912-6444-4A75-89F8-14CF6A5FB632}" srcOrd="1" destOrd="0" presId="urn:microsoft.com/office/officeart/2005/8/layout/lProcess2"/>
    <dgm:cxn modelId="{D7218D75-EE8E-4CD0-A206-5E5F8CEDFB3A}" type="presParOf" srcId="{D068F7DE-F6AC-480D-B8EE-FF43A8F3254F}" destId="{09A0A69A-22B3-45D9-B1DB-A4FAB8963332}" srcOrd="2" destOrd="0" presId="urn:microsoft.com/office/officeart/2005/8/layout/lProcess2"/>
    <dgm:cxn modelId="{BAF3CAC3-0901-4BAB-8104-7B4D771F992B}" type="presParOf" srcId="{D068F7DE-F6AC-480D-B8EE-FF43A8F3254F}" destId="{CF2CDF14-0FA2-4636-8937-B11391CF70B1}" srcOrd="3" destOrd="0" presId="urn:microsoft.com/office/officeart/2005/8/layout/lProcess2"/>
    <dgm:cxn modelId="{EB622DA4-A250-42D7-8F8A-335BCA9E6C62}" type="presParOf" srcId="{D068F7DE-F6AC-480D-B8EE-FF43A8F3254F}" destId="{0AAF6639-A7FF-4287-AE8D-BA9CAAD488FB}" srcOrd="4" destOrd="0" presId="urn:microsoft.com/office/officeart/2005/8/layout/lProcess2"/>
    <dgm:cxn modelId="{EE72C97D-9B21-4098-860F-266EDA56F0F0}" type="presParOf" srcId="{D068F7DE-F6AC-480D-B8EE-FF43A8F3254F}" destId="{27D9AEDF-8488-400A-A296-5A8B1EC04B91}" srcOrd="5" destOrd="0" presId="urn:microsoft.com/office/officeart/2005/8/layout/lProcess2"/>
    <dgm:cxn modelId="{12FBCEF2-2D8E-41B7-88C7-D456C9E2C829}" type="presParOf" srcId="{D068F7DE-F6AC-480D-B8EE-FF43A8F3254F}" destId="{1A9375C9-5294-4741-B901-B8F5A37DFC98}" srcOrd="6" destOrd="0" presId="urn:microsoft.com/office/officeart/2005/8/layout/lProcess2"/>
    <dgm:cxn modelId="{720E90BA-B951-413A-8156-39F6D17A80D8}" type="presParOf" srcId="{E02D8F18-3481-4BF1-9AE3-359B66BFD5C7}" destId="{DBFF69B6-CFC7-4CA0-80FF-879305E4B932}" srcOrd="3" destOrd="0" presId="urn:microsoft.com/office/officeart/2005/8/layout/lProcess2"/>
    <dgm:cxn modelId="{7D855BE3-4F38-4098-A2F2-C3DE57342783}" type="presParOf" srcId="{E02D8F18-3481-4BF1-9AE3-359B66BFD5C7}" destId="{CDCB7961-0AC9-4E64-B7B3-BAA902C3E7A8}" srcOrd="4" destOrd="0" presId="urn:microsoft.com/office/officeart/2005/8/layout/lProcess2"/>
    <dgm:cxn modelId="{E7BA463C-0663-43A8-81B2-94A17D9AB746}" type="presParOf" srcId="{CDCB7961-0AC9-4E64-B7B3-BAA902C3E7A8}" destId="{054F7F96-59B1-4D61-99D1-45E761797DC3}" srcOrd="0" destOrd="0" presId="urn:microsoft.com/office/officeart/2005/8/layout/lProcess2"/>
    <dgm:cxn modelId="{06328B7A-3724-470A-9957-504971801575}" type="presParOf" srcId="{CDCB7961-0AC9-4E64-B7B3-BAA902C3E7A8}" destId="{DEF484BC-EA5A-4586-87A8-6DD101D898FF}" srcOrd="1" destOrd="0" presId="urn:microsoft.com/office/officeart/2005/8/layout/lProcess2"/>
    <dgm:cxn modelId="{DE15EFC6-D87B-41F3-9444-58E23D70E08B}" type="presParOf" srcId="{CDCB7961-0AC9-4E64-B7B3-BAA902C3E7A8}" destId="{8FDA3888-F959-4DB9-AA0D-9AF6DAF5FA1E}" srcOrd="2" destOrd="0" presId="urn:microsoft.com/office/officeart/2005/8/layout/lProcess2"/>
    <dgm:cxn modelId="{398DE725-D309-415C-B7A2-A3952A0E5FBF}" type="presParOf" srcId="{8FDA3888-F959-4DB9-AA0D-9AF6DAF5FA1E}" destId="{EF93D238-801C-4752-A037-957A50A3B59A}" srcOrd="0" destOrd="0" presId="urn:microsoft.com/office/officeart/2005/8/layout/lProcess2"/>
    <dgm:cxn modelId="{3CCAEE96-3DE4-4FEC-9C1F-7149C3C2DBA5}" type="presParOf" srcId="{EF93D238-801C-4752-A037-957A50A3B59A}" destId="{20783B7F-4C4D-4195-B998-BC83C4549738}" srcOrd="0" destOrd="0" presId="urn:microsoft.com/office/officeart/2005/8/layout/lProcess2"/>
    <dgm:cxn modelId="{036B6B06-4FAA-47BF-970B-6D8C1DADBF06}" type="presParOf" srcId="{EF93D238-801C-4752-A037-957A50A3B59A}" destId="{0981A9B3-5FB5-46D5-A9AD-32E71ADC7940}" srcOrd="1" destOrd="0" presId="urn:microsoft.com/office/officeart/2005/8/layout/lProcess2"/>
    <dgm:cxn modelId="{B7ADF7C9-5E6D-448C-90AC-E82A7EBE5B88}" type="presParOf" srcId="{EF93D238-801C-4752-A037-957A50A3B59A}" destId="{A1E28216-1971-4B1A-8263-B2ED44EA1C5A}" srcOrd="2" destOrd="0" presId="urn:microsoft.com/office/officeart/2005/8/layout/lProcess2"/>
    <dgm:cxn modelId="{6EFF3ADE-0362-421B-85C2-D5CD24DB3A4F}" type="presParOf" srcId="{EF93D238-801C-4752-A037-957A50A3B59A}" destId="{EAA0772A-EA9A-45F6-ABA7-472B156FFDF6}" srcOrd="3" destOrd="0" presId="urn:microsoft.com/office/officeart/2005/8/layout/lProcess2"/>
    <dgm:cxn modelId="{D9925435-1638-42DC-83FE-6FE4BE9376C9}" type="presParOf" srcId="{EF93D238-801C-4752-A037-957A50A3B59A}" destId="{3614393B-12F7-45DA-A725-964E465E7A14}" srcOrd="4" destOrd="0" presId="urn:microsoft.com/office/officeart/2005/8/layout/lProcess2"/>
    <dgm:cxn modelId="{3A3E8345-F111-4BBA-A055-3BA622C96E20}" type="presParOf" srcId="{EF93D238-801C-4752-A037-957A50A3B59A}" destId="{D03081D3-1133-4DF2-AC99-22640C827DFA}" srcOrd="5" destOrd="0" presId="urn:microsoft.com/office/officeart/2005/8/layout/lProcess2"/>
    <dgm:cxn modelId="{766C2894-3F79-4B16-A07E-63A7F492EC9F}" type="presParOf" srcId="{EF93D238-801C-4752-A037-957A50A3B59A}" destId="{8CCB9DB0-80B0-42C1-9F03-05077C8A072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21C92-9A54-4FD6-8F1A-3FCA9D4AFCCF}">
      <dsp:nvSpPr>
        <dsp:cNvPr id="0" name=""/>
        <dsp:cNvSpPr/>
      </dsp:nvSpPr>
      <dsp:spPr>
        <a:xfrm>
          <a:off x="1085" y="0"/>
          <a:ext cx="2821681" cy="58416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Franklin Gothic Demi Cond" panose="020B0706030402020204" pitchFamily="34" charset="0"/>
            </a:rPr>
            <a:t>UC</a:t>
          </a:r>
        </a:p>
      </dsp:txBody>
      <dsp:txXfrm>
        <a:off x="1085" y="0"/>
        <a:ext cx="2821681" cy="1752504"/>
      </dsp:txXfrm>
    </dsp:sp>
    <dsp:sp modelId="{63E062F4-0730-4932-BDBB-47777AD6F2CC}">
      <dsp:nvSpPr>
        <dsp:cNvPr id="0" name=""/>
        <dsp:cNvSpPr/>
      </dsp:nvSpPr>
      <dsp:spPr>
        <a:xfrm>
          <a:off x="45949" y="1500656"/>
          <a:ext cx="2731951" cy="943247"/>
        </a:xfrm>
        <a:prstGeom prst="roundRect">
          <a:avLst>
            <a:gd name="adj" fmla="val 1000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2000" kern="1200">
              <a:solidFill>
                <a:prstClr val="white"/>
              </a:solidFill>
              <a:latin typeface="Franklin Gothic Medium" panose="020B0603020102020204" pitchFamily="34" charset="0"/>
              <a:ea typeface="+mn-ea"/>
              <a:cs typeface="+mn-cs"/>
            </a:rPr>
            <a:t>10 campuses</a:t>
          </a:r>
        </a:p>
      </dsp:txBody>
      <dsp:txXfrm>
        <a:off x="73576" y="1528283"/>
        <a:ext cx="2676697" cy="887993"/>
      </dsp:txXfrm>
    </dsp:sp>
    <dsp:sp modelId="{8D960A41-F503-4BB3-A7D8-9217952C6624}">
      <dsp:nvSpPr>
        <dsp:cNvPr id="0" name=""/>
        <dsp:cNvSpPr/>
      </dsp:nvSpPr>
      <dsp:spPr>
        <a:xfrm>
          <a:off x="45949" y="2565257"/>
          <a:ext cx="2731951" cy="943247"/>
        </a:xfrm>
        <a:prstGeom prst="roundRect">
          <a:avLst>
            <a:gd name="adj" fmla="val 1000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889000">
            <a:lnSpc>
              <a:spcPct val="90000"/>
            </a:lnSpc>
            <a:spcBef>
              <a:spcPct val="0"/>
            </a:spcBef>
            <a:spcAft>
              <a:spcPct val="35000"/>
            </a:spcAft>
            <a:buNone/>
          </a:pPr>
          <a:r>
            <a:rPr lang="en-US" sz="2000" kern="1200">
              <a:latin typeface="Franklin Gothic Medium" panose="020B0603020102020204" pitchFamily="34" charset="0"/>
            </a:rPr>
            <a:t>~</a:t>
          </a:r>
          <a:r>
            <a:rPr lang="en-US" sz="2000" kern="1200">
              <a:solidFill>
                <a:prstClr val="white"/>
              </a:solidFill>
              <a:latin typeface="Franklin Gothic Medium" panose="020B0603020102020204" pitchFamily="34" charset="0"/>
              <a:ea typeface="+mn-ea"/>
              <a:cs typeface="+mn-cs"/>
            </a:rPr>
            <a:t>280,000</a:t>
          </a:r>
          <a:r>
            <a:rPr lang="en-US" sz="2000" kern="1200">
              <a:latin typeface="Franklin Gothic Medium" panose="020B0603020102020204" pitchFamily="34" charset="0"/>
            </a:rPr>
            <a:t> students</a:t>
          </a:r>
          <a:endParaRPr lang="en-US" sz="2000" kern="1200" dirty="0">
            <a:latin typeface="Franklin Gothic Medium" panose="020B0603020102020204" pitchFamily="34" charset="0"/>
          </a:endParaRPr>
        </a:p>
      </dsp:txBody>
      <dsp:txXfrm>
        <a:off x="73576" y="2592884"/>
        <a:ext cx="2676697" cy="887993"/>
      </dsp:txXfrm>
    </dsp:sp>
    <dsp:sp modelId="{9CC6BF9E-DF9E-4969-8C42-7476D9A21D82}">
      <dsp:nvSpPr>
        <dsp:cNvPr id="0" name=""/>
        <dsp:cNvSpPr/>
      </dsp:nvSpPr>
      <dsp:spPr>
        <a:xfrm>
          <a:off x="45949" y="3654679"/>
          <a:ext cx="2731951" cy="943247"/>
        </a:xfrm>
        <a:prstGeom prst="roundRect">
          <a:avLst>
            <a:gd name="adj" fmla="val 1000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577850">
            <a:lnSpc>
              <a:spcPct val="90000"/>
            </a:lnSpc>
            <a:spcBef>
              <a:spcPct val="0"/>
            </a:spcBef>
            <a:spcAft>
              <a:spcPct val="35000"/>
            </a:spcAft>
            <a:buNone/>
          </a:pPr>
          <a:r>
            <a:rPr lang="en-US" sz="1800" kern="1200">
              <a:solidFill>
                <a:prstClr val="white"/>
              </a:solidFill>
              <a:latin typeface="Franklin Gothic Medium" panose="020B0603020102020204" pitchFamily="34" charset="0"/>
              <a:ea typeface="+mn-ea"/>
              <a:cs typeface="+mn-cs"/>
            </a:rPr>
            <a:t>Independent of the state, governed by a 26-member board of regents</a:t>
          </a:r>
          <a:endParaRPr lang="en-US" sz="1800" kern="1200" dirty="0">
            <a:solidFill>
              <a:prstClr val="white"/>
            </a:solidFill>
            <a:latin typeface="Franklin Gothic Medium" panose="020B0603020102020204" pitchFamily="34" charset="0"/>
            <a:ea typeface="+mn-ea"/>
            <a:cs typeface="+mn-cs"/>
          </a:endParaRPr>
        </a:p>
      </dsp:txBody>
      <dsp:txXfrm>
        <a:off x="73576" y="3682306"/>
        <a:ext cx="2676697" cy="887993"/>
      </dsp:txXfrm>
    </dsp:sp>
    <dsp:sp modelId="{730F5A54-A979-471D-AEB2-28C2CC4BE587}">
      <dsp:nvSpPr>
        <dsp:cNvPr id="0" name=""/>
        <dsp:cNvSpPr/>
      </dsp:nvSpPr>
      <dsp:spPr>
        <a:xfrm>
          <a:off x="35791" y="4685093"/>
          <a:ext cx="2731951" cy="94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Franklin Gothic Medium" panose="020B0603020102020204" pitchFamily="34" charset="0"/>
            </a:rPr>
            <a:t>All UC campuses have a on-campus mental health clinics</a:t>
          </a:r>
          <a:endParaRPr lang="en-US" sz="2000" kern="1200" dirty="0">
            <a:latin typeface="Franklin Gothic Medium" panose="020B0603020102020204" pitchFamily="34" charset="0"/>
          </a:endParaRPr>
        </a:p>
      </dsp:txBody>
      <dsp:txXfrm>
        <a:off x="63418" y="4712720"/>
        <a:ext cx="2676697" cy="887993"/>
      </dsp:txXfrm>
    </dsp:sp>
    <dsp:sp modelId="{98B8FB4B-2E6A-4E14-AAFE-87B3219057A2}">
      <dsp:nvSpPr>
        <dsp:cNvPr id="0" name=""/>
        <dsp:cNvSpPr/>
      </dsp:nvSpPr>
      <dsp:spPr>
        <a:xfrm>
          <a:off x="3034392" y="0"/>
          <a:ext cx="2821681" cy="58416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Franklin Gothic Demi Cond" panose="020B0706030402020204" pitchFamily="34" charset="0"/>
            </a:rPr>
            <a:t>CSU</a:t>
          </a:r>
        </a:p>
      </dsp:txBody>
      <dsp:txXfrm>
        <a:off x="3034392" y="0"/>
        <a:ext cx="2821681" cy="1752504"/>
      </dsp:txXfrm>
    </dsp:sp>
    <dsp:sp modelId="{B22EA557-1503-461C-A759-943037CDCA47}">
      <dsp:nvSpPr>
        <dsp:cNvPr id="0" name=""/>
        <dsp:cNvSpPr/>
      </dsp:nvSpPr>
      <dsp:spPr>
        <a:xfrm>
          <a:off x="3079257" y="1500656"/>
          <a:ext cx="2731951" cy="94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Franklin Gothic Medium" panose="020B0603020102020204" pitchFamily="34" charset="0"/>
            </a:rPr>
            <a:t>23 campuses</a:t>
          </a:r>
        </a:p>
      </dsp:txBody>
      <dsp:txXfrm>
        <a:off x="3106884" y="1528283"/>
        <a:ext cx="2676697" cy="887993"/>
      </dsp:txXfrm>
    </dsp:sp>
    <dsp:sp modelId="{09A0A69A-22B3-45D9-B1DB-A4FAB8963332}">
      <dsp:nvSpPr>
        <dsp:cNvPr id="0" name=""/>
        <dsp:cNvSpPr/>
      </dsp:nvSpPr>
      <dsp:spPr>
        <a:xfrm>
          <a:off x="3079257" y="2565257"/>
          <a:ext cx="2731951" cy="94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100000"/>
            </a:lnSpc>
            <a:spcBef>
              <a:spcPct val="0"/>
            </a:spcBef>
            <a:spcAft>
              <a:spcPts val="0"/>
            </a:spcAft>
            <a:buNone/>
          </a:pPr>
          <a:r>
            <a:rPr lang="en-US" sz="2000" kern="1200">
              <a:latin typeface="Franklin Gothic Medium" panose="020B0603020102020204" pitchFamily="34" charset="0"/>
            </a:rPr>
            <a:t>~475,000 students</a:t>
          </a:r>
        </a:p>
        <a:p>
          <a:pPr marL="0" lvl="0" indent="0" algn="ctr" defTabSz="889000">
            <a:lnSpc>
              <a:spcPct val="100000"/>
            </a:lnSpc>
            <a:spcBef>
              <a:spcPct val="0"/>
            </a:spcBef>
            <a:spcAft>
              <a:spcPts val="0"/>
            </a:spcAft>
            <a:buNone/>
          </a:pPr>
          <a:r>
            <a:rPr lang="en-US" sz="2000" b="0" kern="1200">
              <a:latin typeface="Franklin Gothic Medium" panose="020B0603020102020204" pitchFamily="34" charset="0"/>
            </a:rPr>
            <a:t>Largest university system in the U.S.</a:t>
          </a:r>
          <a:endParaRPr lang="en-US" sz="2000" b="0" kern="1200" dirty="0">
            <a:latin typeface="Franklin Gothic Medium" panose="020B0603020102020204" pitchFamily="34" charset="0"/>
          </a:endParaRPr>
        </a:p>
      </dsp:txBody>
      <dsp:txXfrm>
        <a:off x="3106884" y="2592884"/>
        <a:ext cx="2676697" cy="887993"/>
      </dsp:txXfrm>
    </dsp:sp>
    <dsp:sp modelId="{0AAF6639-A7FF-4287-AE8D-BA9CAAD488FB}">
      <dsp:nvSpPr>
        <dsp:cNvPr id="0" name=""/>
        <dsp:cNvSpPr/>
      </dsp:nvSpPr>
      <dsp:spPr>
        <a:xfrm>
          <a:off x="3079257" y="3654679"/>
          <a:ext cx="2731951" cy="94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Franklin Gothic Medium" panose="020B0603020102020204" pitchFamily="34" charset="0"/>
            </a:rPr>
            <a:t>25-member board of trustees; most appointed by governor, confirmed by senate</a:t>
          </a:r>
          <a:endParaRPr lang="en-US" sz="1800" kern="1200" dirty="0">
            <a:latin typeface="Franklin Gothic Medium" panose="020B0603020102020204" pitchFamily="34" charset="0"/>
          </a:endParaRPr>
        </a:p>
      </dsp:txBody>
      <dsp:txXfrm>
        <a:off x="3106884" y="3682306"/>
        <a:ext cx="2676697" cy="887993"/>
      </dsp:txXfrm>
    </dsp:sp>
    <dsp:sp modelId="{1A9375C9-5294-4741-B901-B8F5A37DFC98}">
      <dsp:nvSpPr>
        <dsp:cNvPr id="0" name=""/>
        <dsp:cNvSpPr/>
      </dsp:nvSpPr>
      <dsp:spPr>
        <a:xfrm>
          <a:off x="3069099" y="4685093"/>
          <a:ext cx="2731951" cy="9432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Franklin Gothic Medium" panose="020B0603020102020204" pitchFamily="34" charset="0"/>
            </a:rPr>
            <a:t>All CSU campuses have a on-campus mental health clinics</a:t>
          </a:r>
        </a:p>
      </dsp:txBody>
      <dsp:txXfrm>
        <a:off x="3096726" y="4712720"/>
        <a:ext cx="2676697" cy="887993"/>
      </dsp:txXfrm>
    </dsp:sp>
    <dsp:sp modelId="{054F7F96-59B1-4D61-99D1-45E761797DC3}">
      <dsp:nvSpPr>
        <dsp:cNvPr id="0" name=""/>
        <dsp:cNvSpPr/>
      </dsp:nvSpPr>
      <dsp:spPr>
        <a:xfrm>
          <a:off x="6067699" y="0"/>
          <a:ext cx="2821681" cy="58416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Franklin Gothic Demi Cond" panose="020B0706030402020204" pitchFamily="34" charset="0"/>
            </a:rPr>
            <a:t>CCC</a:t>
          </a:r>
        </a:p>
      </dsp:txBody>
      <dsp:txXfrm>
        <a:off x="6067699" y="0"/>
        <a:ext cx="2821681" cy="1752504"/>
      </dsp:txXfrm>
    </dsp:sp>
    <dsp:sp modelId="{20783B7F-4C4D-4195-B998-BC83C4549738}">
      <dsp:nvSpPr>
        <dsp:cNvPr id="0" name=""/>
        <dsp:cNvSpPr/>
      </dsp:nvSpPr>
      <dsp:spPr>
        <a:xfrm>
          <a:off x="6112564" y="1500656"/>
          <a:ext cx="2731951" cy="943247"/>
        </a:xfrm>
        <a:prstGeom prst="roundRect">
          <a:avLst>
            <a:gd name="adj" fmla="val 1000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2000" kern="1200">
              <a:solidFill>
                <a:prstClr val="white"/>
              </a:solidFill>
              <a:latin typeface="Franklin Gothic Medium" panose="020B0603020102020204" pitchFamily="34" charset="0"/>
              <a:ea typeface="+mn-ea"/>
              <a:cs typeface="+mn-cs"/>
            </a:rPr>
            <a:t>114 campuses</a:t>
          </a:r>
        </a:p>
      </dsp:txBody>
      <dsp:txXfrm>
        <a:off x="6140191" y="1528283"/>
        <a:ext cx="2676697" cy="887993"/>
      </dsp:txXfrm>
    </dsp:sp>
    <dsp:sp modelId="{A1E28216-1971-4B1A-8263-B2ED44EA1C5A}">
      <dsp:nvSpPr>
        <dsp:cNvPr id="0" name=""/>
        <dsp:cNvSpPr/>
      </dsp:nvSpPr>
      <dsp:spPr>
        <a:xfrm>
          <a:off x="6112564" y="2565257"/>
          <a:ext cx="2731951" cy="943247"/>
        </a:xfrm>
        <a:prstGeom prst="roundRect">
          <a:avLst>
            <a:gd name="adj" fmla="val 1000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100000"/>
            </a:lnSpc>
            <a:spcBef>
              <a:spcPct val="0"/>
            </a:spcBef>
            <a:spcAft>
              <a:spcPts val="0"/>
            </a:spcAft>
            <a:buNone/>
          </a:pPr>
          <a:r>
            <a:rPr lang="en-US" sz="2000" kern="1200">
              <a:solidFill>
                <a:prstClr val="white"/>
              </a:solidFill>
              <a:latin typeface="Franklin Gothic Medium" panose="020B0603020102020204" pitchFamily="34" charset="0"/>
              <a:ea typeface="+mn-ea"/>
              <a:cs typeface="+mn-cs"/>
            </a:rPr>
            <a:t>~2.1 million students </a:t>
          </a:r>
        </a:p>
        <a:p>
          <a:pPr marL="0" lvl="0" indent="0" algn="ctr" defTabSz="622300">
            <a:lnSpc>
              <a:spcPct val="100000"/>
            </a:lnSpc>
            <a:spcBef>
              <a:spcPct val="0"/>
            </a:spcBef>
            <a:spcAft>
              <a:spcPts val="0"/>
            </a:spcAft>
            <a:buNone/>
          </a:pPr>
          <a:r>
            <a:rPr lang="en-US" sz="2000" kern="1200">
              <a:solidFill>
                <a:prstClr val="white"/>
              </a:solidFill>
              <a:latin typeface="Franklin Gothic Medium" panose="020B0603020102020204" pitchFamily="34" charset="0"/>
              <a:ea typeface="+mn-ea"/>
              <a:cs typeface="+mn-cs"/>
            </a:rPr>
            <a:t>Largest higher ed system in the U.S.</a:t>
          </a:r>
          <a:endParaRPr lang="en-US" sz="2000" kern="1200" dirty="0">
            <a:solidFill>
              <a:prstClr val="white"/>
            </a:solidFill>
            <a:latin typeface="Franklin Gothic Medium" panose="020B0603020102020204" pitchFamily="34" charset="0"/>
            <a:ea typeface="+mn-ea"/>
            <a:cs typeface="+mn-cs"/>
          </a:endParaRPr>
        </a:p>
      </dsp:txBody>
      <dsp:txXfrm>
        <a:off x="6140191" y="2592884"/>
        <a:ext cx="2676697" cy="887993"/>
      </dsp:txXfrm>
    </dsp:sp>
    <dsp:sp modelId="{3614393B-12F7-45DA-A725-964E465E7A14}">
      <dsp:nvSpPr>
        <dsp:cNvPr id="0" name=""/>
        <dsp:cNvSpPr/>
      </dsp:nvSpPr>
      <dsp:spPr>
        <a:xfrm>
          <a:off x="6112564" y="3654679"/>
          <a:ext cx="2731951" cy="943247"/>
        </a:xfrm>
        <a:prstGeom prst="roundRect">
          <a:avLst>
            <a:gd name="adj" fmla="val 1000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US" sz="1800" kern="1200">
              <a:solidFill>
                <a:prstClr val="white"/>
              </a:solidFill>
              <a:latin typeface="Franklin Gothic Medium" panose="020B0603020102020204" pitchFamily="34" charset="0"/>
              <a:ea typeface="+mn-ea"/>
              <a:cs typeface="+mn-cs"/>
            </a:rPr>
            <a:t>17-member board of governors appointed by the CA governor</a:t>
          </a:r>
          <a:endParaRPr lang="en-US" sz="1800" kern="1200" dirty="0">
            <a:solidFill>
              <a:prstClr val="white"/>
            </a:solidFill>
            <a:latin typeface="Franklin Gothic Medium" panose="020B0603020102020204" pitchFamily="34" charset="0"/>
            <a:ea typeface="+mn-ea"/>
            <a:cs typeface="+mn-cs"/>
          </a:endParaRPr>
        </a:p>
      </dsp:txBody>
      <dsp:txXfrm>
        <a:off x="6140191" y="3682306"/>
        <a:ext cx="2676697" cy="887993"/>
      </dsp:txXfrm>
    </dsp:sp>
    <dsp:sp modelId="{8CCB9DB0-80B0-42C1-9F03-05077C8A072E}">
      <dsp:nvSpPr>
        <dsp:cNvPr id="0" name=""/>
        <dsp:cNvSpPr/>
      </dsp:nvSpPr>
      <dsp:spPr>
        <a:xfrm>
          <a:off x="6102406" y="4685093"/>
          <a:ext cx="2731951" cy="943247"/>
        </a:xfrm>
        <a:prstGeom prst="roundRect">
          <a:avLst>
            <a:gd name="adj" fmla="val 10000"/>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n-US" sz="2000" kern="1200">
              <a:solidFill>
                <a:prstClr val="white"/>
              </a:solidFill>
              <a:latin typeface="Franklin Gothic Medium" panose="020B0603020102020204" pitchFamily="34" charset="0"/>
              <a:ea typeface="+mn-ea"/>
              <a:cs typeface="+mn-cs"/>
            </a:rPr>
            <a:t>Not all CCC campuses have on-campus mental health clinics</a:t>
          </a:r>
        </a:p>
      </dsp:txBody>
      <dsp:txXfrm>
        <a:off x="6130033" y="4712720"/>
        <a:ext cx="2676697" cy="88799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Franklin Gothic Book"/>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32EAA6-6605-E24A-B6F1-875F3DFD6C90}" type="datetimeFigureOut">
              <a:rPr lang="en-US" smtClean="0">
                <a:latin typeface="Franklin Gothic Book"/>
              </a:rPr>
              <a:t>2/20/20</a:t>
            </a:fld>
            <a:endParaRPr lang="en-US">
              <a:latin typeface="Franklin Gothic Book"/>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Franklin Gothic Book"/>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793CC0-49A3-5143-92B7-D6E6F07DD514}" type="slidenum">
              <a:rPr lang="en-US" smtClean="0">
                <a:latin typeface="Franklin Gothic Book"/>
              </a:rPr>
              <a:t>‹#›</a:t>
            </a:fld>
            <a:endParaRPr lang="en-US">
              <a:latin typeface="Franklin Gothic Book"/>
            </a:endParaRPr>
          </a:p>
        </p:txBody>
      </p:sp>
    </p:spTree>
    <p:extLst>
      <p:ext uri="{BB962C8B-B14F-4D97-AF65-F5344CB8AC3E}">
        <p14:creationId xmlns:p14="http://schemas.microsoft.com/office/powerpoint/2010/main" val="1701913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Franklin Gothic Book"/>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Franklin Gothic Book"/>
              </a:defRPr>
            </a:lvl1pPr>
          </a:lstStyle>
          <a:p>
            <a:fld id="{6ED4E2B3-6C4F-7149-A27E-CF9D03751AB5}" type="datetimeFigureOut">
              <a:rPr lang="en-US" smtClean="0"/>
              <a:pPr/>
              <a:t>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Franklin Gothic Book"/>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Franklin Gothic Book"/>
              </a:defRPr>
            </a:lvl1pPr>
          </a:lstStyle>
          <a:p>
            <a:fld id="{54536CA0-A20F-2644-BDEF-FE899B2BD1C5}" type="slidenum">
              <a:rPr lang="en-US" smtClean="0"/>
              <a:pPr/>
              <a:t>‹#›</a:t>
            </a:fld>
            <a:endParaRPr lang="en-US"/>
          </a:p>
        </p:txBody>
      </p:sp>
    </p:spTree>
    <p:extLst>
      <p:ext uri="{BB962C8B-B14F-4D97-AF65-F5344CB8AC3E}">
        <p14:creationId xmlns:p14="http://schemas.microsoft.com/office/powerpoint/2010/main" val="33392497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Franklin Gothic Book"/>
        <a:ea typeface="+mn-ea"/>
        <a:cs typeface="+mn-cs"/>
      </a:defRPr>
    </a:lvl1pPr>
    <a:lvl2pPr marL="457200" algn="l" defTabSz="457200" rtl="0" eaLnBrk="1" latinLnBrk="0" hangingPunct="1">
      <a:defRPr sz="1200" kern="1200">
        <a:solidFill>
          <a:schemeClr val="tx1"/>
        </a:solidFill>
        <a:latin typeface="Franklin Gothic Book"/>
        <a:ea typeface="+mn-ea"/>
        <a:cs typeface="+mn-cs"/>
      </a:defRPr>
    </a:lvl2pPr>
    <a:lvl3pPr marL="914400" algn="l" defTabSz="457200" rtl="0" eaLnBrk="1" latinLnBrk="0" hangingPunct="1">
      <a:defRPr sz="1200" kern="1200">
        <a:solidFill>
          <a:schemeClr val="tx1"/>
        </a:solidFill>
        <a:latin typeface="Franklin Gothic Book"/>
        <a:ea typeface="+mn-ea"/>
        <a:cs typeface="+mn-cs"/>
      </a:defRPr>
    </a:lvl3pPr>
    <a:lvl4pPr marL="1371600" algn="l" defTabSz="457200" rtl="0" eaLnBrk="1" latinLnBrk="0" hangingPunct="1">
      <a:defRPr sz="1200" kern="1200">
        <a:solidFill>
          <a:schemeClr val="tx1"/>
        </a:solidFill>
        <a:latin typeface="Franklin Gothic Book"/>
        <a:ea typeface="+mn-ea"/>
        <a:cs typeface="+mn-cs"/>
      </a:defRPr>
    </a:lvl4pPr>
    <a:lvl5pPr marL="1828800" algn="l" defTabSz="457200" rtl="0" eaLnBrk="1" latinLnBrk="0" hangingPunct="1">
      <a:defRPr sz="1200" kern="1200">
        <a:solidFill>
          <a:schemeClr val="tx1"/>
        </a:solidFill>
        <a:latin typeface="Franklin Gothic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536CA0-A20F-2644-BDEF-FE899B2BD1C5}" type="slidenum">
              <a:rPr lang="en-US" smtClean="0"/>
              <a:pPr/>
              <a:t>1</a:t>
            </a:fld>
            <a:endParaRPr lang="en-US"/>
          </a:p>
        </p:txBody>
      </p:sp>
    </p:spTree>
    <p:extLst>
      <p:ext uri="{BB962C8B-B14F-4D97-AF65-F5344CB8AC3E}">
        <p14:creationId xmlns:p14="http://schemas.microsoft.com/office/powerpoint/2010/main" val="358564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12</a:t>
            </a:fld>
            <a:endParaRPr lang="en-US"/>
          </a:p>
        </p:txBody>
      </p:sp>
    </p:spTree>
    <p:extLst>
      <p:ext uri="{BB962C8B-B14F-4D97-AF65-F5344CB8AC3E}">
        <p14:creationId xmlns:p14="http://schemas.microsoft.com/office/powerpoint/2010/main" val="374208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54536CA0-A20F-2644-BDEF-FE899B2BD1C5}" type="slidenum">
              <a:rPr lang="en-US" smtClean="0"/>
              <a:pPr/>
              <a:t>13</a:t>
            </a:fld>
            <a:endParaRPr lang="en-US"/>
          </a:p>
        </p:txBody>
      </p:sp>
    </p:spTree>
    <p:extLst>
      <p:ext uri="{BB962C8B-B14F-4D97-AF65-F5344CB8AC3E}">
        <p14:creationId xmlns:p14="http://schemas.microsoft.com/office/powerpoint/2010/main" val="1700440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rtl="0"/>
            <a:endParaRPr lang="en-US" sz="2400"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14</a:t>
            </a:fld>
            <a:endParaRPr lang="en-US"/>
          </a:p>
        </p:txBody>
      </p:sp>
    </p:spTree>
    <p:extLst>
      <p:ext uri="{BB962C8B-B14F-4D97-AF65-F5344CB8AC3E}">
        <p14:creationId xmlns:p14="http://schemas.microsoft.com/office/powerpoint/2010/main" val="187787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15</a:t>
            </a:fld>
            <a:endParaRPr lang="en-US"/>
          </a:p>
        </p:txBody>
      </p:sp>
    </p:spTree>
    <p:extLst>
      <p:ext uri="{BB962C8B-B14F-4D97-AF65-F5344CB8AC3E}">
        <p14:creationId xmlns:p14="http://schemas.microsoft.com/office/powerpoint/2010/main" val="303430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16</a:t>
            </a:fld>
            <a:endParaRPr lang="en-US"/>
          </a:p>
        </p:txBody>
      </p:sp>
    </p:spTree>
    <p:extLst>
      <p:ext uri="{BB962C8B-B14F-4D97-AF65-F5344CB8AC3E}">
        <p14:creationId xmlns:p14="http://schemas.microsoft.com/office/powerpoint/2010/main" val="144559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17</a:t>
            </a:fld>
            <a:endParaRPr lang="en-US"/>
          </a:p>
        </p:txBody>
      </p:sp>
    </p:spTree>
    <p:extLst>
      <p:ext uri="{BB962C8B-B14F-4D97-AF65-F5344CB8AC3E}">
        <p14:creationId xmlns:p14="http://schemas.microsoft.com/office/powerpoint/2010/main" val="259718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Franklin Gothic Book"/>
                <a:ea typeface="+mn-ea"/>
                <a:cs typeface="+mn-cs"/>
              </a:rPr>
              <a:t>Eisenberg D, Hunt J, Speer N. Help seeking for mental health on college campuses:</a:t>
            </a:r>
          </a:p>
          <a:p>
            <a:r>
              <a:rPr lang="en-US" sz="1200" kern="1200" dirty="0">
                <a:solidFill>
                  <a:schemeClr val="tx1"/>
                </a:solidFill>
                <a:effectLst/>
                <a:latin typeface="Franklin Gothic Book"/>
                <a:ea typeface="+mn-ea"/>
                <a:cs typeface="+mn-cs"/>
              </a:rPr>
              <a:t>review of evidence and next steps for research and practice. </a:t>
            </a:r>
            <a:r>
              <a:rPr lang="en-US" sz="1200" kern="1200" dirty="0" err="1">
                <a:solidFill>
                  <a:schemeClr val="tx1"/>
                </a:solidFill>
                <a:effectLst/>
                <a:latin typeface="Franklin Gothic Book"/>
                <a:ea typeface="+mn-ea"/>
                <a:cs typeface="+mn-cs"/>
              </a:rPr>
              <a:t>Harv</a:t>
            </a:r>
            <a:r>
              <a:rPr lang="en-US" sz="1200" kern="1200" dirty="0">
                <a:solidFill>
                  <a:schemeClr val="tx1"/>
                </a:solidFill>
                <a:effectLst/>
                <a:latin typeface="Franklin Gothic Book"/>
                <a:ea typeface="+mn-ea"/>
                <a:cs typeface="+mn-cs"/>
              </a:rPr>
              <a:t> Rev Psychiatry. 2012;</a:t>
            </a:r>
          </a:p>
          <a:p>
            <a:r>
              <a:rPr lang="en-US" sz="1200" kern="1200" dirty="0">
                <a:solidFill>
                  <a:schemeClr val="tx1"/>
                </a:solidFill>
                <a:effectLst/>
                <a:latin typeface="Franklin Gothic Book"/>
                <a:ea typeface="+mn-ea"/>
                <a:cs typeface="+mn-cs"/>
              </a:rPr>
              <a:t>20:222-232.</a:t>
            </a:r>
          </a:p>
          <a:p>
            <a:endParaRPr lang="en-US" dirty="0"/>
          </a:p>
          <a:p>
            <a:r>
              <a:rPr lang="en-US" sz="1200" kern="1200" dirty="0">
                <a:solidFill>
                  <a:schemeClr val="tx1"/>
                </a:solidFill>
                <a:effectLst/>
                <a:latin typeface="Franklin Gothic Book"/>
                <a:ea typeface="+mn-ea"/>
                <a:cs typeface="+mn-cs"/>
              </a:rPr>
              <a:t>Sontag-Padilla L, Woodbridge MW, Mendelsohn J, et al. Factors affecting mental health</a:t>
            </a:r>
          </a:p>
          <a:p>
            <a:r>
              <a:rPr lang="en-US" sz="1200" kern="1200" dirty="0">
                <a:solidFill>
                  <a:schemeClr val="tx1"/>
                </a:solidFill>
                <a:effectLst/>
                <a:latin typeface="Franklin Gothic Book"/>
                <a:ea typeface="+mn-ea"/>
                <a:cs typeface="+mn-cs"/>
              </a:rPr>
              <a:t>service utilization among California public college and university students. </a:t>
            </a:r>
            <a:r>
              <a:rPr lang="en-US" sz="1200" kern="1200" dirty="0" err="1">
                <a:solidFill>
                  <a:schemeClr val="tx1"/>
                </a:solidFill>
                <a:effectLst/>
                <a:latin typeface="Franklin Gothic Book"/>
                <a:ea typeface="+mn-ea"/>
                <a:cs typeface="+mn-cs"/>
              </a:rPr>
              <a:t>Psychiatr</a:t>
            </a:r>
            <a:r>
              <a:rPr lang="en-US" sz="1200" kern="1200" dirty="0">
                <a:solidFill>
                  <a:schemeClr val="tx1"/>
                </a:solidFill>
                <a:effectLst/>
                <a:latin typeface="Franklin Gothic Book"/>
                <a:ea typeface="+mn-ea"/>
                <a:cs typeface="+mn-cs"/>
              </a:rPr>
              <a:t> Serv.</a:t>
            </a:r>
          </a:p>
          <a:p>
            <a:r>
              <a:rPr lang="en-US" sz="1200" kern="1200" dirty="0">
                <a:solidFill>
                  <a:schemeClr val="tx1"/>
                </a:solidFill>
                <a:effectLst/>
                <a:latin typeface="Franklin Gothic Book"/>
                <a:ea typeface="+mn-ea"/>
                <a:cs typeface="+mn-cs"/>
              </a:rPr>
              <a:t>2016:appips201500307.</a:t>
            </a:r>
          </a:p>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19</a:t>
            </a:fld>
            <a:endParaRPr lang="en-US"/>
          </a:p>
        </p:txBody>
      </p:sp>
    </p:spTree>
    <p:extLst>
      <p:ext uri="{BB962C8B-B14F-4D97-AF65-F5344CB8AC3E}">
        <p14:creationId xmlns:p14="http://schemas.microsoft.com/office/powerpoint/2010/main" val="147588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20</a:t>
            </a:fld>
            <a:endParaRPr lang="en-US"/>
          </a:p>
        </p:txBody>
      </p:sp>
    </p:spTree>
    <p:extLst>
      <p:ext uri="{BB962C8B-B14F-4D97-AF65-F5344CB8AC3E}">
        <p14:creationId xmlns:p14="http://schemas.microsoft.com/office/powerpoint/2010/main" val="1020006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536CA0-A20F-2644-BDEF-FE899B2BD1C5}" type="slidenum">
              <a:rPr lang="en-US" smtClean="0"/>
              <a:pPr/>
              <a:t>21</a:t>
            </a:fld>
            <a:endParaRPr lang="en-US"/>
          </a:p>
        </p:txBody>
      </p:sp>
    </p:spTree>
    <p:extLst>
      <p:ext uri="{BB962C8B-B14F-4D97-AF65-F5344CB8AC3E}">
        <p14:creationId xmlns:p14="http://schemas.microsoft.com/office/powerpoint/2010/main" val="1381060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22</a:t>
            </a:fld>
            <a:endParaRPr lang="en-US" dirty="0"/>
          </a:p>
        </p:txBody>
      </p:sp>
    </p:spTree>
    <p:extLst>
      <p:ext uri="{BB962C8B-B14F-4D97-AF65-F5344CB8AC3E}">
        <p14:creationId xmlns:p14="http://schemas.microsoft.com/office/powerpoint/2010/main" val="366873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536CA0-A20F-2644-BDEF-FE899B2BD1C5}" type="slidenum">
              <a:rPr lang="en-US" smtClean="0"/>
              <a:pPr/>
              <a:t>2</a:t>
            </a:fld>
            <a:endParaRPr lang="en-US"/>
          </a:p>
        </p:txBody>
      </p:sp>
    </p:spTree>
    <p:extLst>
      <p:ext uri="{BB962C8B-B14F-4D97-AF65-F5344CB8AC3E}">
        <p14:creationId xmlns:p14="http://schemas.microsoft.com/office/powerpoint/2010/main" val="3465800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23</a:t>
            </a:fld>
            <a:endParaRPr lang="en-US"/>
          </a:p>
        </p:txBody>
      </p:sp>
    </p:spTree>
    <p:extLst>
      <p:ext uri="{BB962C8B-B14F-4D97-AF65-F5344CB8AC3E}">
        <p14:creationId xmlns:p14="http://schemas.microsoft.com/office/powerpoint/2010/main" val="210261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24</a:t>
            </a:fld>
            <a:endParaRPr lang="en-US"/>
          </a:p>
        </p:txBody>
      </p:sp>
    </p:spTree>
    <p:extLst>
      <p:ext uri="{BB962C8B-B14F-4D97-AF65-F5344CB8AC3E}">
        <p14:creationId xmlns:p14="http://schemas.microsoft.com/office/powerpoint/2010/main" val="4174757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536CA0-A20F-2644-BDEF-FE899B2BD1C5}" type="slidenum">
              <a:rPr lang="en-US" smtClean="0"/>
              <a:pPr/>
              <a:t>25</a:t>
            </a:fld>
            <a:endParaRPr lang="en-US"/>
          </a:p>
        </p:txBody>
      </p:sp>
    </p:spTree>
    <p:extLst>
      <p:ext uri="{BB962C8B-B14F-4D97-AF65-F5344CB8AC3E}">
        <p14:creationId xmlns:p14="http://schemas.microsoft.com/office/powerpoint/2010/main" val="2047302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536CA0-A20F-2644-BDEF-FE899B2BD1C5}" type="slidenum">
              <a:rPr lang="en-US" smtClean="0"/>
              <a:pPr/>
              <a:t>27</a:t>
            </a:fld>
            <a:endParaRPr lang="en-US"/>
          </a:p>
        </p:txBody>
      </p:sp>
    </p:spTree>
    <p:extLst>
      <p:ext uri="{BB962C8B-B14F-4D97-AF65-F5344CB8AC3E}">
        <p14:creationId xmlns:p14="http://schemas.microsoft.com/office/powerpoint/2010/main" val="4039210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28</a:t>
            </a:fld>
            <a:endParaRPr lang="en-US"/>
          </a:p>
        </p:txBody>
      </p:sp>
    </p:spTree>
    <p:extLst>
      <p:ext uri="{BB962C8B-B14F-4D97-AF65-F5344CB8AC3E}">
        <p14:creationId xmlns:p14="http://schemas.microsoft.com/office/powerpoint/2010/main" val="3965849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536CA0-A20F-2644-BDEF-FE899B2BD1C5}" type="slidenum">
              <a:rPr lang="en-US" smtClean="0"/>
              <a:pPr/>
              <a:t>30</a:t>
            </a:fld>
            <a:endParaRPr lang="en-US"/>
          </a:p>
        </p:txBody>
      </p:sp>
    </p:spTree>
    <p:extLst>
      <p:ext uri="{BB962C8B-B14F-4D97-AF65-F5344CB8AC3E}">
        <p14:creationId xmlns:p14="http://schemas.microsoft.com/office/powerpoint/2010/main" val="142502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Franklin Gothic Book"/>
                <a:ea typeface="+mn-ea"/>
                <a:cs typeface="+mn-cs"/>
              </a:rPr>
              <a:t>Lipson S, Zhou S, Wagner B, Beck K, Eisenberg D. Major differences: variations in</a:t>
            </a:r>
          </a:p>
          <a:p>
            <a:r>
              <a:rPr lang="en-US" sz="1200" kern="1200" dirty="0">
                <a:solidFill>
                  <a:schemeClr val="tx1"/>
                </a:solidFill>
                <a:effectLst/>
                <a:latin typeface="Franklin Gothic Book"/>
                <a:ea typeface="+mn-ea"/>
                <a:cs typeface="+mn-cs"/>
              </a:rPr>
              <a:t>undergraduate and graduate student mental health and treatment utilization across</a:t>
            </a:r>
          </a:p>
          <a:p>
            <a:r>
              <a:rPr lang="en-US" sz="1200" kern="1200" dirty="0">
                <a:solidFill>
                  <a:schemeClr val="tx1"/>
                </a:solidFill>
                <a:effectLst/>
                <a:latin typeface="Franklin Gothic Book"/>
                <a:ea typeface="+mn-ea"/>
                <a:cs typeface="+mn-cs"/>
              </a:rPr>
              <a:t>academic disciplines. J Coll Stud </a:t>
            </a:r>
            <a:r>
              <a:rPr lang="en-US" sz="1200" kern="1200" dirty="0" err="1">
                <a:solidFill>
                  <a:schemeClr val="tx1"/>
                </a:solidFill>
                <a:effectLst/>
                <a:latin typeface="Franklin Gothic Book"/>
                <a:ea typeface="+mn-ea"/>
                <a:cs typeface="+mn-cs"/>
              </a:rPr>
              <a:t>Psychother</a:t>
            </a:r>
            <a:r>
              <a:rPr lang="en-US" sz="1200" kern="1200" dirty="0">
                <a:solidFill>
                  <a:schemeClr val="tx1"/>
                </a:solidFill>
                <a:effectLst/>
                <a:latin typeface="Franklin Gothic Book"/>
                <a:ea typeface="+mn-ea"/>
                <a:cs typeface="+mn-cs"/>
              </a:rPr>
              <a:t>. 2016;30:23-41.</a:t>
            </a:r>
          </a:p>
          <a:p>
            <a:endParaRPr lang="en-US" sz="1200" kern="1200" dirty="0">
              <a:solidFill>
                <a:schemeClr val="tx1"/>
              </a:solidFill>
              <a:effectLst/>
              <a:latin typeface="Franklin Gothic Book"/>
              <a:ea typeface="+mn-ea"/>
              <a:cs typeface="+mn-cs"/>
            </a:endParaRPr>
          </a:p>
          <a:p>
            <a:r>
              <a:rPr lang="en-US" sz="1200" kern="1200" dirty="0">
                <a:solidFill>
                  <a:schemeClr val="tx1"/>
                </a:solidFill>
                <a:effectLst/>
                <a:latin typeface="Franklin Gothic Book"/>
                <a:ea typeface="+mn-ea"/>
                <a:cs typeface="+mn-cs"/>
              </a:rPr>
              <a:t>Sontag-Padilla L, Woodbridge MW, Mendelsohn J, et al. Factors affecting mental health</a:t>
            </a:r>
          </a:p>
          <a:p>
            <a:r>
              <a:rPr lang="en-US" sz="1200" kern="1200" dirty="0">
                <a:solidFill>
                  <a:schemeClr val="tx1"/>
                </a:solidFill>
                <a:effectLst/>
                <a:latin typeface="Franklin Gothic Book"/>
                <a:ea typeface="+mn-ea"/>
                <a:cs typeface="+mn-cs"/>
              </a:rPr>
              <a:t>service utilization among California public college and university students. </a:t>
            </a:r>
            <a:r>
              <a:rPr lang="en-US" sz="1200" kern="1200" dirty="0" err="1">
                <a:solidFill>
                  <a:schemeClr val="tx1"/>
                </a:solidFill>
                <a:effectLst/>
                <a:latin typeface="Franklin Gothic Book"/>
                <a:ea typeface="+mn-ea"/>
                <a:cs typeface="+mn-cs"/>
              </a:rPr>
              <a:t>Psychiatr</a:t>
            </a:r>
            <a:r>
              <a:rPr lang="en-US" sz="1200" kern="1200" dirty="0">
                <a:solidFill>
                  <a:schemeClr val="tx1"/>
                </a:solidFill>
                <a:effectLst/>
                <a:latin typeface="Franklin Gothic Book"/>
                <a:ea typeface="+mn-ea"/>
                <a:cs typeface="+mn-cs"/>
              </a:rPr>
              <a:t> Serv.</a:t>
            </a:r>
          </a:p>
          <a:p>
            <a:r>
              <a:rPr lang="en-US" sz="1200" kern="1200" dirty="0">
                <a:solidFill>
                  <a:schemeClr val="tx1"/>
                </a:solidFill>
                <a:effectLst/>
                <a:latin typeface="Franklin Gothic Book"/>
                <a:ea typeface="+mn-ea"/>
                <a:cs typeface="+mn-cs"/>
              </a:rPr>
              <a:t>2016:appips201500307.</a:t>
            </a:r>
          </a:p>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3</a:t>
            </a:fld>
            <a:endParaRPr lang="en-US" dirty="0"/>
          </a:p>
        </p:txBody>
      </p:sp>
    </p:spTree>
    <p:extLst>
      <p:ext uri="{BB962C8B-B14F-4D97-AF65-F5344CB8AC3E}">
        <p14:creationId xmlns:p14="http://schemas.microsoft.com/office/powerpoint/2010/main" val="162708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a:solidFill>
                <a:schemeClr val="tx1"/>
              </a:solidFill>
              <a:latin typeface="Arial" pitchFamily="-111" charset="0"/>
              <a:ea typeface="+mn-ea"/>
              <a:cs typeface="+mn-cs"/>
            </a:endParaRPr>
          </a:p>
        </p:txBody>
      </p:sp>
    </p:spTree>
    <p:extLst>
      <p:ext uri="{BB962C8B-B14F-4D97-AF65-F5344CB8AC3E}">
        <p14:creationId xmlns:p14="http://schemas.microsoft.com/office/powerpoint/2010/main" val="2757074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highlight>
                  <a:srgbClr val="FFFF00"/>
                </a:highlight>
                <a:latin typeface="Franklin Gothic Book"/>
                <a:ea typeface="+mn-ea"/>
                <a:cs typeface="+mn-cs"/>
              </a:rPr>
              <a:t>5. Breslau J, Lane M, Sampson N, Kessler RC. Mental disorders and subsequent educational</a:t>
            </a:r>
          </a:p>
          <a:p>
            <a:r>
              <a:rPr lang="en-US" sz="1200" kern="1200" dirty="0">
                <a:solidFill>
                  <a:schemeClr val="tx1"/>
                </a:solidFill>
                <a:effectLst/>
                <a:highlight>
                  <a:srgbClr val="FFFF00"/>
                </a:highlight>
                <a:latin typeface="Franklin Gothic Book"/>
                <a:ea typeface="+mn-ea"/>
                <a:cs typeface="+mn-cs"/>
              </a:rPr>
              <a:t>attainment in a US national sample. J </a:t>
            </a:r>
            <a:r>
              <a:rPr lang="en-US" sz="1200" kern="1200" dirty="0" err="1">
                <a:solidFill>
                  <a:schemeClr val="tx1"/>
                </a:solidFill>
                <a:effectLst/>
                <a:highlight>
                  <a:srgbClr val="FFFF00"/>
                </a:highlight>
                <a:latin typeface="Franklin Gothic Book"/>
                <a:ea typeface="+mn-ea"/>
                <a:cs typeface="+mn-cs"/>
              </a:rPr>
              <a:t>Psychiatr</a:t>
            </a:r>
            <a:r>
              <a:rPr lang="en-US" sz="1200" kern="1200" dirty="0">
                <a:solidFill>
                  <a:schemeClr val="tx1"/>
                </a:solidFill>
                <a:effectLst/>
                <a:highlight>
                  <a:srgbClr val="FFFF00"/>
                </a:highlight>
                <a:latin typeface="Franklin Gothic Book"/>
                <a:ea typeface="+mn-ea"/>
                <a:cs typeface="+mn-cs"/>
              </a:rPr>
              <a:t> Res. 2008;42:708-716.</a:t>
            </a:r>
          </a:p>
          <a:p>
            <a:r>
              <a:rPr lang="en-US" sz="1200" kern="1200" dirty="0">
                <a:solidFill>
                  <a:schemeClr val="tx1"/>
                </a:solidFill>
                <a:effectLst/>
                <a:highlight>
                  <a:srgbClr val="FFFF00"/>
                </a:highlight>
                <a:latin typeface="Franklin Gothic Book"/>
                <a:ea typeface="+mn-ea"/>
                <a:cs typeface="+mn-cs"/>
              </a:rPr>
              <a:t>6. King KM, Meehan BT, Trim RS, </a:t>
            </a:r>
            <a:r>
              <a:rPr lang="en-US" sz="1200" kern="1200" dirty="0" err="1">
                <a:solidFill>
                  <a:schemeClr val="tx1"/>
                </a:solidFill>
                <a:effectLst/>
                <a:highlight>
                  <a:srgbClr val="FFFF00"/>
                </a:highlight>
                <a:latin typeface="Franklin Gothic Book"/>
                <a:ea typeface="+mn-ea"/>
                <a:cs typeface="+mn-cs"/>
              </a:rPr>
              <a:t>Chassin</a:t>
            </a:r>
            <a:r>
              <a:rPr lang="en-US" sz="1200" kern="1200" dirty="0">
                <a:solidFill>
                  <a:schemeClr val="tx1"/>
                </a:solidFill>
                <a:effectLst/>
                <a:highlight>
                  <a:srgbClr val="FFFF00"/>
                </a:highlight>
                <a:latin typeface="Franklin Gothic Book"/>
                <a:ea typeface="+mn-ea"/>
                <a:cs typeface="+mn-cs"/>
              </a:rPr>
              <a:t> L. Marker or mediator? The effects of</a:t>
            </a:r>
          </a:p>
          <a:p>
            <a:r>
              <a:rPr lang="en-US" sz="1200" kern="1200" dirty="0">
                <a:solidFill>
                  <a:schemeClr val="tx1"/>
                </a:solidFill>
                <a:effectLst/>
                <a:highlight>
                  <a:srgbClr val="FFFF00"/>
                </a:highlight>
                <a:latin typeface="Franklin Gothic Book"/>
                <a:ea typeface="+mn-ea"/>
                <a:cs typeface="+mn-cs"/>
              </a:rPr>
              <a:t>adolescent substance use on young adult educational attainment. Addiction. 2006;101:</a:t>
            </a:r>
          </a:p>
          <a:p>
            <a:r>
              <a:rPr lang="en-US" sz="1200" kern="1200" dirty="0">
                <a:solidFill>
                  <a:schemeClr val="tx1"/>
                </a:solidFill>
                <a:effectLst/>
                <a:highlight>
                  <a:srgbClr val="FFFF00"/>
                </a:highlight>
                <a:latin typeface="Franklin Gothic Book"/>
                <a:ea typeface="+mn-ea"/>
                <a:cs typeface="+mn-cs"/>
              </a:rPr>
              <a:t>1730-1740.</a:t>
            </a:r>
          </a:p>
          <a:p>
            <a:r>
              <a:rPr lang="en-US" sz="1200" kern="1200" dirty="0">
                <a:solidFill>
                  <a:schemeClr val="tx1"/>
                </a:solidFill>
                <a:effectLst/>
                <a:highlight>
                  <a:srgbClr val="FFFF00"/>
                </a:highlight>
                <a:latin typeface="Franklin Gothic Book"/>
                <a:ea typeface="+mn-ea"/>
                <a:cs typeface="+mn-cs"/>
              </a:rPr>
              <a:t>7. Weitzman ER. Poor mental health, depression, and associations with alcohol consumption,</a:t>
            </a:r>
          </a:p>
          <a:p>
            <a:r>
              <a:rPr lang="en-US" sz="1200" kern="1200" dirty="0">
                <a:solidFill>
                  <a:schemeClr val="tx1"/>
                </a:solidFill>
                <a:effectLst/>
                <a:highlight>
                  <a:srgbClr val="FFFF00"/>
                </a:highlight>
                <a:latin typeface="Franklin Gothic Book"/>
                <a:ea typeface="+mn-ea"/>
                <a:cs typeface="+mn-cs"/>
              </a:rPr>
              <a:t>harm, and abuse in a national sample of young adults in college. J </a:t>
            </a:r>
            <a:r>
              <a:rPr lang="en-US" sz="1200" kern="1200" dirty="0" err="1">
                <a:solidFill>
                  <a:schemeClr val="tx1"/>
                </a:solidFill>
                <a:effectLst/>
                <a:highlight>
                  <a:srgbClr val="FFFF00"/>
                </a:highlight>
                <a:latin typeface="Franklin Gothic Book"/>
                <a:ea typeface="+mn-ea"/>
                <a:cs typeface="+mn-cs"/>
              </a:rPr>
              <a:t>Nerv</a:t>
            </a:r>
            <a:r>
              <a:rPr lang="en-US" sz="1200" kern="1200" dirty="0">
                <a:solidFill>
                  <a:schemeClr val="tx1"/>
                </a:solidFill>
                <a:effectLst/>
                <a:highlight>
                  <a:srgbClr val="FFFF00"/>
                </a:highlight>
                <a:latin typeface="Franklin Gothic Book"/>
                <a:ea typeface="+mn-ea"/>
                <a:cs typeface="+mn-cs"/>
              </a:rPr>
              <a:t> </a:t>
            </a:r>
            <a:r>
              <a:rPr lang="en-US" sz="1200" kern="1200" dirty="0" err="1">
                <a:solidFill>
                  <a:schemeClr val="tx1"/>
                </a:solidFill>
                <a:effectLst/>
                <a:highlight>
                  <a:srgbClr val="FFFF00"/>
                </a:highlight>
                <a:latin typeface="Franklin Gothic Book"/>
                <a:ea typeface="+mn-ea"/>
                <a:cs typeface="+mn-cs"/>
              </a:rPr>
              <a:t>Ment</a:t>
            </a:r>
            <a:endParaRPr lang="en-US" sz="1200" kern="1200" dirty="0">
              <a:solidFill>
                <a:schemeClr val="tx1"/>
              </a:solidFill>
              <a:effectLst/>
              <a:highlight>
                <a:srgbClr val="FFFF00"/>
              </a:highlight>
              <a:latin typeface="Franklin Gothic Book"/>
              <a:ea typeface="+mn-ea"/>
              <a:cs typeface="+mn-cs"/>
            </a:endParaRPr>
          </a:p>
          <a:p>
            <a:r>
              <a:rPr lang="en-US" sz="1200" kern="1200" dirty="0">
                <a:solidFill>
                  <a:schemeClr val="tx1"/>
                </a:solidFill>
                <a:effectLst/>
                <a:highlight>
                  <a:srgbClr val="FFFF00"/>
                </a:highlight>
                <a:latin typeface="Franklin Gothic Book"/>
                <a:ea typeface="+mn-ea"/>
                <a:cs typeface="+mn-cs"/>
              </a:rPr>
              <a:t>Dis. 2004;192:269-277.</a:t>
            </a:r>
          </a:p>
          <a:p>
            <a:r>
              <a:rPr lang="en-US" sz="1200" kern="1200" dirty="0">
                <a:solidFill>
                  <a:schemeClr val="tx1"/>
                </a:solidFill>
                <a:effectLst/>
                <a:highlight>
                  <a:srgbClr val="FFFF00"/>
                </a:highlight>
                <a:latin typeface="Franklin Gothic Book"/>
                <a:ea typeface="+mn-ea"/>
                <a:cs typeface="+mn-cs"/>
              </a:rPr>
              <a:t>8. Angst J. Comorbidity of mood disorders: a longitudinal prospective study. Br J Psychiatry</a:t>
            </a:r>
          </a:p>
          <a:p>
            <a:r>
              <a:rPr lang="en-US" sz="1200" kern="1200" dirty="0">
                <a:solidFill>
                  <a:schemeClr val="tx1"/>
                </a:solidFill>
                <a:effectLst/>
                <a:highlight>
                  <a:srgbClr val="FFFF00"/>
                </a:highlight>
                <a:latin typeface="Franklin Gothic Book"/>
                <a:ea typeface="+mn-ea"/>
                <a:cs typeface="+mn-cs"/>
              </a:rPr>
              <a:t>Suppl. 1996;31-37.</a:t>
            </a:r>
          </a:p>
          <a:p>
            <a:r>
              <a:rPr lang="en-US" sz="1200" kern="1200" dirty="0">
                <a:solidFill>
                  <a:schemeClr val="tx1"/>
                </a:solidFill>
                <a:effectLst/>
                <a:highlight>
                  <a:srgbClr val="FFFF00"/>
                </a:highlight>
                <a:latin typeface="Franklin Gothic Book"/>
                <a:ea typeface="+mn-ea"/>
                <a:cs typeface="+mn-cs"/>
              </a:rPr>
              <a:t>9. Dawson DA, Grant BF, Stinson FS, Chou PS. Psychopathology associated with drinking</a:t>
            </a:r>
          </a:p>
          <a:p>
            <a:r>
              <a:rPr lang="en-US" sz="1200" kern="1200" dirty="0">
                <a:solidFill>
                  <a:schemeClr val="tx1"/>
                </a:solidFill>
                <a:effectLst/>
                <a:highlight>
                  <a:srgbClr val="FFFF00"/>
                </a:highlight>
                <a:latin typeface="Franklin Gothic Book"/>
                <a:ea typeface="+mn-ea"/>
                <a:cs typeface="+mn-cs"/>
              </a:rPr>
              <a:t>and alcohol use disorders in the college and general adult populations. Drug Alcohol</a:t>
            </a:r>
          </a:p>
          <a:p>
            <a:r>
              <a:rPr lang="en-US" sz="1200" kern="1200" dirty="0">
                <a:solidFill>
                  <a:schemeClr val="tx1"/>
                </a:solidFill>
                <a:effectLst/>
                <a:highlight>
                  <a:srgbClr val="FFFF00"/>
                </a:highlight>
                <a:latin typeface="Franklin Gothic Book"/>
                <a:ea typeface="+mn-ea"/>
                <a:cs typeface="+mn-cs"/>
              </a:rPr>
              <a:t>Depend. 2005;77:139-150.</a:t>
            </a:r>
          </a:p>
          <a:p>
            <a:r>
              <a:rPr lang="en-US" sz="1200" kern="1200" dirty="0">
                <a:solidFill>
                  <a:schemeClr val="tx1"/>
                </a:solidFill>
                <a:effectLst/>
                <a:highlight>
                  <a:srgbClr val="FFFF00"/>
                </a:highlight>
                <a:latin typeface="Franklin Gothic Book"/>
                <a:ea typeface="+mn-ea"/>
                <a:cs typeface="+mn-cs"/>
              </a:rPr>
              <a:t>10. </a:t>
            </a:r>
            <a:r>
              <a:rPr lang="en-US" sz="1200" kern="1200" dirty="0" err="1">
                <a:solidFill>
                  <a:schemeClr val="tx1"/>
                </a:solidFill>
                <a:effectLst/>
                <a:highlight>
                  <a:srgbClr val="FFFF00"/>
                </a:highlight>
                <a:latin typeface="Franklin Gothic Book"/>
                <a:ea typeface="+mn-ea"/>
                <a:cs typeface="+mn-cs"/>
              </a:rPr>
              <a:t>Druss</a:t>
            </a:r>
            <a:r>
              <a:rPr lang="en-US" sz="1200" kern="1200" dirty="0">
                <a:solidFill>
                  <a:schemeClr val="tx1"/>
                </a:solidFill>
                <a:effectLst/>
                <a:highlight>
                  <a:srgbClr val="FFFF00"/>
                </a:highlight>
                <a:latin typeface="Franklin Gothic Book"/>
                <a:ea typeface="+mn-ea"/>
                <a:cs typeface="+mn-cs"/>
              </a:rPr>
              <a:t> BG, Hwang I, </a:t>
            </a:r>
            <a:r>
              <a:rPr lang="en-US" sz="1200" kern="1200" dirty="0" err="1">
                <a:solidFill>
                  <a:schemeClr val="tx1"/>
                </a:solidFill>
                <a:effectLst/>
                <a:highlight>
                  <a:srgbClr val="FFFF00"/>
                </a:highlight>
                <a:latin typeface="Franklin Gothic Book"/>
                <a:ea typeface="+mn-ea"/>
                <a:cs typeface="+mn-cs"/>
              </a:rPr>
              <a:t>Petukhova</a:t>
            </a:r>
            <a:r>
              <a:rPr lang="en-US" sz="1200" kern="1200" dirty="0">
                <a:solidFill>
                  <a:schemeClr val="tx1"/>
                </a:solidFill>
                <a:effectLst/>
                <a:highlight>
                  <a:srgbClr val="FFFF00"/>
                </a:highlight>
                <a:latin typeface="Franklin Gothic Book"/>
                <a:ea typeface="+mn-ea"/>
                <a:cs typeface="+mn-cs"/>
              </a:rPr>
              <a:t> M, Sampson NA, Wang PS, Kessler RC. Impairment</a:t>
            </a:r>
          </a:p>
          <a:p>
            <a:r>
              <a:rPr lang="en-US" sz="1200" kern="1200" dirty="0">
                <a:solidFill>
                  <a:schemeClr val="tx1"/>
                </a:solidFill>
                <a:effectLst/>
                <a:highlight>
                  <a:srgbClr val="FFFF00"/>
                </a:highlight>
                <a:latin typeface="Franklin Gothic Book"/>
                <a:ea typeface="+mn-ea"/>
                <a:cs typeface="+mn-cs"/>
              </a:rPr>
              <a:t>in role functioning in mental and chronic medical disorders in the United</a:t>
            </a:r>
          </a:p>
          <a:p>
            <a:r>
              <a:rPr lang="en-US" sz="1200" kern="1200" dirty="0">
                <a:solidFill>
                  <a:schemeClr val="tx1"/>
                </a:solidFill>
                <a:effectLst/>
                <a:highlight>
                  <a:srgbClr val="FFFF00"/>
                </a:highlight>
                <a:latin typeface="Franklin Gothic Book"/>
                <a:ea typeface="+mn-ea"/>
                <a:cs typeface="+mn-cs"/>
              </a:rPr>
              <a:t>States: results from the National Comorbidity Survey Replication. Mol Psychiatry.</a:t>
            </a:r>
          </a:p>
          <a:p>
            <a:r>
              <a:rPr lang="en-US" sz="1200" kern="1200" dirty="0">
                <a:solidFill>
                  <a:schemeClr val="tx1"/>
                </a:solidFill>
                <a:effectLst/>
                <a:highlight>
                  <a:srgbClr val="FFFF00"/>
                </a:highlight>
                <a:latin typeface="Franklin Gothic Book"/>
                <a:ea typeface="+mn-ea"/>
                <a:cs typeface="+mn-cs"/>
              </a:rPr>
              <a:t>2009;14:728-737.</a:t>
            </a:r>
          </a:p>
          <a:p>
            <a:r>
              <a:rPr lang="en-US" sz="1200" kern="1200" dirty="0">
                <a:solidFill>
                  <a:schemeClr val="tx1"/>
                </a:solidFill>
                <a:effectLst/>
                <a:highlight>
                  <a:srgbClr val="FFFF00"/>
                </a:highlight>
                <a:latin typeface="Franklin Gothic Book"/>
                <a:ea typeface="+mn-ea"/>
                <a:cs typeface="+mn-cs"/>
              </a:rPr>
              <a:t>11. Smith JP, Smith GC. Long-term economic costs of psychological problems during</a:t>
            </a:r>
          </a:p>
          <a:p>
            <a:r>
              <a:rPr lang="en-US" sz="1200" kern="1200" dirty="0">
                <a:solidFill>
                  <a:schemeClr val="tx1"/>
                </a:solidFill>
                <a:effectLst/>
                <a:highlight>
                  <a:srgbClr val="FFFF00"/>
                </a:highlight>
                <a:latin typeface="Franklin Gothic Book"/>
                <a:ea typeface="+mn-ea"/>
                <a:cs typeface="+mn-cs"/>
              </a:rPr>
              <a:t>childhood. Soc Sci Med. 2010;71:110-115.</a:t>
            </a:r>
          </a:p>
          <a:p>
            <a:r>
              <a:rPr lang="en-US" sz="1200" kern="1200" dirty="0">
                <a:solidFill>
                  <a:schemeClr val="tx1"/>
                </a:solidFill>
                <a:effectLst/>
                <a:highlight>
                  <a:srgbClr val="FFFF00"/>
                </a:highlight>
                <a:latin typeface="Franklin Gothic Book"/>
                <a:ea typeface="+mn-ea"/>
                <a:cs typeface="+mn-cs"/>
              </a:rPr>
              <a:t>12. Kessler RC, Walters EE, </a:t>
            </a:r>
            <a:r>
              <a:rPr lang="en-US" sz="1200" kern="1200" dirty="0" err="1">
                <a:solidFill>
                  <a:schemeClr val="tx1"/>
                </a:solidFill>
                <a:effectLst/>
                <a:highlight>
                  <a:srgbClr val="FFFF00"/>
                </a:highlight>
                <a:latin typeface="Franklin Gothic Book"/>
                <a:ea typeface="+mn-ea"/>
                <a:cs typeface="+mn-cs"/>
              </a:rPr>
              <a:t>Forthofer</a:t>
            </a:r>
            <a:r>
              <a:rPr lang="en-US" sz="1200" kern="1200" dirty="0">
                <a:solidFill>
                  <a:schemeClr val="tx1"/>
                </a:solidFill>
                <a:effectLst/>
                <a:highlight>
                  <a:srgbClr val="FFFF00"/>
                </a:highlight>
                <a:latin typeface="Franklin Gothic Book"/>
                <a:ea typeface="+mn-ea"/>
                <a:cs typeface="+mn-cs"/>
              </a:rPr>
              <a:t> MS. The social consequences of psychiatric disorders,</a:t>
            </a:r>
          </a:p>
          <a:p>
            <a:r>
              <a:rPr lang="en-US" sz="1200" kern="1200" dirty="0">
                <a:solidFill>
                  <a:schemeClr val="tx1"/>
                </a:solidFill>
                <a:effectLst/>
                <a:highlight>
                  <a:srgbClr val="FFFF00"/>
                </a:highlight>
                <a:latin typeface="Franklin Gothic Book"/>
                <a:ea typeface="+mn-ea"/>
                <a:cs typeface="+mn-cs"/>
              </a:rPr>
              <a:t>III: probability of marital stability. Am J Psychiatry. 1998;155:1092-1096.</a:t>
            </a:r>
          </a:p>
          <a:p>
            <a:r>
              <a:rPr lang="en-US" sz="1200" kern="1200" dirty="0">
                <a:solidFill>
                  <a:schemeClr val="tx1"/>
                </a:solidFill>
                <a:effectLst/>
                <a:highlight>
                  <a:srgbClr val="FFFF00"/>
                </a:highlight>
                <a:latin typeface="Franklin Gothic Book"/>
                <a:ea typeface="+mn-ea"/>
                <a:cs typeface="+mn-cs"/>
              </a:rPr>
              <a:t>13. </a:t>
            </a:r>
            <a:r>
              <a:rPr lang="en-US" sz="1200" kern="1200" dirty="0" err="1">
                <a:solidFill>
                  <a:schemeClr val="tx1"/>
                </a:solidFill>
                <a:effectLst/>
                <a:highlight>
                  <a:srgbClr val="FFFF00"/>
                </a:highlight>
                <a:latin typeface="Franklin Gothic Book"/>
                <a:ea typeface="+mn-ea"/>
                <a:cs typeface="+mn-cs"/>
              </a:rPr>
              <a:t>Ettner</a:t>
            </a:r>
            <a:r>
              <a:rPr lang="en-US" sz="1200" kern="1200" dirty="0">
                <a:solidFill>
                  <a:schemeClr val="tx1"/>
                </a:solidFill>
                <a:effectLst/>
                <a:highlight>
                  <a:srgbClr val="FFFF00"/>
                </a:highlight>
                <a:latin typeface="Franklin Gothic Book"/>
                <a:ea typeface="+mn-ea"/>
                <a:cs typeface="+mn-cs"/>
              </a:rPr>
              <a:t> SL, Frank RG, Kessler RC. The Impact of Psychiatric Disorders on Labor Market</a:t>
            </a:r>
          </a:p>
          <a:p>
            <a:r>
              <a:rPr lang="en-US" sz="1200" kern="1200" dirty="0">
                <a:solidFill>
                  <a:schemeClr val="tx1"/>
                </a:solidFill>
                <a:effectLst/>
                <a:highlight>
                  <a:srgbClr val="FFFF00"/>
                </a:highlight>
                <a:latin typeface="Franklin Gothic Book"/>
                <a:ea typeface="+mn-ea"/>
                <a:cs typeface="+mn-cs"/>
              </a:rPr>
              <a:t>Outcomes. Cambridge, MA: National Bureau of Economic Research; 1997.</a:t>
            </a:r>
          </a:p>
          <a:p>
            <a:r>
              <a:rPr lang="en-US" sz="1200" kern="1200" dirty="0">
                <a:solidFill>
                  <a:schemeClr val="tx1"/>
                </a:solidFill>
                <a:effectLst/>
                <a:highlight>
                  <a:srgbClr val="FFFF00"/>
                </a:highlight>
                <a:latin typeface="Franklin Gothic Book"/>
                <a:ea typeface="+mn-ea"/>
                <a:cs typeface="+mn-cs"/>
              </a:rPr>
              <a:t>14. Kessler RC, Foster CL, Saunders WB, </a:t>
            </a:r>
            <a:r>
              <a:rPr lang="en-US" sz="1200" kern="1200" dirty="0" err="1">
                <a:solidFill>
                  <a:schemeClr val="tx1"/>
                </a:solidFill>
                <a:effectLst/>
                <a:highlight>
                  <a:srgbClr val="FFFF00"/>
                </a:highlight>
                <a:latin typeface="Franklin Gothic Book"/>
                <a:ea typeface="+mn-ea"/>
                <a:cs typeface="+mn-cs"/>
              </a:rPr>
              <a:t>Stang</a:t>
            </a:r>
            <a:r>
              <a:rPr lang="en-US" sz="1200" kern="1200" dirty="0">
                <a:solidFill>
                  <a:schemeClr val="tx1"/>
                </a:solidFill>
                <a:effectLst/>
                <a:highlight>
                  <a:srgbClr val="FFFF00"/>
                </a:highlight>
                <a:latin typeface="Franklin Gothic Book"/>
                <a:ea typeface="+mn-ea"/>
                <a:cs typeface="+mn-cs"/>
              </a:rPr>
              <a:t> PE. Social consequences of psychiatric</a:t>
            </a:r>
          </a:p>
          <a:p>
            <a:r>
              <a:rPr lang="en-US" sz="1200" kern="1200" dirty="0">
                <a:solidFill>
                  <a:schemeClr val="tx1"/>
                </a:solidFill>
                <a:effectLst/>
                <a:highlight>
                  <a:srgbClr val="FFFF00"/>
                </a:highlight>
                <a:latin typeface="Franklin Gothic Book"/>
                <a:ea typeface="+mn-ea"/>
                <a:cs typeface="+mn-cs"/>
              </a:rPr>
              <a:t>disorders, I: educational attainment. Am J Psychiatry. 1995;152:1026-1032.</a:t>
            </a:r>
          </a:p>
        </p:txBody>
      </p:sp>
      <p:sp>
        <p:nvSpPr>
          <p:cNvPr id="4" name="Slide Number Placeholder 3"/>
          <p:cNvSpPr>
            <a:spLocks noGrp="1"/>
          </p:cNvSpPr>
          <p:nvPr>
            <p:ph type="sldNum" sz="quarter" idx="10"/>
          </p:nvPr>
        </p:nvSpPr>
        <p:spPr/>
        <p:txBody>
          <a:bodyPr/>
          <a:lstStyle/>
          <a:p>
            <a:fld id="{54536CA0-A20F-2644-BDEF-FE899B2BD1C5}" type="slidenum">
              <a:rPr lang="en-US" smtClean="0"/>
              <a:pPr/>
              <a:t>5</a:t>
            </a:fld>
            <a:endParaRPr lang="en-US"/>
          </a:p>
        </p:txBody>
      </p:sp>
    </p:spTree>
    <p:extLst>
      <p:ext uri="{BB962C8B-B14F-4D97-AF65-F5344CB8AC3E}">
        <p14:creationId xmlns:p14="http://schemas.microsoft.com/office/powerpoint/2010/main" val="16762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6</a:t>
            </a:fld>
            <a:endParaRPr lang="en-US"/>
          </a:p>
        </p:txBody>
      </p:sp>
    </p:spTree>
    <p:extLst>
      <p:ext uri="{BB962C8B-B14F-4D97-AF65-F5344CB8AC3E}">
        <p14:creationId xmlns:p14="http://schemas.microsoft.com/office/powerpoint/2010/main" val="373287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7</a:t>
            </a:fld>
            <a:endParaRPr lang="en-US"/>
          </a:p>
        </p:txBody>
      </p:sp>
    </p:spTree>
    <p:extLst>
      <p:ext uri="{BB962C8B-B14F-4D97-AF65-F5344CB8AC3E}">
        <p14:creationId xmlns:p14="http://schemas.microsoft.com/office/powerpoint/2010/main" val="35436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err="1"/>
              <a:t>CalMHSA’s</a:t>
            </a:r>
            <a:r>
              <a:rPr lang="en-US"/>
              <a:t> overarching goal has been to foster campus environments in which students feel comfortable using mental health services, and in which students’ peers and faculty are empowered to support them before a problem becomes a crisis.</a:t>
            </a:r>
            <a:endParaRPr lang="en-US" sz="1400"/>
          </a:p>
          <a:p>
            <a:endParaRPr lang="en-US"/>
          </a:p>
        </p:txBody>
      </p:sp>
      <p:sp>
        <p:nvSpPr>
          <p:cNvPr id="4" name="Slide Number Placeholder 3"/>
          <p:cNvSpPr>
            <a:spLocks noGrp="1"/>
          </p:cNvSpPr>
          <p:nvPr>
            <p:ph type="sldNum" sz="quarter" idx="10"/>
          </p:nvPr>
        </p:nvSpPr>
        <p:spPr/>
        <p:txBody>
          <a:bodyPr/>
          <a:lstStyle/>
          <a:p>
            <a:fld id="{54536CA0-A20F-2644-BDEF-FE899B2BD1C5}" type="slidenum">
              <a:rPr lang="en-US" smtClean="0"/>
              <a:pPr/>
              <a:t>9</a:t>
            </a:fld>
            <a:endParaRPr lang="en-US"/>
          </a:p>
        </p:txBody>
      </p:sp>
    </p:spTree>
    <p:extLst>
      <p:ext uri="{BB962C8B-B14F-4D97-AF65-F5344CB8AC3E}">
        <p14:creationId xmlns:p14="http://schemas.microsoft.com/office/powerpoint/2010/main" val="29875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Arial" pitchFamily="-111" charset="0"/>
              <a:ea typeface="+mn-ea"/>
              <a:cs typeface="+mn-cs"/>
            </a:endParaRPr>
          </a:p>
        </p:txBody>
      </p:sp>
    </p:spTree>
    <p:extLst>
      <p:ext uri="{BB962C8B-B14F-4D97-AF65-F5344CB8AC3E}">
        <p14:creationId xmlns:p14="http://schemas.microsoft.com/office/powerpoint/2010/main" val="2023587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ntranet.rand.org/publications/art.design.prod/useful.artlinks.html"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two images">
    <p:bg>
      <p:bgPr>
        <a:solidFill>
          <a:schemeClr val="tx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0"/>
            <a:ext cx="5718178" cy="3433763"/>
          </a:xfrm>
          <a:noFill/>
          <a:ln>
            <a:noFill/>
          </a:ln>
        </p:spPr>
        <p:txBody>
          <a:bodyPr lIns="274320" tIns="731520" anchor="t" anchorCtr="0"/>
          <a:lstStyle>
            <a:lvl1pPr algn="l">
              <a:defRPr>
                <a:solidFill>
                  <a:schemeClr val="bg1"/>
                </a:solidFill>
              </a:defRPr>
            </a:lvl1pPr>
          </a:lstStyle>
          <a:p>
            <a:r>
              <a:rPr lang="en-US"/>
              <a:t>Click to edit Master title style</a:t>
            </a:r>
          </a:p>
        </p:txBody>
      </p:sp>
      <p:sp>
        <p:nvSpPr>
          <p:cNvPr id="4" name="Picture Placeholder 37"/>
          <p:cNvSpPr>
            <a:spLocks noGrp="1"/>
          </p:cNvSpPr>
          <p:nvPr>
            <p:ph type="pic" sz="quarter" idx="14"/>
          </p:nvPr>
        </p:nvSpPr>
        <p:spPr>
          <a:xfrm>
            <a:off x="5718177" y="0"/>
            <a:ext cx="3425824" cy="3461195"/>
          </a:xfrm>
          <a:solidFill>
            <a:srgbClr val="FFFFFF"/>
          </a:solidFill>
        </p:spPr>
        <p:txBody>
          <a:bodyPr/>
          <a:lstStyle/>
          <a:p>
            <a:r>
              <a:rPr lang="en-US"/>
              <a:t>Click icon to add picture</a:t>
            </a:r>
          </a:p>
        </p:txBody>
      </p:sp>
      <p:sp>
        <p:nvSpPr>
          <p:cNvPr id="15" name="Subtitle 2"/>
          <p:cNvSpPr>
            <a:spLocks noGrp="1"/>
          </p:cNvSpPr>
          <p:nvPr>
            <p:ph type="subTitle" idx="1"/>
          </p:nvPr>
        </p:nvSpPr>
        <p:spPr>
          <a:xfrm>
            <a:off x="5856941" y="3860800"/>
            <a:ext cx="3122795" cy="17526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Picture Placeholder 37"/>
          <p:cNvSpPr>
            <a:spLocks noGrp="1"/>
          </p:cNvSpPr>
          <p:nvPr>
            <p:ph type="pic" sz="quarter" idx="15"/>
          </p:nvPr>
        </p:nvSpPr>
        <p:spPr>
          <a:xfrm>
            <a:off x="2" y="3463645"/>
            <a:ext cx="5718175" cy="3383280"/>
          </a:xfrm>
          <a:solidFill>
            <a:srgbClr val="FFFFFF"/>
          </a:solidFill>
        </p:spPr>
        <p:txBody>
          <a:bodyPr/>
          <a:lstStyle/>
          <a:p>
            <a:r>
              <a:rPr lang="en-US"/>
              <a:t>Click icon to add picture</a:t>
            </a:r>
          </a:p>
        </p:txBody>
      </p:sp>
      <p:sp>
        <p:nvSpPr>
          <p:cNvPr id="10" name="TextBox 9"/>
          <p:cNvSpPr txBox="1"/>
          <p:nvPr userDrawn="1"/>
        </p:nvSpPr>
        <p:spPr>
          <a:xfrm>
            <a:off x="-4527176" y="320079"/>
            <a:ext cx="4288117" cy="6463309"/>
          </a:xfrm>
          <a:prstGeom prst="rect">
            <a:avLst/>
          </a:prstGeom>
          <a:solidFill>
            <a:srgbClr val="FFFF74"/>
          </a:solid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tx1"/>
                </a:solidFill>
                <a:latin typeface="+mn-lt"/>
                <a:ea typeface="+mn-ea"/>
                <a:cs typeface="+mn-cs"/>
              </a:rPr>
              <a:t>To change the</a:t>
            </a:r>
            <a:r>
              <a:rPr lang="en-US" sz="1800" b="0" kern="1200" baseline="0">
                <a:solidFill>
                  <a:schemeClr val="tx1"/>
                </a:solidFill>
                <a:latin typeface="+mn-lt"/>
                <a:ea typeface="+mn-ea"/>
                <a:cs typeface="+mn-cs"/>
              </a:rPr>
              <a:t> placeholder photo, </a:t>
            </a:r>
            <a:r>
              <a:rPr lang="en-US" sz="1800" b="0" kern="1200">
                <a:solidFill>
                  <a:schemeClr val="tx1"/>
                </a:solidFill>
                <a:latin typeface="+mn-lt"/>
                <a:ea typeface="+mn-ea"/>
                <a:cs typeface="+mn-cs"/>
              </a:rPr>
              <a:t>follow these instructions: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kern="120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tx1"/>
                </a:solidFill>
                <a:latin typeface="+mn-lt"/>
                <a:ea typeface="+mn-ea"/>
                <a:cs typeface="+mn-cs"/>
              </a:rPr>
              <a:t>For</a:t>
            </a:r>
            <a:r>
              <a:rPr lang="en-US" sz="1800" b="0" kern="1200" baseline="0">
                <a:solidFill>
                  <a:schemeClr val="tx1"/>
                </a:solidFill>
                <a:latin typeface="+mn-lt"/>
                <a:ea typeface="+mn-ea"/>
                <a:cs typeface="+mn-cs"/>
              </a:rPr>
              <a:t> </a:t>
            </a:r>
            <a:r>
              <a:rPr lang="en-US"/>
              <a:t>PC:  Click on the placeholder photo and click on the Picture Tools</a:t>
            </a:r>
            <a:r>
              <a:rPr lang="en-US" baseline="0"/>
              <a:t> “Format” tab</a:t>
            </a:r>
            <a:r>
              <a:rPr lang="en-US"/>
              <a:t>.  In the “Format” ribbon, select “Change Picture. </a:t>
            </a:r>
            <a:endParaRPr lang="en-US" sz="1800" b="0" kern="120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kern="120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tx1"/>
                </a:solidFill>
                <a:latin typeface="+mn-lt"/>
                <a:ea typeface="+mn-ea"/>
                <a:cs typeface="+mn-cs"/>
              </a:rPr>
              <a:t>For Mac:  Press Control and click on the placeholder photo to activate a window to "Change picture."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0" kern="120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tx1"/>
                </a:solidFill>
                <a:latin typeface="+mn-lt"/>
                <a:ea typeface="+mn-ea"/>
                <a:cs typeface="+mn-cs"/>
              </a:rPr>
              <a:t>Next, you will be prompted to locate your image </a:t>
            </a:r>
            <a:r>
              <a:rPr lang="en-US" sz="1800" b="0" kern="1200" baseline="0">
                <a:solidFill>
                  <a:schemeClr val="tx1"/>
                </a:solidFill>
                <a:latin typeface="+mn-lt"/>
                <a:ea typeface="+mn-ea"/>
                <a:cs typeface="+mn-cs"/>
              </a:rPr>
              <a:t> (resolution should be 150 dpi or higher). </a:t>
            </a:r>
            <a:r>
              <a:rPr lang="en-US" sz="1800" b="0" kern="1200">
                <a:solidFill>
                  <a:schemeClr val="tx1"/>
                </a:solidFill>
                <a:latin typeface="+mn-lt"/>
                <a:ea typeface="+mn-ea"/>
                <a:cs typeface="+mn-cs"/>
              </a:rPr>
              <a:t>Select INSERT. Do NOT select LINK TO FILE.  (You want your image to be embedded, not linked.) You will have to resize your image to fit the height or the width, and then crop it to the exact size of the box. For websites where you</a:t>
            </a:r>
            <a:r>
              <a:rPr lang="en-US" sz="1800" b="0" kern="1200" baseline="0">
                <a:solidFill>
                  <a:schemeClr val="tx1"/>
                </a:solidFill>
                <a:latin typeface="+mn-lt"/>
                <a:ea typeface="+mn-ea"/>
                <a:cs typeface="+mn-cs"/>
              </a:rPr>
              <a:t> can find useful images, see</a:t>
            </a:r>
            <a:r>
              <a:rPr lang="en-US" sz="1800" u="sng" kern="1200">
                <a:solidFill>
                  <a:schemeClr val="tx1"/>
                </a:solidFill>
                <a:latin typeface="+mn-lt"/>
                <a:ea typeface="+mn-ea"/>
                <a:cs typeface="+mn-cs"/>
                <a:hlinkClick r:id="rId2"/>
              </a:rPr>
              <a:t> http://intranet.rand.org/publications/art.design.prod/useful.artlinks.html</a:t>
            </a:r>
            <a:endParaRPr lang="en-US">
              <a:latin typeface="+mn-lt"/>
            </a:endParaRPr>
          </a:p>
        </p:txBody>
      </p:sp>
      <p:pic>
        <p:nvPicPr>
          <p:cNvPr id="9" name="Picture 8" descr="randcorp267.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01228" y="5969662"/>
            <a:ext cx="648626" cy="648626"/>
          </a:xfrm>
          <a:prstGeom prst="rect">
            <a:avLst/>
          </a:prstGeom>
          <a:ln>
            <a:solidFill>
              <a:schemeClr val="bg1"/>
            </a:solidFill>
          </a:ln>
        </p:spPr>
      </p:pic>
    </p:spTree>
    <p:extLst>
      <p:ext uri="{BB962C8B-B14F-4D97-AF65-F5344CB8AC3E}">
        <p14:creationId xmlns:p14="http://schemas.microsoft.com/office/powerpoint/2010/main" val="16806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002437-4D3A-7441-A3D1-C39C26FE7101}" type="datetimeFigureOut">
              <a:rPr lang="en-US" smtClean="0"/>
              <a:t>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870C0EA-6A58-2547-B78F-BC203C3611C3}" type="slidenum">
              <a:rPr lang="en-US" smtClean="0"/>
              <a:t>‹#›</a:t>
            </a:fld>
            <a:endParaRPr lang="en-US"/>
          </a:p>
        </p:txBody>
      </p:sp>
    </p:spTree>
    <p:extLst>
      <p:ext uri="{BB962C8B-B14F-4D97-AF65-F5344CB8AC3E}">
        <p14:creationId xmlns:p14="http://schemas.microsoft.com/office/powerpoint/2010/main" val="175361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Plain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randcorp26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41337" y="5969662"/>
            <a:ext cx="648626" cy="648626"/>
          </a:xfrm>
          <a:prstGeom prst="rect">
            <a:avLst/>
          </a:prstGeom>
        </p:spPr>
      </p:pic>
    </p:spTree>
    <p:extLst>
      <p:ext uri="{BB962C8B-B14F-4D97-AF65-F5344CB8AC3E}">
        <p14:creationId xmlns:p14="http://schemas.microsoft.com/office/powerpoint/2010/main" val="40866726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941294" y="1417638"/>
            <a:ext cx="7261414" cy="4930775"/>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30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0" y="1417638"/>
            <a:ext cx="9144000" cy="5111656"/>
          </a:xfrm>
        </p:spPr>
        <p:txBody>
          <a:bodyPr/>
          <a:lstStyle/>
          <a:p>
            <a:r>
              <a:rPr lang="en-US"/>
              <a:t>Click icon to add chart</a:t>
            </a:r>
          </a:p>
        </p:txBody>
      </p:sp>
      <p:sp>
        <p:nvSpPr>
          <p:cNvPr id="5" name="TextBox 4"/>
          <p:cNvSpPr txBox="1"/>
          <p:nvPr userDrawn="1"/>
        </p:nvSpPr>
        <p:spPr>
          <a:xfrm>
            <a:off x="-4728117" y="-446051"/>
            <a:ext cx="4527177" cy="7571303"/>
          </a:xfrm>
          <a:prstGeom prst="rect">
            <a:avLst/>
          </a:prstGeom>
          <a:solidFill>
            <a:srgbClr val="FFFF74"/>
          </a:solidFill>
        </p:spPr>
        <p:txBody>
          <a:bodyPr wrap="square" rtlCol="0">
            <a:spAutoFit/>
          </a:bodyPr>
          <a:lstStyle/>
          <a:p>
            <a:r>
              <a:rPr lang="en-US"/>
              <a:t>To use a sample plotted chart,</a:t>
            </a:r>
            <a:r>
              <a:rPr lang="en-US" baseline="0"/>
              <a:t> </a:t>
            </a:r>
            <a:r>
              <a:rPr lang="en-US"/>
              <a:t>copy data from an Excel spreadsheet into PowerPoint’s spreadsheet, following these steps:</a:t>
            </a:r>
          </a:p>
          <a:p>
            <a:pPr marL="342900" indent="-342900">
              <a:buAutoNum type="arabicParenR"/>
            </a:pPr>
            <a:r>
              <a:rPr lang="en-US"/>
              <a:t>Click once on this chart.</a:t>
            </a:r>
          </a:p>
          <a:p>
            <a:pPr marL="342900" indent="-342900">
              <a:buAutoNum type="arabicParenR"/>
            </a:pPr>
            <a:r>
              <a:rPr lang="en-US"/>
              <a:t>Select the Charts tab in the ribbon (above).</a:t>
            </a:r>
          </a:p>
          <a:p>
            <a:pPr marL="342900" indent="-342900">
              <a:buAutoNum type="arabicParenR"/>
            </a:pPr>
            <a:r>
              <a:rPr lang="en-US"/>
              <a:t>Select </a:t>
            </a:r>
            <a:r>
              <a:rPr lang="en-US" err="1"/>
              <a:t>EditX</a:t>
            </a:r>
            <a:r>
              <a:rPr lang="en-US"/>
              <a:t> in the Data section of the Charts tab.</a:t>
            </a:r>
          </a:p>
          <a:p>
            <a:pPr marL="342900" indent="-342900">
              <a:buAutoNum type="arabicParenR"/>
            </a:pPr>
            <a:r>
              <a:rPr lang="en-US"/>
              <a:t>In the newly launched spreadsheet, scroll to the top, select the placeholder cells and “Clear,</a:t>
            </a:r>
            <a:r>
              <a:rPr lang="en-US" baseline="0"/>
              <a:t>”</a:t>
            </a:r>
            <a:r>
              <a:rPr lang="en-US"/>
              <a:t> then “All.”</a:t>
            </a:r>
          </a:p>
          <a:p>
            <a:pPr marL="342900" indent="-342900">
              <a:buAutoNum type="arabicParenR"/>
            </a:pPr>
            <a:r>
              <a:rPr lang="en-US"/>
              <a:t>Copy needed cells from your Excel spreadsheet and paste into the cleared PPTX spreadsheet.</a:t>
            </a:r>
          </a:p>
          <a:p>
            <a:pPr marL="342900" indent="-342900">
              <a:buAutoNum type="arabicParenR"/>
            </a:pPr>
            <a:r>
              <a:rPr lang="en-US"/>
              <a:t>If the chart has not updated to include the new cells, </a:t>
            </a:r>
          </a:p>
          <a:p>
            <a:pPr marL="800100" lvl="1" indent="-342900">
              <a:buAutoNum type="arabicParenR"/>
            </a:pPr>
            <a:r>
              <a:rPr lang="en-US"/>
              <a:t>Mac:</a:t>
            </a:r>
            <a:r>
              <a:rPr lang="en-US" baseline="0"/>
              <a:t> </a:t>
            </a:r>
            <a:r>
              <a:rPr lang="en-US"/>
              <a:t>click on the </a:t>
            </a:r>
            <a:r>
              <a:rPr lang="en-US" err="1"/>
              <a:t>EditX</a:t>
            </a:r>
            <a:r>
              <a:rPr lang="en-US"/>
              <a:t> </a:t>
            </a:r>
            <a:r>
              <a:rPr lang="en-US" err="1"/>
              <a:t>pulldown</a:t>
            </a:r>
            <a:r>
              <a:rPr lang="en-US"/>
              <a:t>  menu, and select “Choose a different data range.”</a:t>
            </a:r>
          </a:p>
          <a:p>
            <a:pPr marL="800100" lvl="1" indent="-342900">
              <a:buAutoNum type="arabicParenR"/>
            </a:pPr>
            <a:r>
              <a:rPr lang="en-US"/>
              <a:t>PC: Under Chart Tools/Design, click</a:t>
            </a:r>
            <a:r>
              <a:rPr lang="en-US" baseline="0"/>
              <a:t> on “Select  Data.”</a:t>
            </a:r>
            <a:endParaRPr lang="en-US"/>
          </a:p>
          <a:p>
            <a:pPr marL="342900" indent="-342900">
              <a:buAutoNum type="arabicParenR"/>
            </a:pPr>
            <a:r>
              <a:rPr lang="en-US"/>
              <a:t>In the spreadsheet, click and drag to encompass the whole range of needed cells and select “OK” in the “Select Data Source” window that shows up on the spreadsheet. </a:t>
            </a:r>
          </a:p>
        </p:txBody>
      </p:sp>
    </p:spTree>
    <p:extLst>
      <p:ext uri="{BB962C8B-B14F-4D97-AF65-F5344CB8AC3E}">
        <p14:creationId xmlns:p14="http://schemas.microsoft.com/office/powerpoint/2010/main" val="207259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57200" y="1417637"/>
            <a:ext cx="8229600" cy="4973637"/>
          </a:xfrm>
        </p:spPr>
        <p:txBody>
          <a:bodyPr/>
          <a:lstStyle/>
          <a:p>
            <a:r>
              <a:rPr lang="en-US"/>
              <a:t>Click icon to add table</a:t>
            </a:r>
          </a:p>
        </p:txBody>
      </p:sp>
    </p:spTree>
    <p:extLst>
      <p:ext uri="{BB962C8B-B14F-4D97-AF65-F5344CB8AC3E}">
        <p14:creationId xmlns:p14="http://schemas.microsoft.com/office/powerpoint/2010/main" val="68879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martArt Placeholder 3"/>
          <p:cNvSpPr>
            <a:spLocks noGrp="1"/>
          </p:cNvSpPr>
          <p:nvPr>
            <p:ph type="dgm" sz="quarter" idx="10"/>
          </p:nvPr>
        </p:nvSpPr>
        <p:spPr>
          <a:xfrm>
            <a:off x="457200" y="1417638"/>
            <a:ext cx="8229600" cy="4943475"/>
          </a:xfrm>
        </p:spPr>
        <p:txBody>
          <a:bodyPr/>
          <a:lstStyle/>
          <a:p>
            <a:r>
              <a:rPr lang="en-US"/>
              <a:t>Click icon to add SmartArt graphic</a:t>
            </a:r>
          </a:p>
        </p:txBody>
      </p:sp>
    </p:spTree>
    <p:extLst>
      <p:ext uri="{BB962C8B-B14F-4D97-AF65-F5344CB8AC3E}">
        <p14:creationId xmlns:p14="http://schemas.microsoft.com/office/powerpoint/2010/main" val="415769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26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709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09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7638"/>
            <a:ext cx="8229600" cy="4962244"/>
          </a:xfrm>
          <a:prstGeom prst="rect">
            <a:avLst/>
          </a:prstGeom>
        </p:spPr>
        <p:txBody>
          <a:bodyPr vert="horz" lIns="91440" tIns="45720" rIns="91440" bIns="45720" rtlCol="0" anchor="t" anchorCtr="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5005294" y="6585477"/>
            <a:ext cx="4138706" cy="276999"/>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a:t>Slide </a:t>
            </a:r>
            <a:fld id="{D75DE7E8-2144-B748-A2B9-9241C3AB1674}" type="slidenum">
              <a:rPr lang="en-US" sz="1200" smtClean="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1200"/>
          </a:p>
        </p:txBody>
      </p:sp>
    </p:spTree>
    <p:extLst>
      <p:ext uri="{BB962C8B-B14F-4D97-AF65-F5344CB8AC3E}">
        <p14:creationId xmlns:p14="http://schemas.microsoft.com/office/powerpoint/2010/main" val="1815781395"/>
      </p:ext>
    </p:extLst>
  </p:cSld>
  <p:clrMap bg1="lt1" tx1="dk1" bg2="lt2" tx2="dk2" accent1="accent1" accent2="accent2" accent3="accent3" accent4="accent4" accent5="accent5" accent6="accent6" hlink="hlink" folHlink="folHlink"/>
  <p:sldLayoutIdLst>
    <p:sldLayoutId id="2147483698" r:id="rId1"/>
    <p:sldLayoutId id="2147483681" r:id="rId2"/>
    <p:sldLayoutId id="2147483699" r:id="rId3"/>
    <p:sldLayoutId id="2147483700" r:id="rId4"/>
    <p:sldLayoutId id="2147483702" r:id="rId5"/>
    <p:sldLayoutId id="2147483701" r:id="rId6"/>
    <p:sldLayoutId id="2147483684" r:id="rId7"/>
    <p:sldLayoutId id="2147483685" r:id="rId8"/>
    <p:sldLayoutId id="2147483687" r:id="rId9"/>
    <p:sldLayoutId id="2147483703" r:id="rId10"/>
  </p:sldLayoutIdLst>
  <p:hf hdr="0" ftr="0" dt="0"/>
  <p:txStyles>
    <p:titleStyle>
      <a:lvl1pPr algn="ctr" defTabSz="914400" rtl="0" eaLnBrk="1" latinLnBrk="0" hangingPunct="1">
        <a:spcBef>
          <a:spcPct val="0"/>
        </a:spcBef>
        <a:buNone/>
        <a:defRPr sz="4400" b="0" kern="1200">
          <a:solidFill>
            <a:schemeClr val="tx2"/>
          </a:solidFill>
          <a:latin typeface="+mj-lt"/>
          <a:ea typeface="+mj-ea"/>
          <a:cs typeface="+mj-cs"/>
        </a:defRPr>
      </a:lvl1pPr>
    </p:titleStyle>
    <p:bodyStyle>
      <a:lvl1pPr marL="342900" indent="-342900" algn="l" defTabSz="914400" rtl="0" eaLnBrk="1" latinLnBrk="0" hangingPunct="1">
        <a:spcBef>
          <a:spcPts val="18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rand.org/pubs/research_reports/RR1882.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hyperlink" Target="mailto:lsontag@rand.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ohiohighered.org/" TargetMode="External"/><Relationship Id="rId2" Type="http://schemas.openxmlformats.org/officeDocument/2006/relationships/hyperlink" Target="http://www.ppic.org/publication/higher-education-in-california-californias-higher-education-system/" TargetMode="External"/><Relationship Id="rId1" Type="http://schemas.openxmlformats.org/officeDocument/2006/relationships/slideLayout" Target="../slideLayouts/slideLayout3.xml"/><Relationship Id="rId4" Type="http://schemas.openxmlformats.org/officeDocument/2006/relationships/hyperlink" Target="https://postsecondary.gatesfoundation.org/college-students-california-infographi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4779" y="2760862"/>
            <a:ext cx="9258779" cy="1752601"/>
          </a:xfrm>
        </p:spPr>
        <p:txBody>
          <a:bodyPr anchor="b">
            <a:noAutofit/>
          </a:bodyPr>
          <a:lstStyle/>
          <a:p>
            <a:pPr algn="ctr"/>
            <a:r>
              <a:rPr lang="en-US" sz="3200" dirty="0"/>
              <a:t>Campus Climate Matters: Changing the Mental Health Climate on College Campuses to Address Student Mental Health Needs</a:t>
            </a:r>
          </a:p>
        </p:txBody>
      </p:sp>
      <p:sp>
        <p:nvSpPr>
          <p:cNvPr id="6" name="Subtitle 5"/>
          <p:cNvSpPr>
            <a:spLocks noGrp="1"/>
          </p:cNvSpPr>
          <p:nvPr>
            <p:ph type="subTitle" idx="1"/>
          </p:nvPr>
        </p:nvSpPr>
        <p:spPr>
          <a:xfrm>
            <a:off x="630307" y="4651802"/>
            <a:ext cx="7883383" cy="1334724"/>
          </a:xfrm>
        </p:spPr>
        <p:txBody>
          <a:bodyPr>
            <a:normAutofit/>
          </a:bodyPr>
          <a:lstStyle/>
          <a:p>
            <a:pPr algn="ctr">
              <a:spcBef>
                <a:spcPts val="0"/>
              </a:spcBef>
              <a:spcAft>
                <a:spcPts val="600"/>
              </a:spcAft>
            </a:pPr>
            <a:r>
              <a:rPr lang="en-US" dirty="0"/>
              <a:t>Lisa Sontag-Padilla, Ph.D. and Michael Dunbar, Ph.D.</a:t>
            </a:r>
          </a:p>
          <a:p>
            <a:pPr algn="ctr">
              <a:spcBef>
                <a:spcPts val="0"/>
              </a:spcBef>
              <a:spcAft>
                <a:spcPts val="600"/>
              </a:spcAft>
            </a:pPr>
            <a:r>
              <a:rPr lang="en-US" sz="2000" dirty="0"/>
              <a:t>The RAND Corporation</a:t>
            </a:r>
          </a:p>
          <a:p>
            <a:pPr algn="ctr">
              <a:spcBef>
                <a:spcPts val="0"/>
              </a:spcBef>
              <a:spcAft>
                <a:spcPts val="600"/>
              </a:spcAft>
            </a:pPr>
            <a:r>
              <a:rPr lang="en-US" sz="2000" dirty="0"/>
              <a:t>Ohio Program for Campus Safety and Mental Health</a:t>
            </a:r>
            <a:r>
              <a:rPr lang="en-US" sz="1800" dirty="0"/>
              <a:t> February 25, 2020</a:t>
            </a:r>
          </a:p>
        </p:txBody>
      </p:sp>
      <p:pic>
        <p:nvPicPr>
          <p:cNvPr id="12" name="Picture Placeholder 11">
            <a:extLst>
              <a:ext uri="{FF2B5EF4-FFF2-40B4-BE49-F238E27FC236}">
                <a16:creationId xmlns:a16="http://schemas.microsoft.com/office/drawing/2014/main" id="{0D84246D-B0D7-E240-812E-B620C04E8F92}"/>
              </a:ext>
            </a:extLst>
          </p:cNvPr>
          <p:cNvPicPr>
            <a:picLocks noGrp="1" noChangeAspect="1"/>
          </p:cNvPicPr>
          <p:nvPr>
            <p:ph type="pic" sz="quarter" idx="15"/>
          </p:nvPr>
        </p:nvPicPr>
        <p:blipFill rotWithShape="1">
          <a:blip r:embed="rId3"/>
          <a:srcRect t="26896" b="22035"/>
          <a:stretch/>
        </p:blipFill>
        <p:spPr>
          <a:xfrm>
            <a:off x="-1" y="1"/>
            <a:ext cx="9144001" cy="2888973"/>
          </a:xfrm>
        </p:spPr>
      </p:pic>
      <p:pic>
        <p:nvPicPr>
          <p:cNvPr id="13" name="Picture 12">
            <a:extLst>
              <a:ext uri="{FF2B5EF4-FFF2-40B4-BE49-F238E27FC236}">
                <a16:creationId xmlns:a16="http://schemas.microsoft.com/office/drawing/2014/main" id="{C54FE0D9-73EE-8540-9376-F27B4B39E8F9}"/>
              </a:ext>
            </a:extLst>
          </p:cNvPr>
          <p:cNvPicPr/>
          <p:nvPr/>
        </p:nvPicPr>
        <p:blipFill rotWithShape="1">
          <a:blip r:embed="rId4"/>
          <a:srcRect r="84790"/>
          <a:stretch/>
        </p:blipFill>
        <p:spPr bwMode="auto">
          <a:xfrm>
            <a:off x="8185209" y="5915502"/>
            <a:ext cx="834501" cy="812165"/>
          </a:xfrm>
          <a:prstGeom prst="rect">
            <a:avLst/>
          </a:prstGeom>
          <a:noFill/>
          <a:ln>
            <a:noFill/>
          </a:ln>
        </p:spPr>
      </p:pic>
    </p:spTree>
    <p:extLst>
      <p:ext uri="{BB962C8B-B14F-4D97-AF65-F5344CB8AC3E}">
        <p14:creationId xmlns:p14="http://schemas.microsoft.com/office/powerpoint/2010/main" val="814575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58A7B327-35EE-44E9-8CE4-4DD5744B6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BBBF9C3-3AD4-3646-8125-F0B05A88990A}"/>
              </a:ext>
            </a:extLst>
          </p:cNvPr>
          <p:cNvSpPr>
            <a:spLocks noGrp="1"/>
          </p:cNvSpPr>
          <p:nvPr>
            <p:ph type="ctrTitle"/>
          </p:nvPr>
        </p:nvSpPr>
        <p:spPr>
          <a:xfrm>
            <a:off x="628650" y="723013"/>
            <a:ext cx="7886700" cy="3094068"/>
          </a:xfrm>
        </p:spPr>
        <p:txBody>
          <a:bodyPr>
            <a:noAutofit/>
          </a:bodyPr>
          <a:lstStyle/>
          <a:p>
            <a:r>
              <a:rPr lang="en-US" sz="4800"/>
              <a:t>Phase I: </a:t>
            </a:r>
            <a:br>
              <a:rPr lang="en-US" sz="4800"/>
            </a:br>
            <a:r>
              <a:rPr lang="en-US" sz="4800"/>
              <a:t>Mental Health Needs of California College Students</a:t>
            </a:r>
          </a:p>
        </p:txBody>
      </p:sp>
      <p:sp useBgFill="1">
        <p:nvSpPr>
          <p:cNvPr id="13" name="Rectangle 15">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49" y="4193001"/>
            <a:ext cx="7886699" cy="822960"/>
          </a:xfrm>
          <a:prstGeom prst="rect">
            <a:avLst/>
          </a:prstGeom>
          <a:ln w="12700">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ubtitle 6">
            <a:extLst>
              <a:ext uri="{FF2B5EF4-FFF2-40B4-BE49-F238E27FC236}">
                <a16:creationId xmlns:a16="http://schemas.microsoft.com/office/drawing/2014/main" id="{F8173F71-C84C-2542-B7BF-99B5E9A7A870}"/>
              </a:ext>
            </a:extLst>
          </p:cNvPr>
          <p:cNvSpPr>
            <a:spLocks noGrp="1"/>
          </p:cNvSpPr>
          <p:nvPr>
            <p:ph type="subTitle" idx="1"/>
          </p:nvPr>
        </p:nvSpPr>
        <p:spPr>
          <a:xfrm>
            <a:off x="915066" y="4315710"/>
            <a:ext cx="7313868" cy="582612"/>
          </a:xfrm>
          <a:noFill/>
        </p:spPr>
        <p:txBody>
          <a:bodyPr anchor="ctr">
            <a:noAutofit/>
          </a:bodyPr>
          <a:lstStyle/>
          <a:p>
            <a:r>
              <a:rPr lang="en-US" sz="2800"/>
              <a:t>California State-Wide Higher Education Survey</a:t>
            </a:r>
          </a:p>
        </p:txBody>
      </p:sp>
      <p:sp>
        <p:nvSpPr>
          <p:cNvPr id="15" name="Rectangle 17">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17136" y="4742403"/>
            <a:ext cx="109728"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20E3BC-88DF-4649-ACBA-DB2ED2495F45}"/>
              </a:ext>
            </a:extLst>
          </p:cNvPr>
          <p:cNvSpPr>
            <a:spLocks noGrp="1"/>
          </p:cNvSpPr>
          <p:nvPr>
            <p:ph type="sldNum" sz="quarter" idx="4294967295"/>
          </p:nvPr>
        </p:nvSpPr>
        <p:spPr>
          <a:xfrm>
            <a:off x="6457950" y="6356350"/>
            <a:ext cx="2057400" cy="365125"/>
          </a:xfrm>
          <a:prstGeom prst="rect">
            <a:avLst/>
          </a:prstGeom>
        </p:spPr>
        <p:txBody>
          <a:bodyPr>
            <a:normAutofit/>
          </a:bodyPr>
          <a:lstStyle/>
          <a:p>
            <a:pPr>
              <a:lnSpc>
                <a:spcPct val="90000"/>
              </a:lnSpc>
              <a:spcAft>
                <a:spcPts val="600"/>
              </a:spcAft>
            </a:pPr>
            <a:fld id="{4870C0EA-6A58-2547-B78F-BC203C3611C3}" type="slidenum">
              <a:rPr lang="en-US">
                <a:solidFill>
                  <a:schemeClr val="tx1">
                    <a:lumMod val="50000"/>
                    <a:lumOff val="50000"/>
                  </a:schemeClr>
                </a:solidFill>
              </a:rPr>
              <a:pPr>
                <a:lnSpc>
                  <a:spcPct val="90000"/>
                </a:lnSpc>
                <a:spcAft>
                  <a:spcPts val="600"/>
                </a:spcAft>
              </a:pPr>
              <a:t>10</a:t>
            </a:fld>
            <a:endParaRPr lang="en-US">
              <a:solidFill>
                <a:schemeClr val="tx1">
                  <a:lumMod val="50000"/>
                  <a:lumOff val="50000"/>
                </a:schemeClr>
              </a:solidFill>
            </a:endParaRPr>
          </a:p>
        </p:txBody>
      </p:sp>
    </p:spTree>
    <p:extLst>
      <p:ext uri="{BB962C8B-B14F-4D97-AF65-F5344CB8AC3E}">
        <p14:creationId xmlns:p14="http://schemas.microsoft.com/office/powerpoint/2010/main" val="393653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8170"/>
            <a:ext cx="8229600" cy="4681711"/>
          </a:xfrm>
        </p:spPr>
        <p:txBody>
          <a:bodyPr/>
          <a:lstStyle/>
          <a:p>
            <a:r>
              <a:rPr lang="en-US" sz="2800"/>
              <a:t>Characterize impact of individual and college level factors on college students’ utilization of MH services. </a:t>
            </a:r>
          </a:p>
          <a:p>
            <a:r>
              <a:rPr lang="en-US" sz="2800"/>
              <a:t>Special focus on:</a:t>
            </a:r>
          </a:p>
          <a:p>
            <a:pPr lvl="1"/>
            <a:r>
              <a:rPr lang="en-US" sz="2400"/>
              <a:t>Utilization of on-campus, off-campus MH service</a:t>
            </a:r>
          </a:p>
          <a:p>
            <a:pPr lvl="1"/>
            <a:r>
              <a:rPr lang="en-US" sz="2400"/>
              <a:t>Campus climate around support for mental health</a:t>
            </a:r>
          </a:p>
          <a:p>
            <a:pPr lvl="1"/>
            <a:r>
              <a:rPr lang="en-US" sz="2400"/>
              <a:t>Role of faculty/staff</a:t>
            </a:r>
          </a:p>
          <a:p>
            <a:pPr lvl="1"/>
            <a:r>
              <a:rPr lang="en-US" sz="2400"/>
              <a:t>Role of online MH services</a:t>
            </a:r>
          </a:p>
          <a:p>
            <a:endParaRPr lang="en-US" sz="2400"/>
          </a:p>
        </p:txBody>
      </p:sp>
      <p:sp>
        <p:nvSpPr>
          <p:cNvPr id="3" name="Title 2"/>
          <p:cNvSpPr>
            <a:spLocks noGrp="1"/>
          </p:cNvSpPr>
          <p:nvPr>
            <p:ph type="title"/>
          </p:nvPr>
        </p:nvSpPr>
        <p:spPr/>
        <p:txBody>
          <a:bodyPr>
            <a:normAutofit fontScale="90000"/>
          </a:bodyPr>
          <a:lstStyle/>
          <a:p>
            <a:r>
              <a:rPr lang="en-US"/>
              <a:t>California Statewide Higher Education Mental Health Evaluation</a:t>
            </a:r>
          </a:p>
        </p:txBody>
      </p:sp>
    </p:spTree>
    <p:extLst>
      <p:ext uri="{BB962C8B-B14F-4D97-AF65-F5344CB8AC3E}">
        <p14:creationId xmlns:p14="http://schemas.microsoft.com/office/powerpoint/2010/main" val="75251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6DD3-0035-E642-B4CE-2D6AA04AB2EC}"/>
              </a:ext>
            </a:extLst>
          </p:cNvPr>
          <p:cNvSpPr>
            <a:spLocks noGrp="1"/>
          </p:cNvSpPr>
          <p:nvPr>
            <p:ph type="title"/>
          </p:nvPr>
        </p:nvSpPr>
        <p:spPr>
          <a:ln>
            <a:noFill/>
          </a:ln>
        </p:spPr>
        <p:txBody>
          <a:bodyPr>
            <a:noAutofit/>
          </a:bodyPr>
          <a:lstStyle/>
          <a:p>
            <a:r>
              <a:rPr lang="en-US" sz="3600"/>
              <a:t>Statewide Evaluation: Methods</a:t>
            </a:r>
          </a:p>
        </p:txBody>
      </p:sp>
      <p:sp>
        <p:nvSpPr>
          <p:cNvPr id="3" name="Text Placeholder 2">
            <a:extLst>
              <a:ext uri="{FF2B5EF4-FFF2-40B4-BE49-F238E27FC236}">
                <a16:creationId xmlns:a16="http://schemas.microsoft.com/office/drawing/2014/main" id="{D181048B-866B-B746-BB8B-C3F0911CB351}"/>
              </a:ext>
            </a:extLst>
          </p:cNvPr>
          <p:cNvSpPr>
            <a:spLocks noGrp="1"/>
          </p:cNvSpPr>
          <p:nvPr>
            <p:ph type="body" sz="quarter" idx="10"/>
          </p:nvPr>
        </p:nvSpPr>
        <p:spPr>
          <a:xfrm>
            <a:off x="457200" y="1417638"/>
            <a:ext cx="8403771" cy="4930775"/>
          </a:xfrm>
        </p:spPr>
        <p:txBody>
          <a:bodyPr/>
          <a:lstStyle/>
          <a:p>
            <a:pPr>
              <a:spcBef>
                <a:spcPts val="600"/>
              </a:spcBef>
              <a:spcAft>
                <a:spcPts val="600"/>
              </a:spcAft>
            </a:pPr>
            <a:r>
              <a:rPr lang="en-US" sz="2800" dirty="0"/>
              <a:t>Anonymous, online survey of 32 campuses</a:t>
            </a:r>
          </a:p>
          <a:p>
            <a:pPr lvl="1">
              <a:spcBef>
                <a:spcPts val="0"/>
              </a:spcBef>
              <a:spcAft>
                <a:spcPts val="600"/>
              </a:spcAft>
            </a:pPr>
            <a:r>
              <a:rPr lang="en-US" sz="2000" dirty="0"/>
              <a:t>10 minutes to complete student survey</a:t>
            </a:r>
          </a:p>
          <a:p>
            <a:pPr lvl="1">
              <a:spcBef>
                <a:spcPts val="0"/>
              </a:spcBef>
              <a:spcAft>
                <a:spcPts val="600"/>
              </a:spcAft>
            </a:pPr>
            <a:r>
              <a:rPr lang="en-US" sz="2000" dirty="0"/>
              <a:t>&lt;5 minutes to complete staff/faculty survey</a:t>
            </a:r>
          </a:p>
          <a:p>
            <a:pPr>
              <a:spcBef>
                <a:spcPts val="600"/>
              </a:spcBef>
              <a:spcAft>
                <a:spcPts val="600"/>
              </a:spcAft>
            </a:pPr>
            <a:r>
              <a:rPr lang="en-US" sz="2800" dirty="0"/>
              <a:t>3 periods of data collection: </a:t>
            </a:r>
          </a:p>
          <a:p>
            <a:pPr lvl="1">
              <a:spcBef>
                <a:spcPts val="600"/>
              </a:spcBef>
              <a:spcAft>
                <a:spcPts val="600"/>
              </a:spcAft>
            </a:pPr>
            <a:r>
              <a:rPr lang="en-US" sz="2400" dirty="0"/>
              <a:t>Spring/Fall 2013 (UC, CSU and CCC)</a:t>
            </a:r>
          </a:p>
          <a:p>
            <a:pPr lvl="1">
              <a:spcBef>
                <a:spcPts val="0"/>
              </a:spcBef>
              <a:spcAft>
                <a:spcPts val="600"/>
              </a:spcAft>
            </a:pPr>
            <a:r>
              <a:rPr lang="en-US" sz="2400" dirty="0"/>
              <a:t>Spring 2014 (UC, CSU and CCC)</a:t>
            </a:r>
          </a:p>
          <a:p>
            <a:pPr lvl="1">
              <a:spcBef>
                <a:spcPts val="0"/>
              </a:spcBef>
              <a:spcAft>
                <a:spcPts val="600"/>
              </a:spcAft>
            </a:pPr>
            <a:r>
              <a:rPr lang="en-US" sz="2400" dirty="0"/>
              <a:t>Spring 2017 (CCC only*)</a:t>
            </a:r>
          </a:p>
        </p:txBody>
      </p:sp>
      <p:sp>
        <p:nvSpPr>
          <p:cNvPr id="6" name="TextBox 5">
            <a:extLst>
              <a:ext uri="{FF2B5EF4-FFF2-40B4-BE49-F238E27FC236}">
                <a16:creationId xmlns:a16="http://schemas.microsoft.com/office/drawing/2014/main" id="{B93FC4E1-A9C9-A04A-A8BE-4303CAA2E7DC}"/>
              </a:ext>
            </a:extLst>
          </p:cNvPr>
          <p:cNvSpPr txBox="1"/>
          <p:nvPr/>
        </p:nvSpPr>
        <p:spPr>
          <a:xfrm>
            <a:off x="457200" y="5161567"/>
            <a:ext cx="7783862" cy="369332"/>
          </a:xfrm>
          <a:prstGeom prst="rect">
            <a:avLst/>
          </a:prstGeom>
          <a:noFill/>
        </p:spPr>
        <p:txBody>
          <a:bodyPr wrap="none" rtlCol="0">
            <a:spAutoFit/>
          </a:bodyPr>
          <a:lstStyle/>
          <a:p>
            <a:r>
              <a:rPr lang="en-US" dirty="0"/>
              <a:t>*only campuses that participated in Wave 1 or Wave 2 were invited for Wave 3</a:t>
            </a:r>
          </a:p>
        </p:txBody>
      </p:sp>
    </p:spTree>
    <p:extLst>
      <p:ext uri="{BB962C8B-B14F-4D97-AF65-F5344CB8AC3E}">
        <p14:creationId xmlns:p14="http://schemas.microsoft.com/office/powerpoint/2010/main" val="3671173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6DD3-0035-E642-B4CE-2D6AA04AB2EC}"/>
              </a:ext>
            </a:extLst>
          </p:cNvPr>
          <p:cNvSpPr>
            <a:spLocks noGrp="1"/>
          </p:cNvSpPr>
          <p:nvPr>
            <p:ph type="title"/>
          </p:nvPr>
        </p:nvSpPr>
        <p:spPr>
          <a:ln>
            <a:noFill/>
          </a:ln>
        </p:spPr>
        <p:txBody>
          <a:bodyPr>
            <a:noAutofit/>
          </a:bodyPr>
          <a:lstStyle/>
          <a:p>
            <a:r>
              <a:rPr lang="en-US" sz="4000" dirty="0"/>
              <a:t>Statewide Evaluation: </a:t>
            </a:r>
            <a:br>
              <a:rPr lang="en-US" sz="4000" dirty="0"/>
            </a:br>
            <a:r>
              <a:rPr lang="en-US" sz="4000" dirty="0"/>
              <a:t>Recruitment Approaches</a:t>
            </a:r>
          </a:p>
        </p:txBody>
      </p:sp>
      <p:sp>
        <p:nvSpPr>
          <p:cNvPr id="3" name="Text Placeholder 2">
            <a:extLst>
              <a:ext uri="{FF2B5EF4-FFF2-40B4-BE49-F238E27FC236}">
                <a16:creationId xmlns:a16="http://schemas.microsoft.com/office/drawing/2014/main" id="{D181048B-866B-B746-BB8B-C3F0911CB351}"/>
              </a:ext>
            </a:extLst>
          </p:cNvPr>
          <p:cNvSpPr>
            <a:spLocks noGrp="1"/>
          </p:cNvSpPr>
          <p:nvPr>
            <p:ph type="body" sz="quarter" idx="10"/>
          </p:nvPr>
        </p:nvSpPr>
        <p:spPr>
          <a:xfrm>
            <a:off x="457200" y="1748118"/>
            <a:ext cx="8403771" cy="4600295"/>
          </a:xfrm>
        </p:spPr>
        <p:txBody>
          <a:bodyPr/>
          <a:lstStyle/>
          <a:p>
            <a:pPr>
              <a:spcBef>
                <a:spcPts val="600"/>
              </a:spcBef>
              <a:spcAft>
                <a:spcPts val="600"/>
              </a:spcAft>
            </a:pPr>
            <a:r>
              <a:rPr lang="en-US" sz="2400" dirty="0"/>
              <a:t>Campus-level champions</a:t>
            </a:r>
          </a:p>
          <a:p>
            <a:pPr lvl="1">
              <a:spcBef>
                <a:spcPts val="600"/>
              </a:spcBef>
              <a:spcAft>
                <a:spcPts val="600"/>
              </a:spcAft>
            </a:pPr>
            <a:r>
              <a:rPr lang="en-US" sz="2000" dirty="0"/>
              <a:t>Contacts at chancellor’s office/president’s office for each system</a:t>
            </a:r>
          </a:p>
          <a:p>
            <a:pPr lvl="1">
              <a:spcBef>
                <a:spcPts val="600"/>
              </a:spcBef>
              <a:spcAft>
                <a:spcPts val="600"/>
              </a:spcAft>
            </a:pPr>
            <a:r>
              <a:rPr lang="en-US" sz="2000" dirty="0"/>
              <a:t>Campus representatives to distribute invitations and garner buy-in</a:t>
            </a:r>
          </a:p>
          <a:p>
            <a:pPr>
              <a:spcBef>
                <a:spcPts val="600"/>
              </a:spcBef>
              <a:spcAft>
                <a:spcPts val="600"/>
              </a:spcAft>
            </a:pPr>
            <a:r>
              <a:rPr lang="en-US" sz="2400" dirty="0"/>
              <a:t>Multi-week scripted invitation schedule with participation monitoring</a:t>
            </a:r>
          </a:p>
          <a:p>
            <a:pPr>
              <a:spcBef>
                <a:spcPts val="600"/>
              </a:spcBef>
              <a:spcAft>
                <a:spcPts val="600"/>
              </a:spcAft>
            </a:pPr>
            <a:r>
              <a:rPr lang="en-US" sz="2400" dirty="0"/>
              <a:t>Cash incentive for participation</a:t>
            </a:r>
          </a:p>
          <a:p>
            <a:pPr lvl="1">
              <a:spcBef>
                <a:spcPts val="0"/>
              </a:spcBef>
              <a:spcAft>
                <a:spcPts val="600"/>
              </a:spcAft>
            </a:pPr>
            <a:r>
              <a:rPr lang="en-US" sz="1800" dirty="0"/>
              <a:t>Sweepstakes for cash prize for each system</a:t>
            </a:r>
          </a:p>
          <a:p>
            <a:pPr>
              <a:spcBef>
                <a:spcPts val="0"/>
              </a:spcBef>
              <a:spcAft>
                <a:spcPts val="600"/>
              </a:spcAft>
            </a:pPr>
            <a:r>
              <a:rPr lang="en-US" sz="2400" dirty="0"/>
              <a:t>Recruitment outcome: response rates varied across surveys, campuses</a:t>
            </a:r>
          </a:p>
        </p:txBody>
      </p:sp>
    </p:spTree>
    <p:extLst>
      <p:ext uri="{BB962C8B-B14F-4D97-AF65-F5344CB8AC3E}">
        <p14:creationId xmlns:p14="http://schemas.microsoft.com/office/powerpoint/2010/main" val="231615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17095"/>
          </a:xfrm>
          <a:ln>
            <a:noFill/>
          </a:ln>
        </p:spPr>
        <p:txBody>
          <a:bodyPr>
            <a:noAutofit/>
          </a:bodyPr>
          <a:lstStyle/>
          <a:p>
            <a:r>
              <a:rPr lang="en-US" sz="3200"/>
              <a:t>Investment in PEI Initiatives Improves Student Service Use</a:t>
            </a:r>
          </a:p>
        </p:txBody>
      </p:sp>
      <p:sp>
        <p:nvSpPr>
          <p:cNvPr id="3" name="Content Placeholder 2"/>
          <p:cNvSpPr>
            <a:spLocks noGrp="1"/>
          </p:cNvSpPr>
          <p:nvPr>
            <p:ph idx="1"/>
          </p:nvPr>
        </p:nvSpPr>
        <p:spPr>
          <a:xfrm>
            <a:off x="457200" y="1693332"/>
            <a:ext cx="8229600" cy="4686549"/>
          </a:xfrm>
        </p:spPr>
        <p:txBody>
          <a:bodyPr/>
          <a:lstStyle/>
          <a:p>
            <a:r>
              <a:rPr lang="en-US" sz="2400"/>
              <a:t>Investment in prevention and early intervention (PEI) initiatives was associated with </a:t>
            </a:r>
            <a:r>
              <a:rPr lang="en-US" sz="2400" dirty="0"/>
              <a:t>estimated </a:t>
            </a:r>
            <a:r>
              <a:rPr lang="en-US" sz="2400"/>
              <a:t>13% increase in number of college students </a:t>
            </a:r>
            <a:r>
              <a:rPr lang="en-US" sz="2400" dirty="0"/>
              <a:t>reporting use of</a:t>
            </a:r>
            <a:r>
              <a:rPr lang="en-US" sz="2400"/>
              <a:t> mental health services between 2013 and 2014.</a:t>
            </a:r>
          </a:p>
          <a:p>
            <a:r>
              <a:rPr lang="en-US" sz="2400"/>
              <a:t>This increase in treatment—and corresponding decrease in dropouts—could yield substantial benefit to society</a:t>
            </a:r>
          </a:p>
          <a:p>
            <a:pPr lvl="1"/>
            <a:r>
              <a:rPr lang="en-US" sz="2400"/>
              <a:t>$6.49 for every dollar invested by </a:t>
            </a:r>
            <a:r>
              <a:rPr lang="en-US" sz="2400" err="1"/>
              <a:t>CalMHSA</a:t>
            </a:r>
            <a:r>
              <a:rPr lang="en-US" sz="2400"/>
              <a:t> in higher education</a:t>
            </a:r>
          </a:p>
          <a:p>
            <a:pPr lvl="1"/>
            <a:r>
              <a:rPr lang="en-US" sz="2400"/>
              <a:t>$11.39 for every dollar invested by </a:t>
            </a:r>
            <a:r>
              <a:rPr lang="en-US" sz="2400" err="1"/>
              <a:t>CalMHSA</a:t>
            </a:r>
            <a:r>
              <a:rPr lang="en-US" sz="2400"/>
              <a:t> in community colleges.</a:t>
            </a:r>
          </a:p>
          <a:p>
            <a:endParaRPr lang="en-US" sz="2800"/>
          </a:p>
        </p:txBody>
      </p:sp>
      <p:sp>
        <p:nvSpPr>
          <p:cNvPr id="4" name="Rectangle 3">
            <a:extLst>
              <a:ext uri="{FF2B5EF4-FFF2-40B4-BE49-F238E27FC236}">
                <a16:creationId xmlns:a16="http://schemas.microsoft.com/office/drawing/2014/main" id="{46052696-BD85-334F-BF83-693EA6164DDA}"/>
              </a:ext>
            </a:extLst>
          </p:cNvPr>
          <p:cNvSpPr/>
          <p:nvPr/>
        </p:nvSpPr>
        <p:spPr>
          <a:xfrm>
            <a:off x="0" y="6031525"/>
            <a:ext cx="9144000" cy="830997"/>
          </a:xfrm>
          <a:prstGeom prst="rect">
            <a:avLst/>
          </a:prstGeom>
        </p:spPr>
        <p:txBody>
          <a:bodyPr wrap="square">
            <a:spAutoFit/>
          </a:bodyPr>
          <a:lstStyle/>
          <a:p>
            <a:r>
              <a:rPr lang="en-US" sz="1600">
                <a:latin typeface="Times New Roman" panose="02020603050405020304" pitchFamily="18" charset="0"/>
                <a:ea typeface="Times New Roman" panose="02020603050405020304" pitchFamily="18" charset="0"/>
              </a:rPr>
              <a:t>Ashwood, J. S., B. D. Stein, B. </a:t>
            </a:r>
            <a:r>
              <a:rPr lang="en-US" sz="1600" err="1">
                <a:latin typeface="Times New Roman" panose="02020603050405020304" pitchFamily="18" charset="0"/>
                <a:ea typeface="Times New Roman" panose="02020603050405020304" pitchFamily="18" charset="0"/>
              </a:rPr>
              <a:t>Briscombe</a:t>
            </a:r>
            <a:r>
              <a:rPr lang="en-US" sz="1600">
                <a:latin typeface="Times New Roman" panose="02020603050405020304" pitchFamily="18" charset="0"/>
                <a:ea typeface="Times New Roman" panose="02020603050405020304" pitchFamily="18" charset="0"/>
              </a:rPr>
              <a:t>, L. Padilla, M. W. Woodbridge, L. May, R. </a:t>
            </a:r>
            <a:r>
              <a:rPr lang="en-US" sz="1600" err="1">
                <a:latin typeface="Times New Roman" panose="02020603050405020304" pitchFamily="18" charset="0"/>
                <a:ea typeface="Times New Roman" panose="02020603050405020304" pitchFamily="18" charset="0"/>
              </a:rPr>
              <a:t>Seelam</a:t>
            </a:r>
            <a:r>
              <a:rPr lang="en-US" sz="1600">
                <a:latin typeface="Times New Roman" panose="02020603050405020304" pitchFamily="18" charset="0"/>
                <a:ea typeface="Times New Roman" panose="02020603050405020304" pitchFamily="18" charset="0"/>
              </a:rPr>
              <a:t> and M. A. </a:t>
            </a:r>
            <a:r>
              <a:rPr lang="en-US" sz="1600" err="1">
                <a:latin typeface="Times New Roman" panose="02020603050405020304" pitchFamily="18" charset="0"/>
                <a:ea typeface="Times New Roman" panose="02020603050405020304" pitchFamily="18" charset="0"/>
              </a:rPr>
              <a:t>Burnam</a:t>
            </a:r>
            <a:r>
              <a:rPr lang="en-US" sz="1600">
                <a:latin typeface="Times New Roman" panose="02020603050405020304" pitchFamily="18" charset="0"/>
                <a:ea typeface="Times New Roman" panose="02020603050405020304" pitchFamily="18" charset="0"/>
              </a:rPr>
              <a:t>. Payoffs for California College Students and Taxpayers from Investing in Student Mental Health. </a:t>
            </a:r>
            <a:r>
              <a:rPr lang="it-IT" sz="1600">
                <a:latin typeface="Times New Roman" panose="02020603050405020304" pitchFamily="18" charset="0"/>
                <a:ea typeface="Times New Roman" panose="02020603050405020304" pitchFamily="18" charset="0"/>
              </a:rPr>
              <a:t>Santa Monica, CA: RAND Corporation, 2015. </a:t>
            </a:r>
            <a:endParaRPr lang="en-US" sz="1600"/>
          </a:p>
        </p:txBody>
      </p:sp>
    </p:spTree>
    <p:extLst>
      <p:ext uri="{BB962C8B-B14F-4D97-AF65-F5344CB8AC3E}">
        <p14:creationId xmlns:p14="http://schemas.microsoft.com/office/powerpoint/2010/main" val="1722645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0F54-FA97-3C4D-BA14-752D5DC3F17C}"/>
              </a:ext>
            </a:extLst>
          </p:cNvPr>
          <p:cNvSpPr>
            <a:spLocks noGrp="1"/>
          </p:cNvSpPr>
          <p:nvPr>
            <p:ph type="title"/>
          </p:nvPr>
        </p:nvSpPr>
        <p:spPr>
          <a:xfrm>
            <a:off x="840699" y="687480"/>
            <a:ext cx="5605629" cy="994172"/>
          </a:xfrm>
        </p:spPr>
        <p:txBody>
          <a:bodyPr vert="horz" lIns="91440" tIns="45720" rIns="91440" bIns="45720" rtlCol="0" anchor="ctr">
            <a:normAutofit/>
          </a:bodyPr>
          <a:lstStyle/>
          <a:p>
            <a:pPr algn="l">
              <a:lnSpc>
                <a:spcPct val="90000"/>
              </a:lnSpc>
            </a:pPr>
            <a:r>
              <a:rPr lang="en-US" sz="3850" kern="1200">
                <a:latin typeface="+mj-lt"/>
                <a:ea typeface="+mj-ea"/>
                <a:cs typeface="+mj-cs"/>
              </a:rPr>
              <a:t>Campus Climate Matters</a:t>
            </a:r>
          </a:p>
        </p:txBody>
      </p:sp>
      <p:sp>
        <p:nvSpPr>
          <p:cNvPr id="3" name="Text Placeholder 2">
            <a:extLst>
              <a:ext uri="{FF2B5EF4-FFF2-40B4-BE49-F238E27FC236}">
                <a16:creationId xmlns:a16="http://schemas.microsoft.com/office/drawing/2014/main" id="{410EEAE7-31EB-1E40-88C0-2D2BA55D19AC}"/>
              </a:ext>
            </a:extLst>
          </p:cNvPr>
          <p:cNvSpPr>
            <a:spLocks noGrp="1"/>
          </p:cNvSpPr>
          <p:nvPr>
            <p:ph type="body" sz="quarter" idx="10"/>
          </p:nvPr>
        </p:nvSpPr>
        <p:spPr>
          <a:xfrm>
            <a:off x="359815" y="1518677"/>
            <a:ext cx="5525727" cy="4066577"/>
          </a:xfrm>
        </p:spPr>
        <p:txBody>
          <a:bodyPr vert="horz" lIns="91440" tIns="45720" rIns="91440" bIns="45720" rtlCol="0" anchor="ctr">
            <a:normAutofit/>
          </a:bodyPr>
          <a:lstStyle/>
          <a:p>
            <a:pPr indent="-228600">
              <a:lnSpc>
                <a:spcPct val="90000"/>
              </a:lnSpc>
              <a:spcBef>
                <a:spcPts val="1200"/>
              </a:spcBef>
            </a:pPr>
            <a:r>
              <a:rPr lang="en-US" sz="2800"/>
              <a:t>On campuses perceived to be supportive of mental health issues, rather than stigmatizing, students were:</a:t>
            </a:r>
          </a:p>
          <a:p>
            <a:pPr lvl="1" indent="-228600">
              <a:lnSpc>
                <a:spcPct val="90000"/>
              </a:lnSpc>
              <a:spcBef>
                <a:spcPts val="1200"/>
              </a:spcBef>
              <a:buFont typeface="Arial" panose="020B0604020202020204" pitchFamily="34" charset="0"/>
              <a:buChar char="•"/>
            </a:pPr>
            <a:r>
              <a:rPr lang="en-US"/>
              <a:t>Over 20% more likely to seek treatment</a:t>
            </a:r>
          </a:p>
          <a:p>
            <a:pPr lvl="1" indent="-228600">
              <a:lnSpc>
                <a:spcPct val="90000"/>
              </a:lnSpc>
              <a:spcBef>
                <a:spcPts val="1200"/>
              </a:spcBef>
              <a:buFont typeface="Arial" panose="020B0604020202020204" pitchFamily="34" charset="0"/>
              <a:buChar char="•"/>
            </a:pPr>
            <a:r>
              <a:rPr lang="en-US"/>
              <a:t>Over 60% more likely to do so on campus</a:t>
            </a:r>
          </a:p>
          <a:p>
            <a:pPr marL="114300" indent="0">
              <a:lnSpc>
                <a:spcPct val="90000"/>
              </a:lnSpc>
              <a:spcBef>
                <a:spcPts val="1200"/>
              </a:spcBef>
              <a:buNone/>
            </a:pPr>
            <a:endParaRPr lang="en-US" dirty="0"/>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descr="Group">
            <a:extLst>
              <a:ext uri="{FF2B5EF4-FFF2-40B4-BE49-F238E27FC236}">
                <a16:creationId xmlns:a16="http://schemas.microsoft.com/office/drawing/2014/main" id="{A1DBF79C-C1C8-4E86-88D9-83BA66FD6F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4" name="Rectangle 3">
            <a:extLst>
              <a:ext uri="{FF2B5EF4-FFF2-40B4-BE49-F238E27FC236}">
                <a16:creationId xmlns:a16="http://schemas.microsoft.com/office/drawing/2014/main" id="{ABCFFED5-F0AA-8B4A-B81A-E5122333E564}"/>
              </a:ext>
            </a:extLst>
          </p:cNvPr>
          <p:cNvSpPr/>
          <p:nvPr/>
        </p:nvSpPr>
        <p:spPr>
          <a:xfrm>
            <a:off x="10119" y="6001161"/>
            <a:ext cx="7445595" cy="830997"/>
          </a:xfrm>
          <a:prstGeom prst="rect">
            <a:avLst/>
          </a:prstGeom>
        </p:spPr>
        <p:txBody>
          <a:bodyPr wrap="square">
            <a:spAutoFit/>
          </a:bodyPr>
          <a:lstStyle/>
          <a:p>
            <a:pPr lvl="0"/>
            <a:r>
              <a:rPr lang="en-US" sz="1600">
                <a:latin typeface="Times New Roman" panose="02020603050405020304" pitchFamily="18" charset="0"/>
                <a:ea typeface="Times New Roman" panose="02020603050405020304" pitchFamily="18" charset="0"/>
              </a:rPr>
              <a:t>Sontag-Padilla, L., Woodbridge, M. W., Mendelsohn, J., D’Amico, E. J., </a:t>
            </a:r>
            <a:r>
              <a:rPr lang="en-US" sz="1600" err="1">
                <a:latin typeface="Times New Roman" panose="02020603050405020304" pitchFamily="18" charset="0"/>
                <a:ea typeface="Times New Roman" panose="02020603050405020304" pitchFamily="18" charset="0"/>
              </a:rPr>
              <a:t>Osilla</a:t>
            </a:r>
            <a:r>
              <a:rPr lang="en-US" sz="1600">
                <a:latin typeface="Times New Roman" panose="02020603050405020304" pitchFamily="18" charset="0"/>
                <a:ea typeface="Times New Roman" panose="02020603050405020304" pitchFamily="18" charset="0"/>
              </a:rPr>
              <a:t>, K. C., </a:t>
            </a:r>
            <a:r>
              <a:rPr lang="en-US" sz="1600" err="1">
                <a:latin typeface="Times New Roman" panose="02020603050405020304" pitchFamily="18" charset="0"/>
                <a:ea typeface="Times New Roman" panose="02020603050405020304" pitchFamily="18" charset="0"/>
              </a:rPr>
              <a:t>Jaycox</a:t>
            </a:r>
            <a:r>
              <a:rPr lang="en-US" sz="1600">
                <a:latin typeface="Times New Roman" panose="02020603050405020304" pitchFamily="18" charset="0"/>
                <a:ea typeface="Times New Roman" panose="02020603050405020304" pitchFamily="18" charset="0"/>
              </a:rPr>
              <a:t>, L. H., et al. (2016). Factors affecting mental health service utilization among California public college and university students. </a:t>
            </a:r>
            <a:r>
              <a:rPr lang="en-US" sz="1600" i="1">
                <a:latin typeface="Times New Roman" panose="02020603050405020304" pitchFamily="18" charset="0"/>
                <a:ea typeface="Times New Roman" panose="02020603050405020304" pitchFamily="18" charset="0"/>
              </a:rPr>
              <a:t>Psychiatric Services, 67, </a:t>
            </a:r>
            <a:r>
              <a:rPr lang="en-US" sz="1600">
                <a:latin typeface="Times New Roman" panose="02020603050405020304" pitchFamily="18" charset="0"/>
                <a:ea typeface="Times New Roman" panose="02020603050405020304" pitchFamily="18" charset="0"/>
              </a:rPr>
              <a:t>890-897.</a:t>
            </a:r>
          </a:p>
        </p:txBody>
      </p:sp>
    </p:spTree>
    <p:extLst>
      <p:ext uri="{BB962C8B-B14F-4D97-AF65-F5344CB8AC3E}">
        <p14:creationId xmlns:p14="http://schemas.microsoft.com/office/powerpoint/2010/main" val="342669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88CD-6851-A246-B9F8-DC1C2A4FF00C}"/>
              </a:ext>
            </a:extLst>
          </p:cNvPr>
          <p:cNvSpPr>
            <a:spLocks noGrp="1"/>
          </p:cNvSpPr>
          <p:nvPr>
            <p:ph type="title"/>
          </p:nvPr>
        </p:nvSpPr>
        <p:spPr/>
        <p:txBody>
          <a:bodyPr>
            <a:noAutofit/>
          </a:bodyPr>
          <a:lstStyle/>
          <a:p>
            <a:r>
              <a:rPr lang="en-US" sz="3600"/>
              <a:t>Campus Staff Help Address Student Mental Health Needs</a:t>
            </a:r>
          </a:p>
        </p:txBody>
      </p:sp>
      <p:sp>
        <p:nvSpPr>
          <p:cNvPr id="3" name="Text Placeholder 2">
            <a:extLst>
              <a:ext uri="{FF2B5EF4-FFF2-40B4-BE49-F238E27FC236}">
                <a16:creationId xmlns:a16="http://schemas.microsoft.com/office/drawing/2014/main" id="{534DF03C-29B2-BF42-A5AA-25A50660C33E}"/>
              </a:ext>
            </a:extLst>
          </p:cNvPr>
          <p:cNvSpPr>
            <a:spLocks noGrp="1"/>
          </p:cNvSpPr>
          <p:nvPr>
            <p:ph type="body" sz="quarter" idx="10"/>
          </p:nvPr>
        </p:nvSpPr>
        <p:spPr>
          <a:xfrm>
            <a:off x="457200" y="1417638"/>
            <a:ext cx="7745508" cy="4930775"/>
          </a:xfrm>
        </p:spPr>
        <p:txBody>
          <a:bodyPr/>
          <a:lstStyle/>
          <a:p>
            <a:r>
              <a:rPr lang="en-US" sz="2400" dirty="0"/>
              <a:t>69% faculty/staff talked to a student about mental health problems within the past six months</a:t>
            </a:r>
          </a:p>
          <a:p>
            <a:pPr lvl="1"/>
            <a:r>
              <a:rPr lang="en-US" sz="2000" dirty="0"/>
              <a:t>Over 70% felt confident in their abilities to refer students with mental health needs to appropriate resources</a:t>
            </a:r>
          </a:p>
          <a:p>
            <a:r>
              <a:rPr lang="en-US" sz="2400" dirty="0"/>
              <a:t>Over 50% reported campuses are actively putting into place training programs to staff recognize and respond to students with mental health needs</a:t>
            </a:r>
          </a:p>
          <a:p>
            <a:pPr lvl="1"/>
            <a:r>
              <a:rPr lang="en-US" sz="2000" dirty="0"/>
              <a:t>However, only 25% of staff participated in these trainings</a:t>
            </a:r>
          </a:p>
          <a:p>
            <a:pPr lvl="1"/>
            <a:r>
              <a:rPr lang="en-US" sz="2000" dirty="0"/>
              <a:t>And only 41% felt confident in their ability to help students address mental health issues</a:t>
            </a:r>
          </a:p>
          <a:p>
            <a:r>
              <a:rPr lang="en-US" sz="2400" dirty="0"/>
              <a:t>Faculty are open/interested in helping; however, training limitations could potentially reduce efficacy as gatekeepers</a:t>
            </a:r>
          </a:p>
        </p:txBody>
      </p:sp>
    </p:spTree>
    <p:extLst>
      <p:ext uri="{BB962C8B-B14F-4D97-AF65-F5344CB8AC3E}">
        <p14:creationId xmlns:p14="http://schemas.microsoft.com/office/powerpoint/2010/main" val="262828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BC2F-A249-AC4C-96BE-9666B29AA235}"/>
              </a:ext>
            </a:extLst>
          </p:cNvPr>
          <p:cNvSpPr>
            <a:spLocks noGrp="1"/>
          </p:cNvSpPr>
          <p:nvPr>
            <p:ph type="title"/>
          </p:nvPr>
        </p:nvSpPr>
        <p:spPr/>
        <p:txBody>
          <a:bodyPr>
            <a:noAutofit/>
          </a:bodyPr>
          <a:lstStyle/>
          <a:p>
            <a:r>
              <a:rPr lang="en-US" sz="3850"/>
              <a:t>Online Mental Health Services:</a:t>
            </a:r>
            <a:br>
              <a:rPr lang="en-US" sz="3850"/>
            </a:br>
            <a:r>
              <a:rPr lang="en-US" sz="3850"/>
              <a:t>Potential to Help Fill Treatment Gap</a:t>
            </a:r>
          </a:p>
        </p:txBody>
      </p:sp>
      <p:sp>
        <p:nvSpPr>
          <p:cNvPr id="3" name="Text Placeholder 2">
            <a:extLst>
              <a:ext uri="{FF2B5EF4-FFF2-40B4-BE49-F238E27FC236}">
                <a16:creationId xmlns:a16="http://schemas.microsoft.com/office/drawing/2014/main" id="{1E851996-5BFC-2A4B-8C33-756EDF544244}"/>
              </a:ext>
            </a:extLst>
          </p:cNvPr>
          <p:cNvSpPr>
            <a:spLocks noGrp="1"/>
          </p:cNvSpPr>
          <p:nvPr>
            <p:ph type="body" sz="quarter" idx="10"/>
          </p:nvPr>
        </p:nvSpPr>
        <p:spPr>
          <a:xfrm>
            <a:off x="941293" y="1610468"/>
            <a:ext cx="7261414" cy="4210652"/>
          </a:xfrm>
        </p:spPr>
        <p:txBody>
          <a:bodyPr/>
          <a:lstStyle/>
          <a:p>
            <a:r>
              <a:rPr lang="en-US" sz="2700"/>
              <a:t>Among students with psychological distress:</a:t>
            </a:r>
          </a:p>
          <a:p>
            <a:pPr lvl="1"/>
            <a:r>
              <a:rPr lang="en-US" sz="2300"/>
              <a:t>28% reported prior in-person service use</a:t>
            </a:r>
          </a:p>
          <a:p>
            <a:pPr lvl="1"/>
            <a:r>
              <a:rPr lang="en-US" sz="2300"/>
              <a:t>60% open to using online mental health services</a:t>
            </a:r>
          </a:p>
          <a:p>
            <a:pPr lvl="1"/>
            <a:r>
              <a:rPr lang="en-US" sz="2300"/>
              <a:t>But, only 3% reported ever using online mental health services</a:t>
            </a:r>
          </a:p>
          <a:p>
            <a:r>
              <a:rPr lang="en-US" sz="2700"/>
              <a:t>Targeted outreach efforts may be required if online services to be used to reduce unmet treatment need.</a:t>
            </a:r>
          </a:p>
        </p:txBody>
      </p:sp>
      <p:sp>
        <p:nvSpPr>
          <p:cNvPr id="4" name="Rectangle 3">
            <a:extLst>
              <a:ext uri="{FF2B5EF4-FFF2-40B4-BE49-F238E27FC236}">
                <a16:creationId xmlns:a16="http://schemas.microsoft.com/office/drawing/2014/main" id="{8F78FABA-C382-A844-BEF7-2A6F1244084E}"/>
              </a:ext>
            </a:extLst>
          </p:cNvPr>
          <p:cNvSpPr/>
          <p:nvPr/>
        </p:nvSpPr>
        <p:spPr>
          <a:xfrm>
            <a:off x="0" y="6049120"/>
            <a:ext cx="9144000" cy="830997"/>
          </a:xfrm>
          <a:prstGeom prst="rect">
            <a:avLst/>
          </a:prstGeom>
        </p:spPr>
        <p:txBody>
          <a:bodyPr wrap="square">
            <a:spAutoFit/>
          </a:bodyPr>
          <a:lstStyle/>
          <a:p>
            <a:pPr lvl="0"/>
            <a:r>
              <a:rPr lang="en-US" sz="1600">
                <a:latin typeface="Times New Roman" panose="02020603050405020304" pitchFamily="18" charset="0"/>
                <a:ea typeface="Times New Roman" panose="02020603050405020304" pitchFamily="18" charset="0"/>
              </a:rPr>
              <a:t>Dunbar, M. S., Sontag-Padilla, L., </a:t>
            </a:r>
            <a:r>
              <a:rPr lang="en-US" sz="1600" err="1">
                <a:latin typeface="Times New Roman" panose="02020603050405020304" pitchFamily="18" charset="0"/>
                <a:ea typeface="Times New Roman" panose="02020603050405020304" pitchFamily="18" charset="0"/>
              </a:rPr>
              <a:t>Kase</a:t>
            </a:r>
            <a:r>
              <a:rPr lang="en-US" sz="1600">
                <a:latin typeface="Times New Roman" panose="02020603050405020304" pitchFamily="18" charset="0"/>
                <a:ea typeface="Times New Roman" panose="02020603050405020304" pitchFamily="18" charset="0"/>
              </a:rPr>
              <a:t>, C. A., </a:t>
            </a:r>
            <a:r>
              <a:rPr lang="en-US" sz="1600" err="1">
                <a:latin typeface="Times New Roman" panose="02020603050405020304" pitchFamily="18" charset="0"/>
                <a:ea typeface="Times New Roman" panose="02020603050405020304" pitchFamily="18" charset="0"/>
              </a:rPr>
              <a:t>Seelam</a:t>
            </a:r>
            <a:r>
              <a:rPr lang="en-US" sz="1600">
                <a:latin typeface="Times New Roman" panose="02020603050405020304" pitchFamily="18" charset="0"/>
                <a:ea typeface="Times New Roman" panose="02020603050405020304" pitchFamily="18" charset="0"/>
              </a:rPr>
              <a:t>, R., &amp; Stein, B. D. (2018). Unmet mental health treatment need and attitudes toward online mental health services among community college students. </a:t>
            </a:r>
            <a:r>
              <a:rPr lang="en-US" sz="1600" i="1">
                <a:latin typeface="Times New Roman" panose="02020603050405020304" pitchFamily="18" charset="0"/>
                <a:ea typeface="Times New Roman" panose="02020603050405020304" pitchFamily="18" charset="0"/>
              </a:rPr>
              <a:t>Psychiatric Services, available online.</a:t>
            </a:r>
            <a:endParaRPr lang="en-US" sz="16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027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24">
            <a:extLst>
              <a:ext uri="{FF2B5EF4-FFF2-40B4-BE49-F238E27FC236}">
                <a16:creationId xmlns:a16="http://schemas.microsoft.com/office/drawing/2014/main" id="{58A7B327-35EE-44E9-8CE4-4DD5744B6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BBBF9C3-3AD4-3646-8125-F0B05A88990A}"/>
              </a:ext>
            </a:extLst>
          </p:cNvPr>
          <p:cNvSpPr>
            <a:spLocks noGrp="1"/>
          </p:cNvSpPr>
          <p:nvPr>
            <p:ph type="ctrTitle"/>
          </p:nvPr>
        </p:nvSpPr>
        <p:spPr>
          <a:xfrm>
            <a:off x="628650" y="723013"/>
            <a:ext cx="7886700" cy="3094068"/>
          </a:xfrm>
        </p:spPr>
        <p:txBody>
          <a:bodyPr>
            <a:noAutofit/>
          </a:bodyPr>
          <a:lstStyle/>
          <a:p>
            <a:r>
              <a:rPr lang="en-US" sz="5400"/>
              <a:t>Phase II: Role of </a:t>
            </a:r>
            <a:br>
              <a:rPr lang="en-US" sz="5400"/>
            </a:br>
            <a:r>
              <a:rPr lang="en-US" sz="5400"/>
              <a:t>Peer-Based Organizations</a:t>
            </a:r>
          </a:p>
        </p:txBody>
      </p:sp>
      <p:sp useBgFill="1">
        <p:nvSpPr>
          <p:cNvPr id="65" name="Rectangle 26">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49" y="4193001"/>
            <a:ext cx="7886699" cy="822960"/>
          </a:xfrm>
          <a:prstGeom prst="rect">
            <a:avLst/>
          </a:prstGeom>
          <a:ln w="12700">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ubtitle 6">
            <a:extLst>
              <a:ext uri="{FF2B5EF4-FFF2-40B4-BE49-F238E27FC236}">
                <a16:creationId xmlns:a16="http://schemas.microsoft.com/office/drawing/2014/main" id="{F8173F71-C84C-2542-B7BF-99B5E9A7A870}"/>
              </a:ext>
            </a:extLst>
          </p:cNvPr>
          <p:cNvSpPr>
            <a:spLocks noGrp="1"/>
          </p:cNvSpPr>
          <p:nvPr>
            <p:ph type="subTitle" idx="1"/>
          </p:nvPr>
        </p:nvSpPr>
        <p:spPr>
          <a:xfrm>
            <a:off x="915066" y="4315710"/>
            <a:ext cx="7313868" cy="582612"/>
          </a:xfrm>
          <a:noFill/>
        </p:spPr>
        <p:txBody>
          <a:bodyPr anchor="ctr">
            <a:normAutofit/>
          </a:bodyPr>
          <a:lstStyle/>
          <a:p>
            <a:r>
              <a:rPr lang="en-US" dirty="0"/>
              <a:t>Active Minds Impact Study</a:t>
            </a:r>
          </a:p>
        </p:txBody>
      </p:sp>
      <p:sp>
        <p:nvSpPr>
          <p:cNvPr id="66" name="Rectangle 28">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517136" y="4742403"/>
            <a:ext cx="109728"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20E3BC-88DF-4649-ACBA-DB2ED2495F45}"/>
              </a:ext>
            </a:extLst>
          </p:cNvPr>
          <p:cNvSpPr>
            <a:spLocks noGrp="1"/>
          </p:cNvSpPr>
          <p:nvPr>
            <p:ph type="sldNum" sz="quarter" idx="4294967295"/>
          </p:nvPr>
        </p:nvSpPr>
        <p:spPr>
          <a:xfrm>
            <a:off x="6457950" y="6356350"/>
            <a:ext cx="2057400" cy="365125"/>
          </a:xfrm>
          <a:prstGeom prst="rect">
            <a:avLst/>
          </a:prstGeom>
        </p:spPr>
        <p:txBody>
          <a:bodyPr>
            <a:normAutofit/>
          </a:bodyPr>
          <a:lstStyle/>
          <a:p>
            <a:pPr>
              <a:lnSpc>
                <a:spcPct val="90000"/>
              </a:lnSpc>
              <a:spcAft>
                <a:spcPts val="600"/>
              </a:spcAft>
            </a:pPr>
            <a:fld id="{4870C0EA-6A58-2547-B78F-BC203C3611C3}" type="slidenum">
              <a:rPr lang="en-US">
                <a:solidFill>
                  <a:schemeClr val="tx1">
                    <a:lumMod val="50000"/>
                    <a:lumOff val="50000"/>
                  </a:schemeClr>
                </a:solidFill>
              </a:rPr>
              <a:pPr>
                <a:lnSpc>
                  <a:spcPct val="90000"/>
                </a:lnSpc>
                <a:spcAft>
                  <a:spcPts val="600"/>
                </a:spcAft>
              </a:pPr>
              <a:t>18</a:t>
            </a:fld>
            <a:endParaRPr lang="en-US">
              <a:solidFill>
                <a:schemeClr val="tx1">
                  <a:lumMod val="50000"/>
                  <a:lumOff val="50000"/>
                </a:schemeClr>
              </a:solidFill>
            </a:endParaRPr>
          </a:p>
        </p:txBody>
      </p:sp>
    </p:spTree>
    <p:extLst>
      <p:ext uri="{BB962C8B-B14F-4D97-AF65-F5344CB8AC3E}">
        <p14:creationId xmlns:p14="http://schemas.microsoft.com/office/powerpoint/2010/main" val="4047011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E81D-F1DB-FC48-BA06-F8DC377D5A8E}"/>
              </a:ext>
            </a:extLst>
          </p:cNvPr>
          <p:cNvSpPr>
            <a:spLocks noGrp="1"/>
          </p:cNvSpPr>
          <p:nvPr>
            <p:ph type="title"/>
          </p:nvPr>
        </p:nvSpPr>
        <p:spPr>
          <a:xfrm>
            <a:off x="457200" y="333253"/>
            <a:ext cx="8229600" cy="1143000"/>
          </a:xfrm>
          <a:ln>
            <a:noFill/>
          </a:ln>
        </p:spPr>
        <p:txBody>
          <a:bodyPr>
            <a:normAutofit/>
          </a:bodyPr>
          <a:lstStyle/>
          <a:p>
            <a:r>
              <a:rPr lang="en-US"/>
              <a:t>Peer-Based Organizations</a:t>
            </a:r>
          </a:p>
        </p:txBody>
      </p:sp>
      <p:sp>
        <p:nvSpPr>
          <p:cNvPr id="3" name="Text Placeholder 2">
            <a:extLst>
              <a:ext uri="{FF2B5EF4-FFF2-40B4-BE49-F238E27FC236}">
                <a16:creationId xmlns:a16="http://schemas.microsoft.com/office/drawing/2014/main" id="{F14553C6-BB0A-F240-B95F-D065982C800F}"/>
              </a:ext>
            </a:extLst>
          </p:cNvPr>
          <p:cNvSpPr>
            <a:spLocks noGrp="1"/>
          </p:cNvSpPr>
          <p:nvPr>
            <p:ph type="body" sz="quarter" idx="10"/>
          </p:nvPr>
        </p:nvSpPr>
        <p:spPr>
          <a:xfrm>
            <a:off x="457199" y="1786917"/>
            <a:ext cx="8229599" cy="4930775"/>
          </a:xfrm>
        </p:spPr>
        <p:txBody>
          <a:bodyPr/>
          <a:lstStyle/>
          <a:p>
            <a:pPr indent="-228600">
              <a:lnSpc>
                <a:spcPct val="90000"/>
              </a:lnSpc>
            </a:pPr>
            <a:r>
              <a:rPr lang="en-US" sz="2400"/>
              <a:t>Student peer-based organizations on college campuses uniquely positioned to have direct effects on students’ perceptions of mental health issues and associated stigma</a:t>
            </a:r>
          </a:p>
          <a:p>
            <a:r>
              <a:rPr lang="en-US" sz="2400"/>
              <a:t>Growing recognition of importance of peers in mental health and suicide prevention programming on campuses</a:t>
            </a:r>
          </a:p>
          <a:p>
            <a:r>
              <a:rPr lang="en-US" sz="2400"/>
              <a:t>However, paucity of studies examining impact of student peer organizations on factors likely to influence students’ help-seeking behaviors</a:t>
            </a:r>
          </a:p>
        </p:txBody>
      </p:sp>
    </p:spTree>
    <p:extLst>
      <p:ext uri="{BB962C8B-B14F-4D97-AF65-F5344CB8AC3E}">
        <p14:creationId xmlns:p14="http://schemas.microsoft.com/office/powerpoint/2010/main" val="277111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7814" y="963877"/>
            <a:ext cx="2891608" cy="4930246"/>
          </a:xfrm>
        </p:spPr>
        <p:txBody>
          <a:bodyPr vert="horz" lIns="91440" tIns="45720" rIns="91440" bIns="45720" rtlCol="0" anchor="ctr">
            <a:normAutofit/>
          </a:bodyPr>
          <a:lstStyle/>
          <a:p>
            <a:pPr algn="r">
              <a:lnSpc>
                <a:spcPct val="90000"/>
              </a:lnSpc>
            </a:pPr>
            <a:r>
              <a:rPr lang="en-US" kern="1200">
                <a:solidFill>
                  <a:schemeClr val="accent1"/>
                </a:solidFill>
                <a:latin typeface="+mj-lt"/>
                <a:ea typeface="+mj-ea"/>
                <a:cs typeface="+mj-cs"/>
              </a:rPr>
              <a:t>Objectives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3732023" y="963877"/>
            <a:ext cx="4867685" cy="4930246"/>
          </a:xfrm>
        </p:spPr>
        <p:txBody>
          <a:bodyPr vert="horz" lIns="91440" tIns="45720" rIns="91440" bIns="45720" rtlCol="0" anchor="ctr">
            <a:normAutofit fontScale="77500" lnSpcReduction="20000"/>
          </a:bodyPr>
          <a:lstStyle/>
          <a:p>
            <a:pPr lvl="0"/>
            <a:r>
              <a:rPr lang="en-US"/>
              <a:t>To learn about different methods for evaluating student mental health issues on college campuses</a:t>
            </a:r>
            <a:endParaRPr lang="en-US" b="1"/>
          </a:p>
          <a:p>
            <a:pPr lvl="0"/>
            <a:r>
              <a:rPr lang="en-US"/>
              <a:t>To better understand the connection between campus climate, peer support, and mental health service utilization among college students.</a:t>
            </a:r>
            <a:endParaRPr lang="en-US" b="1"/>
          </a:p>
          <a:p>
            <a:pPr lvl="0"/>
            <a:r>
              <a:rPr lang="en-US"/>
              <a:t>To learn about the societal benefit of increasing access to and engage in mental health services for college students</a:t>
            </a:r>
            <a:endParaRPr lang="en-US" b="1"/>
          </a:p>
        </p:txBody>
      </p:sp>
    </p:spTree>
    <p:extLst>
      <p:ext uri="{BB962C8B-B14F-4D97-AF65-F5344CB8AC3E}">
        <p14:creationId xmlns:p14="http://schemas.microsoft.com/office/powerpoint/2010/main" val="235507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075" y="978102"/>
            <a:ext cx="7941325" cy="1062644"/>
          </a:xfrm>
        </p:spPr>
        <p:txBody>
          <a:bodyPr anchor="b">
            <a:normAutofit/>
          </a:bodyPr>
          <a:lstStyle/>
          <a:p>
            <a:pPr lvl="0" algn="l"/>
            <a:r>
              <a:rPr lang="en-US" b="1"/>
              <a:t>Active Minds Impact Evaluation</a:t>
            </a:r>
            <a:endParaRPr lang="en-US"/>
          </a:p>
        </p:txBody>
      </p:sp>
      <p:cxnSp>
        <p:nvCxnSpPr>
          <p:cNvPr id="21" name="Straight Connector 2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92B5555-B906-3143-A637-57B685CD70A2}"/>
              </a:ext>
            </a:extLst>
          </p:cNvPr>
          <p:cNvPicPr>
            <a:picLocks noChangeAspect="1"/>
          </p:cNvPicPr>
          <p:nvPr/>
        </p:nvPicPr>
        <p:blipFill>
          <a:blip r:embed="rId3"/>
          <a:stretch>
            <a:fillRect/>
          </a:stretch>
        </p:blipFill>
        <p:spPr>
          <a:xfrm>
            <a:off x="835517" y="2811104"/>
            <a:ext cx="2524860" cy="2524860"/>
          </a:xfrm>
          <a:prstGeom prst="rect">
            <a:avLst/>
          </a:prstGeom>
        </p:spPr>
      </p:pic>
      <p:sp>
        <p:nvSpPr>
          <p:cNvPr id="3" name="Content Placeholder 2"/>
          <p:cNvSpPr>
            <a:spLocks noGrp="1"/>
          </p:cNvSpPr>
          <p:nvPr>
            <p:ph idx="1"/>
          </p:nvPr>
        </p:nvSpPr>
        <p:spPr>
          <a:xfrm>
            <a:off x="3716515" y="2682433"/>
            <a:ext cx="4711627" cy="3215749"/>
          </a:xfrm>
        </p:spPr>
        <p:txBody>
          <a:bodyPr>
            <a:normAutofit/>
          </a:bodyPr>
          <a:lstStyle/>
          <a:p>
            <a:r>
              <a:rPr lang="en-US" sz="2100" b="1"/>
              <a:t>Goal: </a:t>
            </a:r>
            <a:r>
              <a:rPr lang="en-US" sz="2100"/>
              <a:t>Examine association between engagement with Active Minds  and changes in perceived knowledge, attitude and helping behaviors relating to mental health</a:t>
            </a:r>
          </a:p>
          <a:p>
            <a:r>
              <a:rPr lang="en-US" sz="2100"/>
              <a:t>Largest study of impact of Active Minds</a:t>
            </a:r>
          </a:p>
          <a:p>
            <a:endParaRPr lang="en-US" sz="2100"/>
          </a:p>
        </p:txBody>
      </p:sp>
      <p:sp>
        <p:nvSpPr>
          <p:cNvPr id="8" name="Rectangle 7">
            <a:extLst>
              <a:ext uri="{FF2B5EF4-FFF2-40B4-BE49-F238E27FC236}">
                <a16:creationId xmlns:a16="http://schemas.microsoft.com/office/drawing/2014/main" id="{0CDCDFF5-0028-4A49-8A79-A6919FA196EA}"/>
              </a:ext>
            </a:extLst>
          </p:cNvPr>
          <p:cNvSpPr/>
          <p:nvPr/>
        </p:nvSpPr>
        <p:spPr>
          <a:xfrm>
            <a:off x="132521" y="5797917"/>
            <a:ext cx="8839201" cy="738664"/>
          </a:xfrm>
          <a:prstGeom prst="rect">
            <a:avLst/>
          </a:prstGeom>
        </p:spPr>
        <p:txBody>
          <a:bodyPr wrap="square">
            <a:spAutoFit/>
          </a:bodyPr>
          <a:lstStyle/>
          <a:p>
            <a:pPr lvl="0">
              <a:spcAft>
                <a:spcPts val="600"/>
              </a:spcAft>
            </a:pPr>
            <a:r>
              <a:rPr lang="nb-NO" sz="1400" b="1">
                <a:latin typeface="Calibri" panose="020F0502020204030204" pitchFamily="34" charset="0"/>
                <a:ea typeface="Times New Roman" panose="02020603050405020304" pitchFamily="18" charset="0"/>
                <a:cs typeface="Calibri" panose="020F0502020204030204" pitchFamily="34" charset="0"/>
              </a:rPr>
              <a:t>Sontag-Padilla, L.,</a:t>
            </a:r>
            <a:r>
              <a:rPr lang="nb-NO" sz="1400">
                <a:latin typeface="Calibri" panose="020F0502020204030204" pitchFamily="34" charset="0"/>
                <a:ea typeface="Times New Roman" panose="02020603050405020304" pitchFamily="18" charset="0"/>
                <a:cs typeface="Calibri" panose="020F0502020204030204" pitchFamily="34" charset="0"/>
              </a:rPr>
              <a:t> </a:t>
            </a:r>
            <a:r>
              <a:rPr lang="nb-NO" sz="1400" err="1">
                <a:latin typeface="Calibri" panose="020F0502020204030204" pitchFamily="34" charset="0"/>
                <a:ea typeface="Times New Roman" panose="02020603050405020304" pitchFamily="18" charset="0"/>
                <a:cs typeface="Calibri" panose="020F0502020204030204" pitchFamily="34" charset="0"/>
              </a:rPr>
              <a:t>Dunbar</a:t>
            </a:r>
            <a:r>
              <a:rPr lang="nb-NO" sz="1400">
                <a:latin typeface="Calibri" panose="020F0502020204030204" pitchFamily="34" charset="0"/>
                <a:ea typeface="Times New Roman" panose="02020603050405020304" pitchFamily="18" charset="0"/>
                <a:cs typeface="Calibri" panose="020F0502020204030204" pitchFamily="34" charset="0"/>
              </a:rPr>
              <a:t>, M. S., </a:t>
            </a:r>
            <a:r>
              <a:rPr lang="nb-NO" sz="1400" err="1">
                <a:latin typeface="Calibri" panose="020F0502020204030204" pitchFamily="34" charset="0"/>
                <a:ea typeface="Times New Roman" panose="02020603050405020304" pitchFamily="18" charset="0"/>
                <a:cs typeface="Calibri" panose="020F0502020204030204" pitchFamily="34" charset="0"/>
              </a:rPr>
              <a:t>Ye</a:t>
            </a:r>
            <a:r>
              <a:rPr lang="nb-NO" sz="1400">
                <a:latin typeface="Calibri" panose="020F0502020204030204" pitchFamily="34" charset="0"/>
                <a:ea typeface="Times New Roman" panose="02020603050405020304" pitchFamily="18" charset="0"/>
                <a:cs typeface="Calibri" panose="020F0502020204030204" pitchFamily="34" charset="0"/>
              </a:rPr>
              <a:t>, F., Kase, C. A., </a:t>
            </a:r>
            <a:r>
              <a:rPr lang="nb-NO" sz="1400" err="1">
                <a:latin typeface="Calibri" panose="020F0502020204030204" pitchFamily="34" charset="0"/>
                <a:ea typeface="Times New Roman" panose="02020603050405020304" pitchFamily="18" charset="0"/>
                <a:cs typeface="Calibri" panose="020F0502020204030204" pitchFamily="34" charset="0"/>
              </a:rPr>
              <a:t>Fein</a:t>
            </a:r>
            <a:r>
              <a:rPr lang="nb-NO" sz="1400">
                <a:latin typeface="Calibri" panose="020F0502020204030204" pitchFamily="34" charset="0"/>
                <a:ea typeface="Times New Roman" panose="02020603050405020304" pitchFamily="18" charset="0"/>
                <a:cs typeface="Calibri" panose="020F0502020204030204" pitchFamily="34" charset="0"/>
              </a:rPr>
              <a:t>, R., et al. </a:t>
            </a:r>
            <a:r>
              <a:rPr lang="en-US" sz="1400">
                <a:latin typeface="Calibri" panose="020F0502020204030204" pitchFamily="34" charset="0"/>
                <a:ea typeface="Times New Roman" panose="02020603050405020304" pitchFamily="18" charset="0"/>
                <a:cs typeface="Calibri" panose="020F0502020204030204" pitchFamily="34" charset="0"/>
              </a:rPr>
              <a:t>(2018). Strengthening College Students' Mental Health Knowledge, Awareness, and Helping Behaviors: the Impact of Active Minds, a Peer Mental Health Organization. </a:t>
            </a:r>
            <a:r>
              <a:rPr lang="en-US" sz="1400" i="1">
                <a:latin typeface="Calibri" panose="020F0502020204030204" pitchFamily="34" charset="0"/>
                <a:ea typeface="Times New Roman" panose="02020603050405020304" pitchFamily="18" charset="0"/>
                <a:cs typeface="Calibri" panose="020F0502020204030204" pitchFamily="34" charset="0"/>
              </a:rPr>
              <a:t>Journal of the American Academy of Child and Adolescent Psychiatry</a:t>
            </a:r>
            <a:r>
              <a:rPr lang="en-US" sz="1400">
                <a:latin typeface="Calibri" panose="020F0502020204030204" pitchFamily="34" charset="0"/>
                <a:ea typeface="Times New Roman" panose="02020603050405020304" pitchFamily="18" charset="0"/>
                <a:cs typeface="Calibri" panose="020F0502020204030204" pitchFamily="34" charset="0"/>
              </a:rPr>
              <a:t>, </a:t>
            </a:r>
            <a:r>
              <a:rPr lang="en-US" sz="1400" i="1">
                <a:latin typeface="Calibri" panose="020F0502020204030204" pitchFamily="34" charset="0"/>
                <a:ea typeface="Times New Roman" panose="02020603050405020304" pitchFamily="18" charset="0"/>
                <a:cs typeface="Calibri" panose="020F0502020204030204" pitchFamily="34" charset="0"/>
              </a:rPr>
              <a:t>57,</a:t>
            </a:r>
            <a:r>
              <a:rPr lang="en-US" sz="1400">
                <a:latin typeface="Calibri" panose="020F0502020204030204" pitchFamily="34" charset="0"/>
                <a:ea typeface="Times New Roman" panose="02020603050405020304" pitchFamily="18" charset="0"/>
                <a:cs typeface="Calibri" panose="020F0502020204030204" pitchFamily="34" charset="0"/>
              </a:rPr>
              <a:t> 500-507.</a:t>
            </a:r>
          </a:p>
        </p:txBody>
      </p:sp>
    </p:spTree>
    <p:extLst>
      <p:ext uri="{BB962C8B-B14F-4D97-AF65-F5344CB8AC3E}">
        <p14:creationId xmlns:p14="http://schemas.microsoft.com/office/powerpoint/2010/main" val="68479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Active Minds: </a:t>
            </a:r>
            <a:r>
              <a:rPr lang="en-US" dirty="0"/>
              <a:t>Survey </a:t>
            </a:r>
            <a:r>
              <a:rPr lang="en-US"/>
              <a:t>Approach</a:t>
            </a:r>
          </a:p>
        </p:txBody>
      </p:sp>
      <p:sp>
        <p:nvSpPr>
          <p:cNvPr id="3" name="Content Placeholder 2"/>
          <p:cNvSpPr>
            <a:spLocks noGrp="1"/>
          </p:cNvSpPr>
          <p:nvPr>
            <p:ph idx="1"/>
          </p:nvPr>
        </p:nvSpPr>
        <p:spPr>
          <a:xfrm>
            <a:off x="457200" y="1417638"/>
            <a:ext cx="8229600" cy="5274710"/>
          </a:xfrm>
        </p:spPr>
        <p:txBody>
          <a:bodyPr/>
          <a:lstStyle/>
          <a:p>
            <a:r>
              <a:rPr lang="en-US" sz="2400" dirty="0"/>
              <a:t>3-wave online survey during 2016/17 school year, 12 campuses with Active Minds chapters</a:t>
            </a:r>
          </a:p>
          <a:p>
            <a:r>
              <a:rPr lang="en-US" sz="2400" dirty="0"/>
              <a:t>Recruited students for varying levels of awareness and engagement of Active Minds</a:t>
            </a:r>
            <a:endParaRPr lang="en-US" sz="2800" dirty="0"/>
          </a:p>
          <a:p>
            <a:pPr lvl="1"/>
            <a:r>
              <a:rPr lang="en-US" sz="2000" dirty="0"/>
              <a:t>High interest/potential for engagement</a:t>
            </a:r>
            <a:endParaRPr lang="en-US" sz="2400" dirty="0"/>
          </a:p>
          <a:p>
            <a:pPr lvl="1"/>
            <a:r>
              <a:rPr lang="en-US" sz="2000" dirty="0"/>
              <a:t>Low interest/potential for engagement</a:t>
            </a:r>
            <a:endParaRPr lang="en-US" sz="2400" dirty="0"/>
          </a:p>
          <a:p>
            <a:r>
              <a:rPr lang="en-US" sz="2400" dirty="0"/>
              <a:t>Recruitment approaches:</a:t>
            </a:r>
            <a:endParaRPr lang="en-US" sz="2800" dirty="0"/>
          </a:p>
          <a:p>
            <a:pPr lvl="1"/>
            <a:r>
              <a:rPr lang="en-US" sz="2000" dirty="0"/>
              <a:t>Worked heavily with Active Minds student fellows to conduct in-person recruitment (event tables, Active Minds events, student union centers)</a:t>
            </a:r>
            <a:endParaRPr lang="en-US" sz="2400" dirty="0"/>
          </a:p>
          <a:p>
            <a:pPr lvl="1"/>
            <a:r>
              <a:rPr lang="en-US" sz="2000" dirty="0"/>
              <a:t>Snowball recruitment through email correspondence, social media, etc.</a:t>
            </a:r>
          </a:p>
          <a:p>
            <a:pPr lvl="1"/>
            <a:r>
              <a:rPr lang="en-US" sz="2000" dirty="0"/>
              <a:t>Overall retention rate was 76 percent</a:t>
            </a:r>
          </a:p>
          <a:p>
            <a:endParaRPr lang="en-US" sz="2800" dirty="0"/>
          </a:p>
        </p:txBody>
      </p:sp>
    </p:spTree>
    <p:extLst>
      <p:ext uri="{BB962C8B-B14F-4D97-AF65-F5344CB8AC3E}">
        <p14:creationId xmlns:p14="http://schemas.microsoft.com/office/powerpoint/2010/main" val="43863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Measures</a:t>
            </a:r>
          </a:p>
        </p:txBody>
      </p:sp>
      <p:sp>
        <p:nvSpPr>
          <p:cNvPr id="3" name="Content Placeholder 2"/>
          <p:cNvSpPr>
            <a:spLocks noGrp="1"/>
          </p:cNvSpPr>
          <p:nvPr>
            <p:ph idx="1"/>
          </p:nvPr>
        </p:nvSpPr>
        <p:spPr/>
        <p:txBody>
          <a:bodyPr/>
          <a:lstStyle/>
          <a:p>
            <a:r>
              <a:rPr lang="en-US" sz="2400" dirty="0"/>
              <a:t>Knowledge and Skills (4 items):</a:t>
            </a:r>
          </a:p>
          <a:p>
            <a:pPr lvl="1"/>
            <a:r>
              <a:rPr lang="en-US" sz="2000" dirty="0"/>
              <a:t>Ex. I can identify the places or people where I should refer peers with mental health needs/distress. </a:t>
            </a:r>
          </a:p>
          <a:p>
            <a:r>
              <a:rPr lang="en-US" sz="2400" dirty="0"/>
              <a:t>Mental Health Stigma (3 items):</a:t>
            </a:r>
          </a:p>
          <a:p>
            <a:pPr lvl="1"/>
            <a:r>
              <a:rPr lang="en-US" sz="2000" dirty="0"/>
              <a:t>Ex. I see people with mental illness as capable people. </a:t>
            </a:r>
          </a:p>
          <a:p>
            <a:r>
              <a:rPr lang="en-US" sz="2400" dirty="0"/>
              <a:t>Helping Behaviors (3 items):</a:t>
            </a:r>
          </a:p>
          <a:p>
            <a:pPr lvl="1"/>
            <a:r>
              <a:rPr lang="en-US" sz="2000" dirty="0"/>
              <a:t>Emotional support, help seek prof. help, connect with campus/community resources or other support</a:t>
            </a:r>
          </a:p>
        </p:txBody>
      </p:sp>
    </p:spTree>
    <p:extLst>
      <p:ext uri="{BB962C8B-B14F-4D97-AF65-F5344CB8AC3E}">
        <p14:creationId xmlns:p14="http://schemas.microsoft.com/office/powerpoint/2010/main" val="328288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Minds: </a:t>
            </a:r>
            <a:r>
              <a:rPr lang="en-US" dirty="0"/>
              <a:t>Survey </a:t>
            </a:r>
            <a:r>
              <a:rPr lang="en-US"/>
              <a:t>Sample</a:t>
            </a:r>
          </a:p>
        </p:txBody>
      </p:sp>
      <p:sp>
        <p:nvSpPr>
          <p:cNvPr id="3" name="Content Placeholder 2"/>
          <p:cNvSpPr>
            <a:spLocks noGrp="1"/>
          </p:cNvSpPr>
          <p:nvPr>
            <p:ph type="body" sz="quarter" idx="10"/>
          </p:nvPr>
        </p:nvSpPr>
        <p:spPr/>
        <p:txBody>
          <a:bodyPr/>
          <a:lstStyle/>
          <a:p>
            <a:r>
              <a:rPr lang="en-US" sz="2800"/>
              <a:t>1,129 students</a:t>
            </a:r>
          </a:p>
          <a:p>
            <a:pPr lvl="1"/>
            <a:r>
              <a:rPr lang="en-US" sz="2400"/>
              <a:t>Mostly female (66%), ethnically diverse</a:t>
            </a:r>
          </a:p>
          <a:p>
            <a:r>
              <a:rPr lang="en-US" sz="2800"/>
              <a:t>Engagement at Wave 1</a:t>
            </a:r>
          </a:p>
          <a:p>
            <a:pPr lvl="1"/>
            <a:r>
              <a:rPr lang="en-US" sz="2400"/>
              <a:t>36% low familiarity/involvement</a:t>
            </a:r>
          </a:p>
          <a:p>
            <a:pPr lvl="1"/>
            <a:r>
              <a:rPr lang="en-US" sz="2400"/>
              <a:t>31% moderate familiarity/involvement</a:t>
            </a:r>
          </a:p>
          <a:p>
            <a:pPr lvl="1"/>
            <a:r>
              <a:rPr lang="en-US" sz="2400"/>
              <a:t>21% high familiarity/involvement</a:t>
            </a:r>
          </a:p>
          <a:p>
            <a:r>
              <a:rPr lang="en-US" sz="2800">
                <a:ea typeface="Calibri" charset="0"/>
                <a:cs typeface="Times New Roman" charset="0"/>
              </a:rPr>
              <a:t>Familiarity and </a:t>
            </a:r>
            <a:r>
              <a:rPr lang="en-US" sz="2800" dirty="0">
                <a:ea typeface="Calibri" charset="0"/>
                <a:cs typeface="Times New Roman" charset="0"/>
              </a:rPr>
              <a:t>involvement changed</a:t>
            </a:r>
            <a:r>
              <a:rPr lang="en-US" sz="2800">
                <a:ea typeface="Calibri" charset="0"/>
                <a:cs typeface="Times New Roman" charset="0"/>
              </a:rPr>
              <a:t> during school year, although not everyone changed at same rate</a:t>
            </a:r>
            <a:endParaRPr lang="en-US">
              <a:ea typeface="Calibri" charset="0"/>
              <a:cs typeface="Times New Roman" charset="0"/>
            </a:endParaRPr>
          </a:p>
          <a:p>
            <a:pPr lvl="1"/>
            <a:endParaRPr lang="en-US" sz="2400"/>
          </a:p>
          <a:p>
            <a:endParaRPr lang="en-US" sz="2800"/>
          </a:p>
          <a:p>
            <a:endParaRPr lang="en-US" sz="2800"/>
          </a:p>
          <a:p>
            <a:pPr lvl="1"/>
            <a:endParaRPr lang="en-US" sz="2400"/>
          </a:p>
        </p:txBody>
      </p:sp>
    </p:spTree>
    <p:extLst>
      <p:ext uri="{BB962C8B-B14F-4D97-AF65-F5344CB8AC3E}">
        <p14:creationId xmlns:p14="http://schemas.microsoft.com/office/powerpoint/2010/main" val="397617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8C317-223A-1C4D-AFB6-57E32AD10EC1}"/>
              </a:ext>
            </a:extLst>
          </p:cNvPr>
          <p:cNvSpPr>
            <a:spLocks noGrp="1"/>
          </p:cNvSpPr>
          <p:nvPr>
            <p:ph type="title"/>
          </p:nvPr>
        </p:nvSpPr>
        <p:spPr>
          <a:xfrm>
            <a:off x="482600" y="321734"/>
            <a:ext cx="8178799" cy="1135737"/>
          </a:xfrm>
        </p:spPr>
        <p:txBody>
          <a:bodyPr vert="horz" lIns="91440" tIns="45720" rIns="91440" bIns="45720" rtlCol="0" anchor="ctr">
            <a:noAutofit/>
          </a:bodyPr>
          <a:lstStyle/>
          <a:p>
            <a:pPr>
              <a:lnSpc>
                <a:spcPct val="90000"/>
              </a:lnSpc>
            </a:pPr>
            <a:r>
              <a:rPr lang="en-US" sz="3200"/>
              <a:t>Peer-Based Organizations May Help Shape College Campus Climates </a:t>
            </a:r>
            <a:endParaRPr lang="en-US" sz="3200" kern="1200">
              <a:latin typeface="+mj-lt"/>
              <a:ea typeface="+mj-ea"/>
              <a:cs typeface="+mj-cs"/>
            </a:endParaRPr>
          </a:p>
        </p:txBody>
      </p:sp>
      <p:sp>
        <p:nvSpPr>
          <p:cNvPr id="3" name="Text Placeholder 2">
            <a:extLst>
              <a:ext uri="{FF2B5EF4-FFF2-40B4-BE49-F238E27FC236}">
                <a16:creationId xmlns:a16="http://schemas.microsoft.com/office/drawing/2014/main" id="{F351B12C-EF1D-514D-923F-B1EF2E976068}"/>
              </a:ext>
            </a:extLst>
          </p:cNvPr>
          <p:cNvSpPr>
            <a:spLocks noGrp="1"/>
          </p:cNvSpPr>
          <p:nvPr>
            <p:ph type="body" sz="quarter" idx="10"/>
          </p:nvPr>
        </p:nvSpPr>
        <p:spPr>
          <a:xfrm>
            <a:off x="482601" y="1782981"/>
            <a:ext cx="8178798" cy="4393982"/>
          </a:xfrm>
        </p:spPr>
        <p:txBody>
          <a:bodyPr vert="horz" lIns="91440" tIns="45720" rIns="91440" bIns="45720" rtlCol="0">
            <a:noAutofit/>
          </a:bodyPr>
          <a:lstStyle/>
          <a:p>
            <a:pPr indent="-228600">
              <a:lnSpc>
                <a:spcPct val="90000"/>
              </a:lnSpc>
            </a:pPr>
            <a:r>
              <a:rPr lang="en-US" sz="2800" dirty="0"/>
              <a:t>Becoming more familiar with Active Minds associated with increased perceived knowledge and decreased stigma</a:t>
            </a:r>
          </a:p>
          <a:p>
            <a:pPr lvl="1" indent="-228600">
              <a:lnSpc>
                <a:spcPct val="90000"/>
              </a:lnSpc>
              <a:buFont typeface="Arial" panose="020B0604020202020204" pitchFamily="34" charset="0"/>
              <a:buChar char="•"/>
            </a:pPr>
            <a:r>
              <a:rPr lang="en-US" sz="2400" dirty="0"/>
              <a:t>Even among those students who were not directly involved with Active Minds</a:t>
            </a:r>
          </a:p>
          <a:p>
            <a:pPr indent="-228600">
              <a:lnSpc>
                <a:spcPct val="90000"/>
              </a:lnSpc>
            </a:pPr>
            <a:r>
              <a:rPr lang="en-US" sz="2800" dirty="0"/>
              <a:t>Becoming more involved increased:</a:t>
            </a:r>
          </a:p>
          <a:p>
            <a:pPr lvl="1" indent="-228600">
              <a:lnSpc>
                <a:spcPct val="90000"/>
              </a:lnSpc>
              <a:buFont typeface="Arial" panose="020B0604020202020204" pitchFamily="34" charset="0"/>
              <a:buChar char="•"/>
            </a:pPr>
            <a:r>
              <a:rPr lang="en-US" sz="2400" dirty="0"/>
              <a:t>Perceived knowledge of mental health issues</a:t>
            </a:r>
          </a:p>
          <a:p>
            <a:pPr lvl="1" indent="-228600">
              <a:lnSpc>
                <a:spcPct val="90000"/>
              </a:lnSpc>
              <a:buFont typeface="Arial" panose="020B0604020202020204" pitchFamily="34" charset="0"/>
              <a:buChar char="•"/>
            </a:pPr>
            <a:r>
              <a:rPr lang="en-US" sz="2400" dirty="0"/>
              <a:t>Likelihood to intervene</a:t>
            </a:r>
          </a:p>
          <a:p>
            <a:pPr lvl="1" indent="-228600">
              <a:lnSpc>
                <a:spcPct val="90000"/>
              </a:lnSpc>
              <a:buFont typeface="Arial" panose="020B0604020202020204" pitchFamily="34" charset="0"/>
              <a:buChar char="•"/>
            </a:pPr>
            <a:r>
              <a:rPr lang="en-US" sz="2400" dirty="0"/>
              <a:t>Helping behaviors</a:t>
            </a:r>
          </a:p>
          <a:p>
            <a:pPr indent="-228600">
              <a:lnSpc>
                <a:spcPct val="90000"/>
              </a:lnSpc>
            </a:pPr>
            <a:endParaRPr lang="en-US" sz="2000"/>
          </a:p>
        </p:txBody>
      </p:sp>
      <p:grpSp>
        <p:nvGrpSpPr>
          <p:cNvPr id="16" name="Group 1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21" name="Rectangle 2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483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B7A2-8307-4D44-B69B-461EC50A54D6}"/>
              </a:ext>
            </a:extLst>
          </p:cNvPr>
          <p:cNvSpPr>
            <a:spLocks noGrp="1"/>
          </p:cNvSpPr>
          <p:nvPr>
            <p:ph type="title"/>
          </p:nvPr>
        </p:nvSpPr>
        <p:spPr>
          <a:xfrm>
            <a:off x="457200" y="509587"/>
            <a:ext cx="8229600" cy="1588844"/>
          </a:xfrm>
        </p:spPr>
        <p:txBody>
          <a:bodyPr>
            <a:normAutofit fontScale="90000"/>
          </a:bodyPr>
          <a:lstStyle/>
          <a:p>
            <a:r>
              <a:rPr lang="en-US"/>
              <a:t>Improving Campus Clinical Services is Necessary but not Sufficient</a:t>
            </a:r>
            <a:br>
              <a:rPr lang="en-US"/>
            </a:br>
            <a:endParaRPr lang="en-US">
              <a:solidFill>
                <a:schemeClr val="tx1"/>
              </a:solidFill>
            </a:endParaRPr>
          </a:p>
        </p:txBody>
      </p:sp>
      <p:sp>
        <p:nvSpPr>
          <p:cNvPr id="3" name="Text Placeholder 2">
            <a:extLst>
              <a:ext uri="{FF2B5EF4-FFF2-40B4-BE49-F238E27FC236}">
                <a16:creationId xmlns:a16="http://schemas.microsoft.com/office/drawing/2014/main" id="{EA6BBA26-53C0-0C49-A29C-ABE34D7F755E}"/>
              </a:ext>
            </a:extLst>
          </p:cNvPr>
          <p:cNvSpPr>
            <a:spLocks noGrp="1"/>
          </p:cNvSpPr>
          <p:nvPr>
            <p:ph type="body" sz="quarter" idx="10"/>
          </p:nvPr>
        </p:nvSpPr>
        <p:spPr>
          <a:xfrm>
            <a:off x="457199" y="2192215"/>
            <a:ext cx="8229599" cy="4156198"/>
          </a:xfrm>
        </p:spPr>
        <p:txBody>
          <a:bodyPr/>
          <a:lstStyle/>
          <a:p>
            <a:pPr lvl="0"/>
            <a:r>
              <a:rPr lang="en-US" sz="2800"/>
              <a:t>Improving campus mental health climate and decreasing barriers like stigma </a:t>
            </a:r>
            <a:r>
              <a:rPr lang="en-US" sz="2800" dirty="0"/>
              <a:t>may increase use of available services on and off-campus</a:t>
            </a:r>
            <a:endParaRPr lang="en-US" sz="2800"/>
          </a:p>
          <a:p>
            <a:r>
              <a:rPr lang="en-US" sz="2800"/>
              <a:t>Staff and </a:t>
            </a:r>
            <a:r>
              <a:rPr lang="en-US" sz="2800" dirty="0"/>
              <a:t>peers may </a:t>
            </a:r>
            <a:r>
              <a:rPr lang="en-US" sz="2800"/>
              <a:t>play key roles in </a:t>
            </a:r>
            <a:r>
              <a:rPr lang="en-US" sz="2800" dirty="0"/>
              <a:t>supporting students with </a:t>
            </a:r>
            <a:r>
              <a:rPr lang="en-US" sz="2800"/>
              <a:t>mental health</a:t>
            </a:r>
            <a:r>
              <a:rPr lang="en-US" sz="2800" dirty="0"/>
              <a:t> treatment needs</a:t>
            </a:r>
            <a:endParaRPr lang="en-US" sz="2800"/>
          </a:p>
          <a:p>
            <a:pPr lvl="1"/>
            <a:r>
              <a:rPr lang="en-US" sz="2400" dirty="0"/>
              <a:t>Trainings </a:t>
            </a:r>
            <a:r>
              <a:rPr lang="en-US" sz="2400"/>
              <a:t>to address unique roles</a:t>
            </a:r>
            <a:r>
              <a:rPr lang="en-US" sz="2400" dirty="0"/>
              <a:t> and increase awareness of resources could help to improve confidence and effectiveness in linking students to treatment</a:t>
            </a:r>
            <a:endParaRPr lang="en-US" sz="2400"/>
          </a:p>
          <a:p>
            <a:pPr lvl="0"/>
            <a:endParaRPr lang="en-US" sz="2800"/>
          </a:p>
        </p:txBody>
      </p:sp>
    </p:spTree>
    <p:extLst>
      <p:ext uri="{BB962C8B-B14F-4D97-AF65-F5344CB8AC3E}">
        <p14:creationId xmlns:p14="http://schemas.microsoft.com/office/powerpoint/2010/main" val="3244886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980D-7D51-1142-B1CF-D1E9DA0A4267}"/>
              </a:ext>
            </a:extLst>
          </p:cNvPr>
          <p:cNvSpPr>
            <a:spLocks noGrp="1"/>
          </p:cNvSpPr>
          <p:nvPr>
            <p:ph type="title"/>
          </p:nvPr>
        </p:nvSpPr>
        <p:spPr>
          <a:xfrm>
            <a:off x="179109" y="274638"/>
            <a:ext cx="8719794" cy="1143000"/>
          </a:xfrm>
        </p:spPr>
        <p:txBody>
          <a:bodyPr>
            <a:noAutofit/>
          </a:bodyPr>
          <a:lstStyle/>
          <a:p>
            <a:r>
              <a:rPr lang="en-US" sz="3200" dirty="0"/>
              <a:t>Implications for Universities and Colleges to Improve Student Mental Health and Well-Being</a:t>
            </a:r>
          </a:p>
        </p:txBody>
      </p:sp>
      <p:sp>
        <p:nvSpPr>
          <p:cNvPr id="3" name="Text Placeholder 2">
            <a:extLst>
              <a:ext uri="{FF2B5EF4-FFF2-40B4-BE49-F238E27FC236}">
                <a16:creationId xmlns:a16="http://schemas.microsoft.com/office/drawing/2014/main" id="{E31B7C5B-9784-E34F-A786-D31983A90D18}"/>
              </a:ext>
            </a:extLst>
          </p:cNvPr>
          <p:cNvSpPr>
            <a:spLocks noGrp="1"/>
          </p:cNvSpPr>
          <p:nvPr>
            <p:ph type="body" sz="quarter" idx="10"/>
          </p:nvPr>
        </p:nvSpPr>
        <p:spPr>
          <a:xfrm>
            <a:off x="318052" y="1652587"/>
            <a:ext cx="7884656" cy="4930775"/>
          </a:xfrm>
        </p:spPr>
        <p:txBody>
          <a:bodyPr/>
          <a:lstStyle/>
          <a:p>
            <a:pPr indent="-228600">
              <a:lnSpc>
                <a:spcPct val="90000"/>
              </a:lnSpc>
            </a:pPr>
            <a:r>
              <a:rPr lang="en-US" sz="2800" b="1" u="sng" dirty="0"/>
              <a:t>Support</a:t>
            </a:r>
            <a:r>
              <a:rPr lang="en-US" sz="2800" dirty="0"/>
              <a:t> student-led mental health programming on college campuses</a:t>
            </a:r>
          </a:p>
          <a:p>
            <a:pPr indent="-228600">
              <a:lnSpc>
                <a:spcPct val="90000"/>
              </a:lnSpc>
            </a:pPr>
            <a:r>
              <a:rPr lang="en-US" sz="2800" b="1" u="sng" dirty="0"/>
              <a:t>Engage</a:t>
            </a:r>
            <a:r>
              <a:rPr lang="en-US" sz="2800" dirty="0"/>
              <a:t> in conversation with administration and policy makers around the role of campus climate</a:t>
            </a:r>
          </a:p>
          <a:p>
            <a:pPr indent="-228600">
              <a:lnSpc>
                <a:spcPct val="90000"/>
              </a:lnSpc>
            </a:pPr>
            <a:r>
              <a:rPr lang="en-US" sz="2800" b="1" u="sng" dirty="0"/>
              <a:t>Develop</a:t>
            </a:r>
            <a:r>
              <a:rPr lang="en-US" sz="2800" dirty="0"/>
              <a:t> coordinated messaging around mental health resources and stigma reduction to reach students and faculty/staff</a:t>
            </a:r>
          </a:p>
        </p:txBody>
      </p:sp>
    </p:spTree>
    <p:extLst>
      <p:ext uri="{BB962C8B-B14F-4D97-AF65-F5344CB8AC3E}">
        <p14:creationId xmlns:p14="http://schemas.microsoft.com/office/powerpoint/2010/main" val="299006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8DCE-023E-F04B-921B-3DA78CF3AF7D}"/>
              </a:ext>
            </a:extLst>
          </p:cNvPr>
          <p:cNvSpPr>
            <a:spLocks noGrp="1"/>
          </p:cNvSpPr>
          <p:nvPr>
            <p:ph type="title"/>
          </p:nvPr>
        </p:nvSpPr>
        <p:spPr/>
        <p:txBody>
          <a:bodyPr/>
          <a:lstStyle/>
          <a:p>
            <a:r>
              <a:rPr lang="en-US" err="1"/>
              <a:t>CalMHSA</a:t>
            </a:r>
            <a:r>
              <a:rPr lang="en-US"/>
              <a:t> Evaluation Limitations</a:t>
            </a:r>
          </a:p>
        </p:txBody>
      </p:sp>
      <p:sp>
        <p:nvSpPr>
          <p:cNvPr id="3" name="Text Placeholder 2">
            <a:extLst>
              <a:ext uri="{FF2B5EF4-FFF2-40B4-BE49-F238E27FC236}">
                <a16:creationId xmlns:a16="http://schemas.microsoft.com/office/drawing/2014/main" id="{DA41483B-FF5E-6142-9C9C-71BA29CE9C4E}"/>
              </a:ext>
            </a:extLst>
          </p:cNvPr>
          <p:cNvSpPr>
            <a:spLocks noGrp="1"/>
          </p:cNvSpPr>
          <p:nvPr>
            <p:ph type="body" sz="quarter" idx="10"/>
          </p:nvPr>
        </p:nvSpPr>
        <p:spPr/>
        <p:txBody>
          <a:bodyPr/>
          <a:lstStyle/>
          <a:p>
            <a:r>
              <a:rPr lang="en-US" sz="2800" dirty="0"/>
              <a:t>Convenience samples and self-report</a:t>
            </a:r>
          </a:p>
          <a:p>
            <a:r>
              <a:rPr lang="en-US" sz="2800"/>
              <a:t>Study designs limit capacity to assess impact on student mental health outcomes</a:t>
            </a:r>
          </a:p>
          <a:p>
            <a:r>
              <a:rPr lang="en-US" sz="2800"/>
              <a:t>Inability to disentangle effects of distinct program elements makes identifying leverage points challenging</a:t>
            </a:r>
          </a:p>
          <a:p>
            <a:r>
              <a:rPr lang="en-US" sz="2800"/>
              <a:t>California state system may limit generalizability to other state institutions, state systems</a:t>
            </a:r>
          </a:p>
        </p:txBody>
      </p:sp>
    </p:spTree>
    <p:extLst>
      <p:ext uri="{BB962C8B-B14F-4D97-AF65-F5344CB8AC3E}">
        <p14:creationId xmlns:p14="http://schemas.microsoft.com/office/powerpoint/2010/main" val="3384708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3C80-5058-1441-B3EA-777803AF3D6F}"/>
              </a:ext>
            </a:extLst>
          </p:cNvPr>
          <p:cNvSpPr>
            <a:spLocks noGrp="1"/>
          </p:cNvSpPr>
          <p:nvPr>
            <p:ph type="title"/>
          </p:nvPr>
        </p:nvSpPr>
        <p:spPr/>
        <p:txBody>
          <a:bodyPr>
            <a:noAutofit/>
          </a:bodyPr>
          <a:lstStyle/>
          <a:p>
            <a:r>
              <a:rPr lang="en-US" sz="3600"/>
              <a:t>Considerations for Evaluation of Mental Health Programs in Higher Education</a:t>
            </a:r>
          </a:p>
        </p:txBody>
      </p:sp>
      <p:sp>
        <p:nvSpPr>
          <p:cNvPr id="3" name="Text Placeholder 2">
            <a:extLst>
              <a:ext uri="{FF2B5EF4-FFF2-40B4-BE49-F238E27FC236}">
                <a16:creationId xmlns:a16="http://schemas.microsoft.com/office/drawing/2014/main" id="{0291494D-9619-A442-BB0D-5F054FDF019E}"/>
              </a:ext>
            </a:extLst>
          </p:cNvPr>
          <p:cNvSpPr>
            <a:spLocks noGrp="1"/>
          </p:cNvSpPr>
          <p:nvPr>
            <p:ph type="body" sz="quarter" idx="10"/>
          </p:nvPr>
        </p:nvSpPr>
        <p:spPr>
          <a:xfrm>
            <a:off x="902677" y="1596851"/>
            <a:ext cx="7784121" cy="4566505"/>
          </a:xfrm>
        </p:spPr>
        <p:txBody>
          <a:bodyPr/>
          <a:lstStyle/>
          <a:p>
            <a:r>
              <a:rPr lang="en-US"/>
              <a:t>Information gathering</a:t>
            </a:r>
          </a:p>
          <a:p>
            <a:r>
              <a:rPr lang="en-US"/>
              <a:t>Clarifying questions, goals, scope of evaluation</a:t>
            </a:r>
          </a:p>
          <a:p>
            <a:pPr lvl="1"/>
            <a:r>
              <a:rPr lang="en-US" sz="2000"/>
              <a:t>Creating a logic model (e.g., Structure-Process-Outcome)</a:t>
            </a:r>
          </a:p>
          <a:p>
            <a:r>
              <a:rPr lang="en-US"/>
              <a:t>Determining evaluation strategies</a:t>
            </a:r>
          </a:p>
          <a:p>
            <a:pPr lvl="1"/>
            <a:r>
              <a:rPr lang="en-US" sz="2000"/>
              <a:t>What types of data are needed? </a:t>
            </a:r>
          </a:p>
          <a:p>
            <a:pPr lvl="1"/>
            <a:r>
              <a:rPr lang="en-US" sz="2000"/>
              <a:t>What designs are appropriate and feasible?  </a:t>
            </a:r>
          </a:p>
          <a:p>
            <a:pPr lvl="1"/>
            <a:r>
              <a:rPr lang="en-US" sz="2000" dirty="0"/>
              <a:t>What </a:t>
            </a:r>
            <a:r>
              <a:rPr lang="en-US" sz="2000"/>
              <a:t>resources </a:t>
            </a:r>
            <a:r>
              <a:rPr lang="en-US" sz="2000" dirty="0"/>
              <a:t>are required </a:t>
            </a:r>
            <a:r>
              <a:rPr lang="en-US" sz="2000"/>
              <a:t>and </a:t>
            </a:r>
            <a:r>
              <a:rPr lang="en-US" sz="2000" dirty="0"/>
              <a:t>available?</a:t>
            </a:r>
            <a:endParaRPr lang="en-US" sz="2000"/>
          </a:p>
          <a:p>
            <a:pPr marL="457200" lvl="1" indent="0">
              <a:buNone/>
            </a:pPr>
            <a:endParaRPr lang="en-US"/>
          </a:p>
          <a:p>
            <a:pPr marL="457200" lvl="1" indent="0">
              <a:buNone/>
            </a:pPr>
            <a:r>
              <a:rPr lang="en-US"/>
              <a:t> </a:t>
            </a:r>
          </a:p>
          <a:p>
            <a:endParaRPr lang="en-US"/>
          </a:p>
        </p:txBody>
      </p:sp>
      <p:sp>
        <p:nvSpPr>
          <p:cNvPr id="5" name="TextBox 4">
            <a:extLst>
              <a:ext uri="{FF2B5EF4-FFF2-40B4-BE49-F238E27FC236}">
                <a16:creationId xmlns:a16="http://schemas.microsoft.com/office/drawing/2014/main" id="{FED9D22D-B1F1-4776-8183-5C716C19F865}"/>
              </a:ext>
            </a:extLst>
          </p:cNvPr>
          <p:cNvSpPr txBox="1"/>
          <p:nvPr/>
        </p:nvSpPr>
        <p:spPr>
          <a:xfrm>
            <a:off x="250371" y="5944114"/>
            <a:ext cx="8554415" cy="738664"/>
          </a:xfrm>
          <a:prstGeom prst="rect">
            <a:avLst/>
          </a:prstGeom>
          <a:noFill/>
        </p:spPr>
        <p:txBody>
          <a:bodyPr wrap="square" rtlCol="0">
            <a:spAutoFit/>
          </a:bodyPr>
          <a:lstStyle/>
          <a:p>
            <a:r>
              <a:rPr lang="en-US" sz="1400" b="1" dirty="0"/>
              <a:t>Helpful reference</a:t>
            </a:r>
            <a:r>
              <a:rPr lang="en-US" sz="1400" dirty="0"/>
              <a:t>: Eberhart, Nicole K., Jennifer L. </a:t>
            </a:r>
            <a:r>
              <a:rPr lang="en-US" sz="1400" dirty="0" err="1"/>
              <a:t>Cerully</a:t>
            </a:r>
            <a:r>
              <a:rPr lang="en-US" sz="1400" dirty="0"/>
              <a:t>, Amy L. Shearer, Sandra H. Berry, M. Audrey </a:t>
            </a:r>
            <a:r>
              <a:rPr lang="en-US" sz="1400" dirty="0" err="1"/>
              <a:t>Burnam</a:t>
            </a:r>
            <a:r>
              <a:rPr lang="en-US" sz="1400" dirty="0"/>
              <a:t>, and Patricia A. </a:t>
            </a:r>
            <a:r>
              <a:rPr lang="en-US" sz="1400" dirty="0" err="1"/>
              <a:t>Ebener</a:t>
            </a:r>
            <a:r>
              <a:rPr lang="en-US" sz="1400" dirty="0"/>
              <a:t>, Evaluation Approaches for Mental Health Prevention and Early Intervention Programs. Santa Monica, CA: RAND Corporation, 2017. </a:t>
            </a:r>
            <a:r>
              <a:rPr lang="en-US" sz="1400" dirty="0">
                <a:hlinkClick r:id="rId3"/>
              </a:rPr>
              <a:t>https://www.rand.org/pubs/research_reports/RR1882.html</a:t>
            </a:r>
            <a:r>
              <a:rPr lang="en-US" sz="1400" dirty="0"/>
              <a:t>. </a:t>
            </a:r>
          </a:p>
        </p:txBody>
      </p:sp>
    </p:spTree>
    <p:extLst>
      <p:ext uri="{BB962C8B-B14F-4D97-AF65-F5344CB8AC3E}">
        <p14:creationId xmlns:p14="http://schemas.microsoft.com/office/powerpoint/2010/main" val="277357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AB8B-6580-4B47-9259-4C3F3EA0B955}"/>
              </a:ext>
            </a:extLst>
          </p:cNvPr>
          <p:cNvSpPr>
            <a:spLocks noGrp="1"/>
          </p:cNvSpPr>
          <p:nvPr>
            <p:ph type="title"/>
          </p:nvPr>
        </p:nvSpPr>
        <p:spPr/>
        <p:txBody>
          <a:bodyPr/>
          <a:lstStyle/>
          <a:p>
            <a:r>
              <a:rPr lang="en-US"/>
              <a:t>Future Directions</a:t>
            </a:r>
          </a:p>
        </p:txBody>
      </p:sp>
      <p:sp>
        <p:nvSpPr>
          <p:cNvPr id="3" name="Text Placeholder 2">
            <a:extLst>
              <a:ext uri="{FF2B5EF4-FFF2-40B4-BE49-F238E27FC236}">
                <a16:creationId xmlns:a16="http://schemas.microsoft.com/office/drawing/2014/main" id="{DB5D9EBA-AC68-2041-8863-1A4110F63CB1}"/>
              </a:ext>
            </a:extLst>
          </p:cNvPr>
          <p:cNvSpPr>
            <a:spLocks noGrp="1"/>
          </p:cNvSpPr>
          <p:nvPr>
            <p:ph type="body" sz="quarter" idx="10"/>
          </p:nvPr>
        </p:nvSpPr>
        <p:spPr>
          <a:xfrm>
            <a:off x="941293" y="1417638"/>
            <a:ext cx="7636649" cy="4930775"/>
          </a:xfrm>
        </p:spPr>
        <p:txBody>
          <a:bodyPr/>
          <a:lstStyle/>
          <a:p>
            <a:r>
              <a:rPr lang="en-US" sz="2800"/>
              <a:t>Culturally-informed, targeted initiatives needed to address unique needs of diverse student groups</a:t>
            </a:r>
          </a:p>
          <a:p>
            <a:r>
              <a:rPr lang="en-US" sz="2800"/>
              <a:t>Role of technology and telehealth in addressing unmet treatment needs</a:t>
            </a:r>
          </a:p>
          <a:p>
            <a:r>
              <a:rPr lang="en-US" sz="2800"/>
              <a:t>Differential impact of specific program elements</a:t>
            </a:r>
          </a:p>
          <a:p>
            <a:r>
              <a:rPr lang="en-US" sz="2800"/>
              <a:t>Variable impact of specific programs in relation to existing campus, community, state settings</a:t>
            </a:r>
          </a:p>
          <a:p>
            <a:endParaRPr lang="en-US" sz="2800"/>
          </a:p>
        </p:txBody>
      </p:sp>
    </p:spTree>
    <p:extLst>
      <p:ext uri="{BB962C8B-B14F-4D97-AF65-F5344CB8AC3E}">
        <p14:creationId xmlns:p14="http://schemas.microsoft.com/office/powerpoint/2010/main" val="2044130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vert="horz" lIns="91440" tIns="45720" rIns="91440" bIns="45720" rtlCol="0" anchor="ctr">
            <a:normAutofit/>
          </a:bodyPr>
          <a:lstStyle/>
          <a:p>
            <a:pPr algn="l">
              <a:lnSpc>
                <a:spcPct val="90000"/>
              </a:lnSpc>
            </a:pPr>
            <a:r>
              <a:rPr lang="en-US" sz="4100" dirty="0"/>
              <a:t>Student Mental Health in US</a:t>
            </a:r>
          </a:p>
        </p:txBody>
      </p:sp>
      <p:sp>
        <p:nvSpPr>
          <p:cNvPr id="3" name="Text Placeholder 2"/>
          <p:cNvSpPr>
            <a:spLocks noGrp="1"/>
          </p:cNvSpPr>
          <p:nvPr>
            <p:ph type="body" sz="quarter" idx="10"/>
          </p:nvPr>
        </p:nvSpPr>
        <p:spPr>
          <a:xfrm>
            <a:off x="491490" y="2575034"/>
            <a:ext cx="3840085" cy="4011746"/>
          </a:xfrm>
        </p:spPr>
        <p:txBody>
          <a:bodyPr vert="horz" lIns="91440" tIns="45720" rIns="91440" bIns="45720" rtlCol="0">
            <a:normAutofit fontScale="92500" lnSpcReduction="10000"/>
          </a:bodyPr>
          <a:lstStyle/>
          <a:p>
            <a:pPr marL="342900" lvl="1" indent="-228600">
              <a:lnSpc>
                <a:spcPct val="90000"/>
              </a:lnSpc>
              <a:spcBef>
                <a:spcPts val="1800"/>
              </a:spcBef>
              <a:buFont typeface="Arial" panose="020B0604020202020204" pitchFamily="34" charset="0"/>
              <a:buChar char="•"/>
            </a:pPr>
            <a:r>
              <a:rPr lang="en-US" sz="2400" dirty="0"/>
              <a:t>Among US college students, substantial gap between mental health treatment need and service use </a:t>
            </a:r>
          </a:p>
          <a:p>
            <a:pPr indent="-228600">
              <a:lnSpc>
                <a:spcPct val="90000"/>
              </a:lnSpc>
            </a:pPr>
            <a:r>
              <a:rPr lang="en-US" sz="2400" dirty="0"/>
              <a:t>Recent studies estimate that 20% to 36% of college students deal with some form of serious psychological distress</a:t>
            </a:r>
          </a:p>
          <a:p>
            <a:pPr marL="342900" lvl="1" indent="-228600">
              <a:lnSpc>
                <a:spcPct val="90000"/>
              </a:lnSpc>
              <a:spcBef>
                <a:spcPts val="1800"/>
              </a:spcBef>
              <a:buFont typeface="Arial" panose="020B0604020202020204" pitchFamily="34" charset="0"/>
              <a:buChar char="•"/>
            </a:pPr>
            <a:r>
              <a:rPr lang="en-US" sz="2400" dirty="0"/>
              <a:t>Only about 1/3 of these students ever receive treatment</a:t>
            </a:r>
          </a:p>
        </p:txBody>
      </p:sp>
      <p:pic>
        <p:nvPicPr>
          <p:cNvPr id="9" name="Picture 2" descr="http://images.medicaldaily.com/sites/medicaldaily.com/files/styles/full_breakpoints_theme_medicaldaily_desktop_1x/public/2015/08/12/high-school-students-burn-out.jpg">
            <a:extLst>
              <a:ext uri="{FF2B5EF4-FFF2-40B4-BE49-F238E27FC236}">
                <a16:creationId xmlns:a16="http://schemas.microsoft.com/office/drawing/2014/main" id="{01FD41B0-5C3F-4548-B08A-630136DD86E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26250" r="20244" b="2"/>
          <a:stretch/>
        </p:blipFill>
        <p:spPr bwMode="auto">
          <a:xfrm>
            <a:off x="4409137" y="13966"/>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8038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Text Placeholder 2"/>
          <p:cNvSpPr>
            <a:spLocks noGrp="1"/>
          </p:cNvSpPr>
          <p:nvPr>
            <p:ph type="body" sz="quarter" idx="10"/>
          </p:nvPr>
        </p:nvSpPr>
        <p:spPr>
          <a:xfrm>
            <a:off x="457200" y="1417638"/>
            <a:ext cx="8229600" cy="4930775"/>
          </a:xfrm>
        </p:spPr>
        <p:txBody>
          <a:bodyPr/>
          <a:lstStyle/>
          <a:p>
            <a:r>
              <a:rPr lang="en-US" sz="2800"/>
              <a:t>The California Mental Health Services Authority (</a:t>
            </a:r>
            <a:r>
              <a:rPr lang="en-US" sz="2800" err="1"/>
              <a:t>CalMHSA</a:t>
            </a:r>
            <a:r>
              <a:rPr lang="en-US" sz="2800"/>
              <a:t>) provided support for this study.</a:t>
            </a:r>
          </a:p>
          <a:p>
            <a:r>
              <a:rPr lang="en-US" sz="2800"/>
              <a:t>Other RAND Contributors: Bradley Stein, Courtney </a:t>
            </a:r>
            <a:r>
              <a:rPr lang="en-US" sz="2800" err="1"/>
              <a:t>Kase</a:t>
            </a:r>
            <a:r>
              <a:rPr lang="en-US" sz="2800"/>
              <a:t>, Rachana Saleem, </a:t>
            </a:r>
            <a:r>
              <a:rPr lang="en-US" sz="2800" err="1"/>
              <a:t>Feifei</a:t>
            </a:r>
            <a:r>
              <a:rPr lang="en-US" sz="2800"/>
              <a:t> Ye, Scott Ashwood</a:t>
            </a:r>
          </a:p>
          <a:p>
            <a:r>
              <a:rPr lang="en-US" sz="2800"/>
              <a:t>Active Minds, Becky Fein, Sara Abelson and student project fellows</a:t>
            </a:r>
          </a:p>
          <a:p>
            <a:r>
              <a:rPr lang="en-US" sz="2800">
                <a:latin typeface="Calibri" panose="020F0502020204030204" pitchFamily="34" charset="0"/>
                <a:cs typeface="Calibri" panose="020F0502020204030204" pitchFamily="34" charset="0"/>
              </a:rPr>
              <a:t>For follow-up questions or additional information, contact Dr. Lisa Sontag-Padilla at </a:t>
            </a:r>
            <a:r>
              <a:rPr lang="en-US" sz="28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lsontag@rand.org</a:t>
            </a:r>
            <a:r>
              <a:rPr lang="en-US" sz="2800">
                <a:latin typeface="Calibri" panose="020F0502020204030204" pitchFamily="34" charset="0"/>
                <a:cs typeface="Calibri" panose="020F0502020204030204" pitchFamily="34" charset="0"/>
              </a:rPr>
              <a:t> or Dr. Michael Dunbar at </a:t>
            </a:r>
            <a:r>
              <a:rPr lang="en-US" sz="2800" u="sng">
                <a:latin typeface="Calibri" panose="020F0502020204030204" pitchFamily="34" charset="0"/>
                <a:cs typeface="Calibri" panose="020F0502020204030204" pitchFamily="34" charset="0"/>
              </a:rPr>
              <a:t>mdunbar@rand.org</a:t>
            </a:r>
          </a:p>
          <a:p>
            <a:endParaRPr lang="en-US" sz="2800"/>
          </a:p>
        </p:txBody>
      </p:sp>
    </p:spTree>
    <p:extLst>
      <p:ext uri="{BB962C8B-B14F-4D97-AF65-F5344CB8AC3E}">
        <p14:creationId xmlns:p14="http://schemas.microsoft.com/office/powerpoint/2010/main" val="63359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8170"/>
            <a:ext cx="8229600" cy="4681711"/>
          </a:xfrm>
        </p:spPr>
        <p:txBody>
          <a:bodyPr/>
          <a:lstStyle/>
          <a:p>
            <a:r>
              <a:rPr lang="en-US" sz="2400"/>
              <a:t>Among US college students, substantial gap between mental health treatment need and service use </a:t>
            </a:r>
          </a:p>
          <a:p>
            <a:pPr indent="-228600">
              <a:lnSpc>
                <a:spcPct val="90000"/>
              </a:lnSpc>
            </a:pPr>
            <a:r>
              <a:rPr lang="en-US" sz="2400"/>
              <a:t>Recent studies estimate that 20% to 36% of college students deal with some form of serious psychological distress</a:t>
            </a:r>
          </a:p>
          <a:p>
            <a:pPr marL="342900" lvl="1" indent="-228600">
              <a:lnSpc>
                <a:spcPct val="90000"/>
              </a:lnSpc>
              <a:spcBef>
                <a:spcPts val="1800"/>
              </a:spcBef>
              <a:buFont typeface="Arial" panose="020B0604020202020204" pitchFamily="34" charset="0"/>
              <a:buChar char="•"/>
            </a:pPr>
            <a:r>
              <a:rPr lang="en-US" sz="2400"/>
              <a:t>Only about 1/3 of these students ever receive treatment</a:t>
            </a:r>
          </a:p>
        </p:txBody>
      </p:sp>
      <p:sp>
        <p:nvSpPr>
          <p:cNvPr id="3" name="Title 2"/>
          <p:cNvSpPr>
            <a:spLocks noGrp="1"/>
          </p:cNvSpPr>
          <p:nvPr>
            <p:ph type="title"/>
          </p:nvPr>
        </p:nvSpPr>
        <p:spPr/>
        <p:txBody>
          <a:bodyPr>
            <a:normAutofit/>
          </a:bodyPr>
          <a:lstStyle/>
          <a:p>
            <a:r>
              <a:rPr lang="en-US"/>
              <a:t>Student Mental Health in US</a:t>
            </a:r>
          </a:p>
        </p:txBody>
      </p:sp>
      <p:sp>
        <p:nvSpPr>
          <p:cNvPr id="4" name="Rectangle 3">
            <a:extLst>
              <a:ext uri="{FF2B5EF4-FFF2-40B4-BE49-F238E27FC236}">
                <a16:creationId xmlns:a16="http://schemas.microsoft.com/office/drawing/2014/main" id="{000B1C9F-8264-0E44-84A3-7DBD2E0356D6}"/>
              </a:ext>
            </a:extLst>
          </p:cNvPr>
          <p:cNvSpPr/>
          <p:nvPr/>
        </p:nvSpPr>
        <p:spPr>
          <a:xfrm>
            <a:off x="0" y="5675782"/>
            <a:ext cx="9144000" cy="1169551"/>
          </a:xfrm>
          <a:prstGeom prst="rect">
            <a:avLst/>
          </a:prstGeom>
        </p:spPr>
        <p:txBody>
          <a:bodyPr wrap="square">
            <a:spAutoFit/>
          </a:bodyPr>
          <a:lstStyle/>
          <a:p>
            <a:r>
              <a:rPr lang="en-US" sz="1400"/>
              <a:t>Lipson S, Zhou S, Wagner B, Beck K, Eisenberg D. Major differences: variations in undergraduate and graduate student mental health and treatment utilization across academic disciplines. J Coll Stud </a:t>
            </a:r>
            <a:r>
              <a:rPr lang="en-US" sz="1400" err="1"/>
              <a:t>Psychother</a:t>
            </a:r>
            <a:r>
              <a:rPr lang="en-US" sz="1400"/>
              <a:t>. 2016;30:23-41.</a:t>
            </a:r>
          </a:p>
          <a:p>
            <a:endParaRPr lang="en-US" sz="1400"/>
          </a:p>
          <a:p>
            <a:r>
              <a:rPr lang="en-US" sz="1400"/>
              <a:t>Sontag-Padilla L, Woodbridge MW, Mendelsohn J, et al. Factors affecting mental health service utilization among California public college and university students. </a:t>
            </a:r>
            <a:r>
              <a:rPr lang="en-US" sz="1400" err="1"/>
              <a:t>Psychiatr</a:t>
            </a:r>
            <a:r>
              <a:rPr lang="en-US" sz="1400"/>
              <a:t> Serv. 2016</a:t>
            </a:r>
          </a:p>
        </p:txBody>
      </p:sp>
    </p:spTree>
    <p:extLst>
      <p:ext uri="{BB962C8B-B14F-4D97-AF65-F5344CB8AC3E}">
        <p14:creationId xmlns:p14="http://schemas.microsoft.com/office/powerpoint/2010/main" val="143332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35000"/>
            <a:extLst>
              <a:ext uri="{28A0092B-C50C-407E-A947-70E740481C1C}">
                <a14:useLocalDpi xmlns:a14="http://schemas.microsoft.com/office/drawing/2010/main" val="0"/>
              </a:ext>
            </a:extLst>
          </a:blip>
          <a:srcRect r="10999" b="-2"/>
          <a:stretch/>
        </p:blipFill>
        <p:spPr>
          <a:xfrm>
            <a:off x="20" y="1"/>
            <a:ext cx="9143980" cy="6857999"/>
          </a:xfrm>
          <a:prstGeom prst="rect">
            <a:avLst/>
          </a:prstGeom>
        </p:spPr>
      </p:pic>
      <p:sp>
        <p:nvSpPr>
          <p:cNvPr id="2" name="Title 1"/>
          <p:cNvSpPr>
            <a:spLocks noGrp="1"/>
          </p:cNvSpPr>
          <p:nvPr>
            <p:ph type="title"/>
          </p:nvPr>
        </p:nvSpPr>
        <p:spPr>
          <a:xfrm>
            <a:off x="628650" y="1065862"/>
            <a:ext cx="2484873" cy="4726276"/>
          </a:xfrm>
        </p:spPr>
        <p:txBody>
          <a:bodyPr vert="horz" lIns="91440" tIns="45720" rIns="91440" bIns="45720" rtlCol="0" anchor="ctr">
            <a:normAutofit/>
          </a:bodyPr>
          <a:lstStyle/>
          <a:p>
            <a:pPr algn="r">
              <a:lnSpc>
                <a:spcPct val="90000"/>
              </a:lnSpc>
            </a:pPr>
            <a:r>
              <a:rPr lang="en-US">
                <a:solidFill>
                  <a:srgbClr val="FFFFFF"/>
                </a:solidFill>
              </a:rPr>
              <a:t>Student Mental Health in US</a:t>
            </a:r>
          </a:p>
        </p:txBody>
      </p:sp>
      <p:cxnSp>
        <p:nvCxnSpPr>
          <p:cNvPr id="11" name="Straight Connector 1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3866534" y="1065862"/>
            <a:ext cx="4308514" cy="4726276"/>
          </a:xfrm>
        </p:spPr>
        <p:txBody>
          <a:bodyPr vert="horz" lIns="91440" tIns="45720" rIns="91440" bIns="45720" rtlCol="0" anchor="ctr">
            <a:normAutofit/>
          </a:bodyPr>
          <a:lstStyle/>
          <a:p>
            <a:pPr indent="-228600">
              <a:lnSpc>
                <a:spcPct val="90000"/>
              </a:lnSpc>
            </a:pPr>
            <a:r>
              <a:rPr lang="en-US" sz="2400">
                <a:solidFill>
                  <a:srgbClr val="FFFFFF"/>
                </a:solidFill>
              </a:rPr>
              <a:t>Unmet need for mental health care among college students represents significant public health issue.</a:t>
            </a:r>
          </a:p>
          <a:p>
            <a:pPr indent="-228600">
              <a:lnSpc>
                <a:spcPct val="90000"/>
              </a:lnSpc>
            </a:pPr>
            <a:r>
              <a:rPr lang="en-US" sz="2400">
                <a:solidFill>
                  <a:srgbClr val="FFFFFF"/>
                </a:solidFill>
              </a:rPr>
              <a:t>Without treatment, students face a range of potentially serious and lasting consequences</a:t>
            </a:r>
          </a:p>
          <a:p>
            <a:pPr lvl="1" indent="-228600">
              <a:lnSpc>
                <a:spcPct val="90000"/>
              </a:lnSpc>
              <a:buFont typeface="Arial" panose="020B0604020202020204" pitchFamily="34" charset="0"/>
              <a:buChar char="•"/>
            </a:pPr>
            <a:r>
              <a:rPr lang="en-US" sz="2400">
                <a:solidFill>
                  <a:srgbClr val="FFFFFF"/>
                </a:solidFill>
              </a:rPr>
              <a:t>Dropping out, substance misuse, difficulties with social relationships, lower lifetime earning potential</a:t>
            </a:r>
          </a:p>
          <a:p>
            <a:pPr indent="-228600">
              <a:lnSpc>
                <a:spcPct val="90000"/>
              </a:lnSpc>
            </a:pPr>
            <a:endParaRPr lang="en-US" sz="2400">
              <a:solidFill>
                <a:srgbClr val="FFFFFF"/>
              </a:solidFill>
            </a:endParaRPr>
          </a:p>
        </p:txBody>
      </p:sp>
    </p:spTree>
    <p:extLst>
      <p:ext uri="{BB962C8B-B14F-4D97-AF65-F5344CB8AC3E}">
        <p14:creationId xmlns:p14="http://schemas.microsoft.com/office/powerpoint/2010/main" val="8806898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vert="horz" lIns="91440" tIns="45720" rIns="91440" bIns="45720" rtlCol="0" anchor="ctr">
            <a:normAutofit fontScale="90000"/>
          </a:bodyPr>
          <a:lstStyle/>
          <a:p>
            <a:pPr algn="l">
              <a:lnSpc>
                <a:spcPct val="90000"/>
              </a:lnSpc>
            </a:pPr>
            <a:r>
              <a:rPr lang="en-US" sz="3850" kern="1200">
                <a:latin typeface="+mj-lt"/>
                <a:ea typeface="+mj-ea"/>
                <a:cs typeface="+mj-cs"/>
              </a:rPr>
              <a:t>Student Mental Health in California</a:t>
            </a:r>
          </a:p>
        </p:txBody>
      </p:sp>
      <p:sp>
        <p:nvSpPr>
          <p:cNvPr id="3" name="Text Placeholder 2"/>
          <p:cNvSpPr>
            <a:spLocks noGrp="1"/>
          </p:cNvSpPr>
          <p:nvPr>
            <p:ph type="body" sz="quarter" idx="10"/>
          </p:nvPr>
        </p:nvSpPr>
        <p:spPr>
          <a:xfrm>
            <a:off x="852321" y="1844567"/>
            <a:ext cx="5033221" cy="5013434"/>
          </a:xfrm>
        </p:spPr>
        <p:txBody>
          <a:bodyPr vert="horz" lIns="91440" tIns="45720" rIns="91440" bIns="45720" rtlCol="0" anchor="ctr">
            <a:normAutofit fontScale="92500" lnSpcReduction="10000"/>
          </a:bodyPr>
          <a:lstStyle/>
          <a:p>
            <a:pPr marL="342900" lvl="1" indent="-228600">
              <a:lnSpc>
                <a:spcPct val="90000"/>
              </a:lnSpc>
              <a:spcBef>
                <a:spcPts val="1800"/>
              </a:spcBef>
              <a:buFont typeface="Arial" panose="020B0604020202020204" pitchFamily="34" charset="0"/>
              <a:buChar char="•"/>
            </a:pPr>
            <a:r>
              <a:rPr lang="en-US" sz="2400"/>
              <a:t>Beginning in 2011, the California Mental Health Services Authority (</a:t>
            </a:r>
            <a:r>
              <a:rPr lang="en-US" sz="2400" err="1"/>
              <a:t>CalMHSA</a:t>
            </a:r>
            <a:r>
              <a:rPr lang="en-US" sz="2400"/>
              <a:t>)—a coalition of California county governments—invested in prevention and early intervention (PEI) programs</a:t>
            </a:r>
          </a:p>
          <a:p>
            <a:pPr marL="342900" lvl="1" indent="-228600">
              <a:lnSpc>
                <a:spcPct val="90000"/>
              </a:lnSpc>
              <a:spcBef>
                <a:spcPts val="1800"/>
              </a:spcBef>
              <a:buFont typeface="Arial" panose="020B0604020202020204" pitchFamily="34" charset="0"/>
              <a:buChar char="•"/>
            </a:pPr>
            <a:r>
              <a:rPr lang="en-US" sz="2400"/>
              <a:t>Some programs targeted mental health and well-being of students in CA’s three public higher education systems: </a:t>
            </a:r>
          </a:p>
          <a:p>
            <a:pPr marL="742950" lvl="2">
              <a:lnSpc>
                <a:spcPct val="90000"/>
              </a:lnSpc>
              <a:spcBef>
                <a:spcPts val="1800"/>
              </a:spcBef>
            </a:pPr>
            <a:r>
              <a:rPr lang="en-US"/>
              <a:t>University of California (UC)</a:t>
            </a:r>
          </a:p>
          <a:p>
            <a:pPr marL="742950" lvl="2">
              <a:lnSpc>
                <a:spcPct val="90000"/>
              </a:lnSpc>
              <a:spcBef>
                <a:spcPts val="1800"/>
              </a:spcBef>
            </a:pPr>
            <a:r>
              <a:rPr lang="en-US"/>
              <a:t>California State University (CSU)</a:t>
            </a:r>
          </a:p>
          <a:p>
            <a:pPr marL="742950" lvl="2">
              <a:lnSpc>
                <a:spcPct val="90000"/>
              </a:lnSpc>
              <a:spcBef>
                <a:spcPts val="1800"/>
              </a:spcBef>
            </a:pPr>
            <a:r>
              <a:rPr lang="en-US"/>
              <a:t>California Community Colleges (CCC)</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http://www.mentalhealthsf.org/wp-content/uploads/2012/09/CalMHSA_logo_tagline.png">
            <a:extLst>
              <a:ext uri="{FF2B5EF4-FFF2-40B4-BE49-F238E27FC236}">
                <a16:creationId xmlns:a16="http://schemas.microsoft.com/office/drawing/2014/main" id="{583CCF38-5129-BB40-86DB-D979EA1153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6328" y="2681242"/>
            <a:ext cx="1495515" cy="149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0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5B0F-B702-1F43-A423-CA2155C1B60C}"/>
              </a:ext>
            </a:extLst>
          </p:cNvPr>
          <p:cNvSpPr>
            <a:spLocks noGrp="1"/>
          </p:cNvSpPr>
          <p:nvPr>
            <p:ph type="title"/>
          </p:nvPr>
        </p:nvSpPr>
        <p:spPr>
          <a:xfrm>
            <a:off x="457200" y="0"/>
            <a:ext cx="8229600" cy="1417638"/>
          </a:xfrm>
        </p:spPr>
        <p:txBody>
          <a:bodyPr/>
          <a:lstStyle/>
          <a:p>
            <a:r>
              <a:rPr lang="en-US"/>
              <a:t>Public Higher Education in CA</a:t>
            </a:r>
          </a:p>
        </p:txBody>
      </p:sp>
      <p:graphicFrame>
        <p:nvGraphicFramePr>
          <p:cNvPr id="4" name="Diagram 3">
            <a:extLst>
              <a:ext uri="{FF2B5EF4-FFF2-40B4-BE49-F238E27FC236}">
                <a16:creationId xmlns:a16="http://schemas.microsoft.com/office/drawing/2014/main" id="{15383D16-B3B2-48EB-B95D-012068381EAE}"/>
              </a:ext>
            </a:extLst>
          </p:cNvPr>
          <p:cNvGraphicFramePr/>
          <p:nvPr>
            <p:extLst>
              <p:ext uri="{D42A27DB-BD31-4B8C-83A1-F6EECF244321}">
                <p14:modId xmlns:p14="http://schemas.microsoft.com/office/powerpoint/2010/main" val="3140363541"/>
              </p:ext>
            </p:extLst>
          </p:nvPr>
        </p:nvGraphicFramePr>
        <p:xfrm>
          <a:off x="126767" y="1016317"/>
          <a:ext cx="8890466" cy="5841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42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5B0F-B702-1F43-A423-CA2155C1B60C}"/>
              </a:ext>
            </a:extLst>
          </p:cNvPr>
          <p:cNvSpPr>
            <a:spLocks noGrp="1"/>
          </p:cNvSpPr>
          <p:nvPr>
            <p:ph type="title"/>
          </p:nvPr>
        </p:nvSpPr>
        <p:spPr>
          <a:xfrm>
            <a:off x="457200" y="49754"/>
            <a:ext cx="8229600" cy="1143000"/>
          </a:xfrm>
        </p:spPr>
        <p:txBody>
          <a:bodyPr>
            <a:normAutofit fontScale="90000"/>
          </a:bodyPr>
          <a:lstStyle/>
          <a:p>
            <a:r>
              <a:rPr lang="en-US"/>
              <a:t>Public Higher Education in CA vs. OH</a:t>
            </a:r>
          </a:p>
        </p:txBody>
      </p:sp>
      <p:graphicFrame>
        <p:nvGraphicFramePr>
          <p:cNvPr id="11" name="Content Placeholder 3">
            <a:extLst>
              <a:ext uri="{FF2B5EF4-FFF2-40B4-BE49-F238E27FC236}">
                <a16:creationId xmlns:a16="http://schemas.microsoft.com/office/drawing/2014/main" id="{19F30DAA-E4C7-4B6F-A8D0-F41ACFEFBF8A}"/>
              </a:ext>
            </a:extLst>
          </p:cNvPr>
          <p:cNvGraphicFramePr>
            <a:graphicFrameLocks/>
          </p:cNvGraphicFramePr>
          <p:nvPr/>
        </p:nvGraphicFramePr>
        <p:xfrm>
          <a:off x="0" y="907230"/>
          <a:ext cx="9144000" cy="5901017"/>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1549254"/>
                    </a:ext>
                  </a:extLst>
                </a:gridCol>
                <a:gridCol w="3048000">
                  <a:extLst>
                    <a:ext uri="{9D8B030D-6E8A-4147-A177-3AD203B41FA5}">
                      <a16:colId xmlns:a16="http://schemas.microsoft.com/office/drawing/2014/main" val="1950434411"/>
                    </a:ext>
                  </a:extLst>
                </a:gridCol>
                <a:gridCol w="3048000">
                  <a:extLst>
                    <a:ext uri="{9D8B030D-6E8A-4147-A177-3AD203B41FA5}">
                      <a16:colId xmlns:a16="http://schemas.microsoft.com/office/drawing/2014/main" val="493431624"/>
                    </a:ext>
                  </a:extLst>
                </a:gridCol>
              </a:tblGrid>
              <a:tr h="371207">
                <a:tc>
                  <a:txBody>
                    <a:bodyPr/>
                    <a:lstStyle/>
                    <a:p>
                      <a:endParaRPr lang="en-US">
                        <a:latin typeface="Franklin Gothic Demi Cond" panose="020B0706030402020204" pitchFamily="34" charset="0"/>
                      </a:endParaRPr>
                    </a:p>
                  </a:txBody>
                  <a:tcPr/>
                </a:tc>
                <a:tc>
                  <a:txBody>
                    <a:bodyPr/>
                    <a:lstStyle/>
                    <a:p>
                      <a:r>
                        <a:rPr lang="en-US">
                          <a:latin typeface="Franklin Gothic Demi Cond" panose="020B0706030402020204" pitchFamily="34" charset="0"/>
                        </a:rPr>
                        <a:t>California</a:t>
                      </a:r>
                    </a:p>
                  </a:txBody>
                  <a:tcPr/>
                </a:tc>
                <a:tc>
                  <a:txBody>
                    <a:bodyPr/>
                    <a:lstStyle/>
                    <a:p>
                      <a:r>
                        <a:rPr lang="en-US">
                          <a:latin typeface="Franklin Gothic Demi Cond" panose="020B0706030402020204" pitchFamily="34" charset="0"/>
                        </a:rPr>
                        <a:t>Ohio</a:t>
                      </a:r>
                    </a:p>
                  </a:txBody>
                  <a:tcPr/>
                </a:tc>
                <a:extLst>
                  <a:ext uri="{0D108BD9-81ED-4DB2-BD59-A6C34878D82A}">
                    <a16:rowId xmlns:a16="http://schemas.microsoft.com/office/drawing/2014/main" val="3289659995"/>
                  </a:ext>
                </a:extLst>
              </a:tr>
              <a:tr h="835215">
                <a:tc>
                  <a:txBody>
                    <a:bodyPr/>
                    <a:lstStyle/>
                    <a:p>
                      <a:r>
                        <a:rPr lang="en-US" sz="1600">
                          <a:latin typeface="Franklin Gothic Demi Cond" panose="020B0706030402020204" pitchFamily="34" charset="0"/>
                        </a:rPr>
                        <a:t>Governance for public higher ed institutions</a:t>
                      </a:r>
                    </a:p>
                  </a:txBody>
                  <a:tcPr/>
                </a:tc>
                <a:tc>
                  <a:txBody>
                    <a:bodyPr/>
                    <a:lstStyle/>
                    <a:p>
                      <a:r>
                        <a:rPr lang="en-US" sz="1600">
                          <a:latin typeface="Franklin Gothic Demi Cond" panose="020B0706030402020204" pitchFamily="34" charset="0"/>
                        </a:rPr>
                        <a:t>No single coordinating body </a:t>
                      </a:r>
                    </a:p>
                  </a:txBody>
                  <a:tcPr/>
                </a:tc>
                <a:tc>
                  <a:txBody>
                    <a:bodyPr/>
                    <a:lstStyle/>
                    <a:p>
                      <a:r>
                        <a:rPr lang="en-US" sz="1600">
                          <a:latin typeface="Franklin Gothic Demi Cond" panose="020B0706030402020204" pitchFamily="34" charset="0"/>
                        </a:rPr>
                        <a:t>Cabinet level agency for Governor with Chancellor and Board of Regents</a:t>
                      </a:r>
                    </a:p>
                  </a:txBody>
                  <a:tcPr/>
                </a:tc>
                <a:extLst>
                  <a:ext uri="{0D108BD9-81ED-4DB2-BD59-A6C34878D82A}">
                    <a16:rowId xmlns:a16="http://schemas.microsoft.com/office/drawing/2014/main" val="3735006569"/>
                  </a:ext>
                </a:extLst>
              </a:tr>
              <a:tr h="835215">
                <a:tc>
                  <a:txBody>
                    <a:bodyPr/>
                    <a:lstStyle/>
                    <a:p>
                      <a:r>
                        <a:rPr lang="en-US" sz="1600">
                          <a:latin typeface="Franklin Gothic Demi Cond" panose="020B0706030402020204" pitchFamily="34" charset="0"/>
                        </a:rPr>
                        <a:t>Number of public institutions</a:t>
                      </a:r>
                    </a:p>
                  </a:txBody>
                  <a:tcPr/>
                </a:tc>
                <a:tc>
                  <a:txBody>
                    <a:bodyPr/>
                    <a:lstStyle/>
                    <a:p>
                      <a:r>
                        <a:rPr lang="en-US" sz="1600">
                          <a:latin typeface="Franklin Gothic Demi Cond" panose="020B0706030402020204" pitchFamily="34" charset="0"/>
                        </a:rPr>
                        <a:t>33 public universities</a:t>
                      </a:r>
                    </a:p>
                    <a:p>
                      <a:r>
                        <a:rPr lang="en-US" sz="1600">
                          <a:latin typeface="Franklin Gothic Demi Cond" panose="020B0706030402020204" pitchFamily="34" charset="0"/>
                        </a:rPr>
                        <a:t>114 community colleges</a:t>
                      </a:r>
                    </a:p>
                  </a:txBody>
                  <a:tcPr/>
                </a:tc>
                <a:tc>
                  <a:txBody>
                    <a:bodyPr/>
                    <a:lstStyle/>
                    <a:p>
                      <a:r>
                        <a:rPr lang="en-US" sz="1600">
                          <a:latin typeface="Franklin Gothic Demi Cond" panose="020B0706030402020204" pitchFamily="34" charset="0"/>
                        </a:rPr>
                        <a:t>14 public universities (+ 24 regional branch campuses)</a:t>
                      </a:r>
                    </a:p>
                    <a:p>
                      <a:r>
                        <a:rPr lang="en-US" sz="1600">
                          <a:latin typeface="Franklin Gothic Demi Cond" panose="020B0706030402020204" pitchFamily="34" charset="0"/>
                        </a:rPr>
                        <a:t>23 community colleges</a:t>
                      </a:r>
                    </a:p>
                  </a:txBody>
                  <a:tcPr/>
                </a:tc>
                <a:extLst>
                  <a:ext uri="{0D108BD9-81ED-4DB2-BD59-A6C34878D82A}">
                    <a16:rowId xmlns:a16="http://schemas.microsoft.com/office/drawing/2014/main" val="765056584"/>
                  </a:ext>
                </a:extLst>
              </a:tr>
              <a:tr h="628164">
                <a:tc>
                  <a:txBody>
                    <a:bodyPr/>
                    <a:lstStyle/>
                    <a:p>
                      <a:pPr algn="r"/>
                      <a:r>
                        <a:rPr lang="en-US" sz="1600">
                          <a:latin typeface="Franklin Gothic Demi Cond" panose="020B0706030402020204" pitchFamily="34" charset="0"/>
                        </a:rPr>
                        <a:t>Number of private institutions</a:t>
                      </a:r>
                    </a:p>
                  </a:txBody>
                  <a:tcPr/>
                </a:tc>
                <a:tc>
                  <a:txBody>
                    <a:bodyPr/>
                    <a:lstStyle/>
                    <a:p>
                      <a:r>
                        <a:rPr lang="en-US" sz="1600">
                          <a:latin typeface="Franklin Gothic Demi Cond" panose="020B0706030402020204" pitchFamily="34" charset="0"/>
                        </a:rPr>
                        <a:t>~150 private not-for-profit and ~160 private for-profit institutions</a:t>
                      </a:r>
                    </a:p>
                  </a:txBody>
                  <a:tcPr/>
                </a:tc>
                <a:tc>
                  <a:txBody>
                    <a:bodyPr/>
                    <a:lstStyle/>
                    <a:p>
                      <a:r>
                        <a:rPr lang="en-US" sz="1600">
                          <a:latin typeface="Franklin Gothic Demi Cond" panose="020B0706030402020204" pitchFamily="34" charset="0"/>
                        </a:rPr>
                        <a:t>~78 private not-for-profit and ~18 private for-profit institutions</a:t>
                      </a:r>
                    </a:p>
                  </a:txBody>
                  <a:tcPr/>
                </a:tc>
                <a:extLst>
                  <a:ext uri="{0D108BD9-81ED-4DB2-BD59-A6C34878D82A}">
                    <a16:rowId xmlns:a16="http://schemas.microsoft.com/office/drawing/2014/main" val="444162700"/>
                  </a:ext>
                </a:extLst>
              </a:tr>
              <a:tr h="340273">
                <a:tc>
                  <a:txBody>
                    <a:bodyPr/>
                    <a:lstStyle/>
                    <a:p>
                      <a:r>
                        <a:rPr lang="en-US" sz="1600">
                          <a:latin typeface="Franklin Gothic Demi Cond" panose="020B0706030402020204" pitchFamily="34" charset="0"/>
                        </a:rPr>
                        <a:t>Public student population</a:t>
                      </a:r>
                    </a:p>
                  </a:txBody>
                  <a:tcPr/>
                </a:tc>
                <a:tc>
                  <a:txBody>
                    <a:bodyPr/>
                    <a:lstStyle/>
                    <a:p>
                      <a:r>
                        <a:rPr lang="en-US" sz="1600">
                          <a:latin typeface="Franklin Gothic Demi Cond" panose="020B0706030402020204" pitchFamily="34" charset="0"/>
                        </a:rPr>
                        <a:t>Approximately 2.7 million</a:t>
                      </a:r>
                    </a:p>
                  </a:txBody>
                  <a:tcPr/>
                </a:tc>
                <a:tc>
                  <a:txBody>
                    <a:bodyPr/>
                    <a:lstStyle/>
                    <a:p>
                      <a:r>
                        <a:rPr lang="en-US" sz="1600">
                          <a:latin typeface="Franklin Gothic Demi Cond" panose="020B0706030402020204" pitchFamily="34" charset="0"/>
                        </a:rPr>
                        <a:t>Approximately 500,000</a:t>
                      </a:r>
                    </a:p>
                  </a:txBody>
                  <a:tcPr/>
                </a:tc>
                <a:extLst>
                  <a:ext uri="{0D108BD9-81ED-4DB2-BD59-A6C34878D82A}">
                    <a16:rowId xmlns:a16="http://schemas.microsoft.com/office/drawing/2014/main" val="2019216806"/>
                  </a:ext>
                </a:extLst>
              </a:tr>
              <a:tr h="340273">
                <a:tc>
                  <a:txBody>
                    <a:bodyPr/>
                    <a:lstStyle/>
                    <a:p>
                      <a:r>
                        <a:rPr lang="en-US" sz="1600">
                          <a:latin typeface="Franklin Gothic Demi Cond" panose="020B0706030402020204" pitchFamily="34" charset="0"/>
                        </a:rPr>
                        <a:t>Student characteristics</a:t>
                      </a:r>
                    </a:p>
                  </a:txBody>
                  <a:tcPr/>
                </a:tc>
                <a:tc>
                  <a:txBody>
                    <a:bodyPr/>
                    <a:lstStyle/>
                    <a:p>
                      <a:endParaRPr lang="en-US" sz="1600">
                        <a:latin typeface="Franklin Gothic Demi Cond" panose="020B0706030402020204" pitchFamily="34" charset="0"/>
                      </a:endParaRPr>
                    </a:p>
                  </a:txBody>
                  <a:tcPr/>
                </a:tc>
                <a:tc>
                  <a:txBody>
                    <a:bodyPr/>
                    <a:lstStyle/>
                    <a:p>
                      <a:endParaRPr lang="en-US" sz="1600">
                        <a:latin typeface="Franklin Gothic Demi Cond" panose="020B0706030402020204" pitchFamily="34" charset="0"/>
                      </a:endParaRPr>
                    </a:p>
                  </a:txBody>
                  <a:tcPr/>
                </a:tc>
                <a:extLst>
                  <a:ext uri="{0D108BD9-81ED-4DB2-BD59-A6C34878D82A}">
                    <a16:rowId xmlns:a16="http://schemas.microsoft.com/office/drawing/2014/main" val="1152041318"/>
                  </a:ext>
                </a:extLst>
              </a:tr>
              <a:tr h="282917">
                <a:tc>
                  <a:txBody>
                    <a:bodyPr/>
                    <a:lstStyle/>
                    <a:p>
                      <a:pPr marL="0" marR="0" algn="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Attend four-year institution</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37%</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68%</a:t>
                      </a:r>
                    </a:p>
                  </a:txBody>
                  <a:tcPr marL="68580" marR="68580" marT="0" marB="0"/>
                </a:tc>
                <a:extLst>
                  <a:ext uri="{0D108BD9-81ED-4DB2-BD59-A6C34878D82A}">
                    <a16:rowId xmlns:a16="http://schemas.microsoft.com/office/drawing/2014/main" val="3710259120"/>
                  </a:ext>
                </a:extLst>
              </a:tr>
              <a:tr h="282917">
                <a:tc>
                  <a:txBody>
                    <a:bodyPr/>
                    <a:lstStyle/>
                    <a:p>
                      <a:pPr marL="0" marR="0" algn="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Live on campus</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56%</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78%</a:t>
                      </a:r>
                    </a:p>
                  </a:txBody>
                  <a:tcPr marL="68580" marR="68580" marT="0" marB="0"/>
                </a:tc>
                <a:extLst>
                  <a:ext uri="{0D108BD9-81ED-4DB2-BD59-A6C34878D82A}">
                    <a16:rowId xmlns:a16="http://schemas.microsoft.com/office/drawing/2014/main" val="3181029916"/>
                  </a:ext>
                </a:extLst>
              </a:tr>
              <a:tr h="305382">
                <a:tc>
                  <a:txBody>
                    <a:bodyPr/>
                    <a:lstStyle/>
                    <a:p>
                      <a:pPr marL="0" marR="0" algn="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Full-time</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53%</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65%</a:t>
                      </a:r>
                    </a:p>
                  </a:txBody>
                  <a:tcPr marL="68580" marR="68580" marT="0" marB="0"/>
                </a:tc>
                <a:extLst>
                  <a:ext uri="{0D108BD9-81ED-4DB2-BD59-A6C34878D82A}">
                    <a16:rowId xmlns:a16="http://schemas.microsoft.com/office/drawing/2014/main" val="2226050498"/>
                  </a:ext>
                </a:extLst>
              </a:tr>
              <a:tr h="282917">
                <a:tc>
                  <a:txBody>
                    <a:bodyPr/>
                    <a:lstStyle/>
                    <a:p>
                      <a:pPr marL="0" marR="0" algn="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Classroom-only learning</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77%</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70%</a:t>
                      </a:r>
                    </a:p>
                  </a:txBody>
                  <a:tcPr marL="68580" marR="68580" marT="0" marB="0"/>
                </a:tc>
                <a:extLst>
                  <a:ext uri="{0D108BD9-81ED-4DB2-BD59-A6C34878D82A}">
                    <a16:rowId xmlns:a16="http://schemas.microsoft.com/office/drawing/2014/main" val="2449142147"/>
                  </a:ext>
                </a:extLst>
              </a:tr>
              <a:tr h="282917">
                <a:tc>
                  <a:txBody>
                    <a:bodyPr/>
                    <a:lstStyle/>
                    <a:p>
                      <a:pPr marL="0" marR="0" algn="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Female</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54%</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55%</a:t>
                      </a:r>
                    </a:p>
                  </a:txBody>
                  <a:tcPr marL="68580" marR="68580" marT="0" marB="0"/>
                </a:tc>
                <a:extLst>
                  <a:ext uri="{0D108BD9-81ED-4DB2-BD59-A6C34878D82A}">
                    <a16:rowId xmlns:a16="http://schemas.microsoft.com/office/drawing/2014/main" val="3105454010"/>
                  </a:ext>
                </a:extLst>
              </a:tr>
              <a:tr h="371207">
                <a:tc>
                  <a:txBody>
                    <a:bodyPr/>
                    <a:lstStyle/>
                    <a:p>
                      <a:pPr marL="0" marR="0" algn="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Non-white</a:t>
                      </a:r>
                    </a:p>
                    <a:p>
                      <a:pPr marL="0" marR="0" algn="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70%</a:t>
                      </a:r>
                    </a:p>
                  </a:txBody>
                  <a:tcPr marL="68580" marR="68580" marT="0" marB="0"/>
                </a:tc>
                <a:tc>
                  <a:txBody>
                    <a:bodyPr/>
                    <a:lstStyle/>
                    <a:p>
                      <a:pPr marL="0" marR="0" algn="ctr">
                        <a:spcBef>
                          <a:spcPts val="0"/>
                        </a:spcBef>
                        <a:spcAft>
                          <a:spcPts val="0"/>
                        </a:spcAft>
                      </a:pPr>
                      <a:r>
                        <a:rPr lang="en-US" sz="1200">
                          <a:effectLst/>
                          <a:latin typeface="Franklin Gothic Demi Cond" panose="020B0706030402020204" pitchFamily="34" charset="0"/>
                          <a:ea typeface="Calibri" panose="020F0502020204030204" pitchFamily="34" charset="0"/>
                          <a:cs typeface="Times New Roman" panose="02020603050405020304" pitchFamily="18" charset="0"/>
                        </a:rPr>
                        <a:t>23%</a:t>
                      </a:r>
                    </a:p>
                  </a:txBody>
                  <a:tcPr marL="68580" marR="68580" marT="0" marB="0"/>
                </a:tc>
                <a:extLst>
                  <a:ext uri="{0D108BD9-81ED-4DB2-BD59-A6C34878D82A}">
                    <a16:rowId xmlns:a16="http://schemas.microsoft.com/office/drawing/2014/main" val="1569106903"/>
                  </a:ext>
                </a:extLst>
              </a:tr>
              <a:tr h="74241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Franklin Gothic Demi Cond" panose="020B0706030402020204" pitchFamily="34" charset="0"/>
                        </a:rPr>
                        <a:t>Source</a:t>
                      </a:r>
                      <a:r>
                        <a:rPr lang="en-US" sz="1400">
                          <a:latin typeface="Franklin Gothic Demi Cond" panose="020B0706030402020204" pitchFamily="34" charset="0"/>
                        </a:rPr>
                        <a:t>: Public Policy Institute of California (</a:t>
                      </a:r>
                      <a:r>
                        <a:rPr lang="en-US" sz="1400">
                          <a:latin typeface="Franklin Gothic Demi Cond" panose="020B0706030402020204" pitchFamily="34" charset="0"/>
                          <a:hlinkClick r:id="rId2"/>
                        </a:rPr>
                        <a:t>www.ppic.org/publication/higher-education-in-california-californias-higher-education-system/</a:t>
                      </a:r>
                      <a:r>
                        <a:rPr lang="en-US" sz="1400">
                          <a:latin typeface="Franklin Gothic Demi Cond" panose="020B0706030402020204" pitchFamily="34" charset="0"/>
                        </a:rPr>
                        <a:t>); Ohio Department of Higher Education (</a:t>
                      </a:r>
                      <a:r>
                        <a:rPr lang="en-US" sz="1400" u="sng">
                          <a:latin typeface="Franklin Gothic Demi Cond" panose="020B0706030402020204" pitchFamily="34" charset="0"/>
                          <a:hlinkClick r:id="rId3"/>
                        </a:rPr>
                        <a:t>https://www.ohiohighered.org/</a:t>
                      </a:r>
                      <a:r>
                        <a:rPr lang="en-US" sz="1400" u="sng">
                          <a:latin typeface="Franklin Gothic Demi Cond" panose="020B0706030402020204" pitchFamily="34" charset="0"/>
                        </a:rPr>
                        <a:t>)</a:t>
                      </a:r>
                      <a:r>
                        <a:rPr lang="en-US" sz="1400" u="none">
                          <a:latin typeface="Franklin Gothic Demi Cond" panose="020B0706030402020204" pitchFamily="34" charset="0"/>
                        </a:rPr>
                        <a:t>; Bill and Melinda Gates Foundation</a:t>
                      </a:r>
                      <a:r>
                        <a:rPr lang="en-US" sz="1400" u="sng">
                          <a:latin typeface="Franklin Gothic Demi Cond" panose="020B0706030402020204" pitchFamily="34" charset="0"/>
                        </a:rPr>
                        <a:t> (</a:t>
                      </a:r>
                      <a:r>
                        <a:rPr lang="en-US" sz="1400">
                          <a:latin typeface="Franklin Gothic Demi Cond" panose="020B0706030402020204" pitchFamily="34" charset="0"/>
                          <a:hlinkClick r:id="rId4"/>
                        </a:rPr>
                        <a:t>https://postsecondary.gatesfoundation.org/college-students-california-infographic/</a:t>
                      </a:r>
                      <a:r>
                        <a:rPr lang="en-US" sz="1400">
                          <a:latin typeface="Franklin Gothic Demi Cond" panose="020B0706030402020204" pitchFamily="34" charset="0"/>
                        </a:rPr>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4937001"/>
                  </a:ext>
                </a:extLst>
              </a:tr>
            </a:tbl>
          </a:graphicData>
        </a:graphic>
      </p:graphicFrame>
    </p:spTree>
    <p:extLst>
      <p:ext uri="{BB962C8B-B14F-4D97-AF65-F5344CB8AC3E}">
        <p14:creationId xmlns:p14="http://schemas.microsoft.com/office/powerpoint/2010/main" val="155710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vert="horz" lIns="91440" tIns="45720" rIns="91440" bIns="45720" rtlCol="0" anchor="ctr">
            <a:normAutofit/>
          </a:bodyPr>
          <a:lstStyle/>
          <a:p>
            <a:pPr algn="l">
              <a:lnSpc>
                <a:spcPct val="90000"/>
              </a:lnSpc>
            </a:pPr>
            <a:r>
              <a:rPr lang="en-US" sz="3850" kern="1200" err="1">
                <a:latin typeface="+mj-lt"/>
                <a:ea typeface="+mj-ea"/>
                <a:cs typeface="+mj-cs"/>
              </a:rPr>
              <a:t>CalMHSA’s</a:t>
            </a:r>
            <a:r>
              <a:rPr lang="en-US" sz="3850" kern="1200">
                <a:latin typeface="+mj-lt"/>
                <a:ea typeface="+mj-ea"/>
                <a:cs typeface="+mj-cs"/>
              </a:rPr>
              <a:t> Goals</a:t>
            </a:r>
          </a:p>
        </p:txBody>
      </p:sp>
      <p:sp>
        <p:nvSpPr>
          <p:cNvPr id="3" name="Text Placeholder 2"/>
          <p:cNvSpPr>
            <a:spLocks noGrp="1"/>
          </p:cNvSpPr>
          <p:nvPr>
            <p:ph type="body" sz="quarter" idx="10"/>
          </p:nvPr>
        </p:nvSpPr>
        <p:spPr>
          <a:xfrm>
            <a:off x="279915" y="1681652"/>
            <a:ext cx="5605628" cy="4861387"/>
          </a:xfrm>
        </p:spPr>
        <p:txBody>
          <a:bodyPr vert="horz" lIns="91440" tIns="45720" rIns="91440" bIns="45720" rtlCol="0" anchor="ctr">
            <a:noAutofit/>
          </a:bodyPr>
          <a:lstStyle/>
          <a:p>
            <a:pPr indent="-228600">
              <a:lnSpc>
                <a:spcPct val="90000"/>
              </a:lnSpc>
            </a:pPr>
            <a:r>
              <a:rPr lang="en-US" sz="2400" dirty="0"/>
              <a:t>Foster supportive campus environments:</a:t>
            </a:r>
          </a:p>
          <a:p>
            <a:pPr lvl="1" indent="-228600">
              <a:lnSpc>
                <a:spcPct val="90000"/>
              </a:lnSpc>
              <a:buFont typeface="Arial" panose="020B0604020202020204" pitchFamily="34" charset="0"/>
              <a:buChar char="•"/>
            </a:pPr>
            <a:r>
              <a:rPr lang="en-US" sz="2000"/>
              <a:t>To have students feel comfortable using mental health services</a:t>
            </a:r>
          </a:p>
          <a:p>
            <a:pPr lvl="1" indent="-228600">
              <a:lnSpc>
                <a:spcPct val="90000"/>
              </a:lnSpc>
              <a:buFont typeface="Arial" panose="020B0604020202020204" pitchFamily="34" charset="0"/>
              <a:buChar char="•"/>
            </a:pPr>
            <a:r>
              <a:rPr lang="en-US" sz="2000"/>
              <a:t>To empower peers and faculty to support students with mental health needs</a:t>
            </a:r>
          </a:p>
          <a:p>
            <a:pPr indent="-228600">
              <a:lnSpc>
                <a:spcPct val="90000"/>
              </a:lnSpc>
            </a:pPr>
            <a:r>
              <a:rPr lang="en-US" sz="2400" dirty="0"/>
              <a:t>Examples of PEI activities on CA campuses:</a:t>
            </a:r>
          </a:p>
          <a:p>
            <a:pPr lvl="1" indent="-228600">
              <a:lnSpc>
                <a:spcPct val="90000"/>
              </a:lnSpc>
              <a:buFont typeface="Arial" panose="020B0604020202020204" pitchFamily="34" charset="0"/>
              <a:buChar char="•"/>
            </a:pPr>
            <a:r>
              <a:rPr lang="en-US" sz="2000"/>
              <a:t>Expansion of activities and enhanced technical assistance for Active Minds chapters</a:t>
            </a:r>
          </a:p>
          <a:p>
            <a:pPr lvl="1" indent="-228600">
              <a:lnSpc>
                <a:spcPct val="90000"/>
              </a:lnSpc>
              <a:buFont typeface="Arial" panose="020B0604020202020204" pitchFamily="34" charset="0"/>
              <a:buChar char="•"/>
            </a:pPr>
            <a:r>
              <a:rPr lang="en-US" sz="2000" err="1"/>
              <a:t>Kognito</a:t>
            </a:r>
            <a:r>
              <a:rPr lang="en-US" sz="2000"/>
              <a:t> gatekeeper training for students and staff</a:t>
            </a:r>
          </a:p>
          <a:p>
            <a:pPr lvl="1" indent="-228600">
              <a:lnSpc>
                <a:spcPct val="90000"/>
              </a:lnSpc>
              <a:buFont typeface="Arial" panose="020B0604020202020204" pitchFamily="34" charset="0"/>
              <a:buChar char="•"/>
            </a:pPr>
            <a:r>
              <a:rPr lang="en-US" sz="2000"/>
              <a:t>Social media campaigns to reduce stigma and motivate students to help others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http://www.mentalhealthsf.org/wp-content/uploads/2012/09/CalMHSA_logo_tagline.png">
            <a:extLst>
              <a:ext uri="{FF2B5EF4-FFF2-40B4-BE49-F238E27FC236}">
                <a16:creationId xmlns:a16="http://schemas.microsoft.com/office/drawing/2014/main" id="{DFAF3E5E-DFFA-424A-9992-050FB184A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6328" y="2681242"/>
            <a:ext cx="1495515" cy="149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035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H MH Webinar_Feb2020_Padilla_Dunbar.1.24.20" id="{0100DB1F-9887-794C-A77F-0FBDA7EB5EB6}" vid="{C135C8E0-C7DE-634F-B7AD-EA33A52A77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2A48664-369F-F541-9ECC-BF61543CC97A}">
  <we:reference id="22ff87a5-132f-4d52-9e97-94d888e4dd91" version="2.1.0.0" store="EXCatalog" storeType="EXCatalog"/>
  <we:alternateReferences>
    <we:reference id="WA104380050" version="2.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13699F19F51F4DA6640FB6D8F28AED" ma:contentTypeVersion="4" ma:contentTypeDescription="Create a new document." ma:contentTypeScope="" ma:versionID="24343ba94defc80d1d843ff274c26402">
  <xsd:schema xmlns:xsd="http://www.w3.org/2001/XMLSchema" xmlns:xs="http://www.w3.org/2001/XMLSchema" xmlns:p="http://schemas.microsoft.com/office/2006/metadata/properties" xmlns:ns2="e8f56182-a84b-4f8b-902c-a6f8af8b1dc7" targetNamespace="http://schemas.microsoft.com/office/2006/metadata/properties" ma:root="true" ma:fieldsID="05c71bdbe3448c6b4bddb42c6db48017" ns2:_="">
    <xsd:import namespace="e8f56182-a84b-4f8b-902c-a6f8af8b1d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56182-a84b-4f8b-902c-a6f8af8b1d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E38F5D-FB60-445C-A38B-F6CEE5D1CE6E}">
  <ds:schemaRefs>
    <ds:schemaRef ds:uri="http://www.w3.org/XML/1998/namespace"/>
    <ds:schemaRef ds:uri="http://schemas.microsoft.com/office/2006/documentManagement/types"/>
    <ds:schemaRef ds:uri="e8f56182-a84b-4f8b-902c-a6f8af8b1dc7"/>
    <ds:schemaRef ds:uri="http://schemas.microsoft.com/office/2006/metadata/properti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78666F3-17B7-4BD7-B2BE-AE796831C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56182-a84b-4f8b-902c-a6f8af8b1d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9ADA32-7263-4330-B643-B0F54D353A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TotalTime>
  <Words>2784</Words>
  <Application>Microsoft Macintosh PowerPoint</Application>
  <PresentationFormat>On-screen Show (4:3)</PresentationFormat>
  <Paragraphs>286</Paragraphs>
  <Slides>30</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Franklin Gothic Book</vt:lpstr>
      <vt:lpstr>Franklin Gothic Demi Cond</vt:lpstr>
      <vt:lpstr>Franklin Gothic Medium</vt:lpstr>
      <vt:lpstr>Symbol</vt:lpstr>
      <vt:lpstr>Times New Roman</vt:lpstr>
      <vt:lpstr>Office Theme</vt:lpstr>
      <vt:lpstr>Campus Climate Matters: Changing the Mental Health Climate on College Campuses to Address Student Mental Health Needs</vt:lpstr>
      <vt:lpstr>Objectives</vt:lpstr>
      <vt:lpstr>Student Mental Health in US</vt:lpstr>
      <vt:lpstr>Student Mental Health in US</vt:lpstr>
      <vt:lpstr>Student Mental Health in US</vt:lpstr>
      <vt:lpstr>Student Mental Health in California</vt:lpstr>
      <vt:lpstr>Public Higher Education in CA</vt:lpstr>
      <vt:lpstr>Public Higher Education in CA vs. OH</vt:lpstr>
      <vt:lpstr>CalMHSA’s Goals</vt:lpstr>
      <vt:lpstr>Phase I:  Mental Health Needs of California College Students</vt:lpstr>
      <vt:lpstr>California Statewide Higher Education Mental Health Evaluation</vt:lpstr>
      <vt:lpstr>Statewide Evaluation: Methods</vt:lpstr>
      <vt:lpstr>Statewide Evaluation:  Recruitment Approaches</vt:lpstr>
      <vt:lpstr>Investment in PEI Initiatives Improves Student Service Use</vt:lpstr>
      <vt:lpstr>Campus Climate Matters</vt:lpstr>
      <vt:lpstr>Campus Staff Help Address Student Mental Health Needs</vt:lpstr>
      <vt:lpstr>Online Mental Health Services: Potential to Help Fill Treatment Gap</vt:lpstr>
      <vt:lpstr>Phase II: Role of  Peer-Based Organizations</vt:lpstr>
      <vt:lpstr>Peer-Based Organizations</vt:lpstr>
      <vt:lpstr>Active Minds Impact Evaluation</vt:lpstr>
      <vt:lpstr>Active Minds: Survey Approach</vt:lpstr>
      <vt:lpstr>Outcome Measures</vt:lpstr>
      <vt:lpstr>Active Minds: Survey Sample</vt:lpstr>
      <vt:lpstr>Peer-Based Organizations May Help Shape College Campus Climates </vt:lpstr>
      <vt:lpstr>Improving Campus Clinical Services is Necessary but not Sufficient </vt:lpstr>
      <vt:lpstr>Implications for Universities and Colleges to Improve Student Mental Health and Well-Being</vt:lpstr>
      <vt:lpstr>CalMHSA Evaluation Limitations</vt:lpstr>
      <vt:lpstr>Considerations for Evaluation of Mental Health Programs in Higher Education</vt:lpstr>
      <vt:lpstr>Future Directions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Climate Matters: Changing the Mental Health Climate on College Campuses to Address Student Mental Health Needs</dc:title>
  <dc:creator>Padilla, Lisa</dc:creator>
  <cp:lastModifiedBy>Padilla, Lisa</cp:lastModifiedBy>
  <cp:revision>2</cp:revision>
  <dcterms:created xsi:type="dcterms:W3CDTF">2020-02-17T13:43:10Z</dcterms:created>
  <dcterms:modified xsi:type="dcterms:W3CDTF">2020-02-20T16:28:48Z</dcterms:modified>
</cp:coreProperties>
</file>