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9" r:id="rId14"/>
    <p:sldId id="271" r:id="rId15"/>
    <p:sldId id="272" r:id="rId16"/>
    <p:sldId id="280" r:id="rId17"/>
    <p:sldId id="281" r:id="rId18"/>
    <p:sldId id="273" r:id="rId19"/>
    <p:sldId id="274" r:id="rId20"/>
    <p:sldId id="275" r:id="rId21"/>
    <p:sldId id="276" r:id="rId22"/>
    <p:sldId id="277" r:id="rId23"/>
  </p:sldIdLst>
  <p:sldSz cx="12192000" cy="6858000"/>
  <p:notesSz cx="6858000" cy="9144000"/>
  <p:embeddedFontLst>
    <p:embeddedFont>
      <p:font typeface="Bell MT" panose="02020503060305020303"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entury Schoolbook" panose="020406040505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1B20A0-4962-44EC-B292-BA3DA4503F45}">
  <a:tblStyle styleId="{EF1B20A0-4962-44EC-B292-BA3DA4503F4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6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MENUUUUU – hammer home that its about shortening the to-do list not adding to it. productive.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Sarah – Can you add a menu item of what type of things you did in coaching here….such as scheduling, journaling, social events, maps, </a:t>
            </a:r>
            <a:r>
              <a:rPr lang="en-US" sz="1200" b="1" dirty="0" err="1"/>
              <a:t>etc</a:t>
            </a:r>
            <a:r>
              <a:rPr lang="en-US" sz="1200" b="1" dirty="0"/>
              <a:t>….anything you can think of even if it was mentioned by another coach….</a:t>
            </a:r>
          </a:p>
          <a:p>
            <a:endParaRPr lang="en-US" dirty="0"/>
          </a:p>
        </p:txBody>
      </p:sp>
      <p:sp>
        <p:nvSpPr>
          <p:cNvPr id="4" name="Slide Number Placeholder 3"/>
          <p:cNvSpPr>
            <a:spLocks noGrp="1"/>
          </p:cNvSpPr>
          <p:nvPr>
            <p:ph type="sldNum" sz="quarter" idx="5"/>
          </p:nvPr>
        </p:nvSpPr>
        <p:spPr/>
        <p:txBody>
          <a:bodyPr/>
          <a:lstStyle/>
          <a:p>
            <a:fld id="{FD9DA6A4-5F57-8745-8A0F-9D5A80E1A674}" type="slidenum">
              <a:rPr lang="en-US" smtClean="0"/>
              <a:t>13</a:t>
            </a:fld>
            <a:endParaRPr lang="en-US"/>
          </a:p>
        </p:txBody>
      </p:sp>
    </p:spTree>
    <p:extLst>
      <p:ext uri="{BB962C8B-B14F-4D97-AF65-F5344CB8AC3E}">
        <p14:creationId xmlns:p14="http://schemas.microsoft.com/office/powerpoint/2010/main" val="84746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Orient and Explain – Here is why we are doing this, because sometimes it can be helpful to look at different aspects of our life to get a global picture.</a:t>
            </a:r>
            <a:endParaRPr/>
          </a:p>
          <a:p>
            <a:pPr marL="0" lvl="0" indent="0" algn="l" rtl="0">
              <a:spcBef>
                <a:spcPts val="0"/>
              </a:spcBef>
              <a:spcAft>
                <a:spcPts val="0"/>
              </a:spcAft>
              <a:buNone/>
            </a:pPr>
            <a:r>
              <a:rPr lang="en-US" sz="1200"/>
              <a:t>We are going to look at: Emotional, Physically, Socially, Financially, Occupational, </a:t>
            </a:r>
            <a:endParaRPr/>
          </a:p>
          <a:p>
            <a:pPr marL="0" lvl="0" indent="0" algn="l" rtl="0">
              <a:spcBef>
                <a:spcPts val="0"/>
              </a:spcBef>
              <a:spcAft>
                <a:spcPts val="0"/>
              </a:spcAft>
              <a:buNone/>
            </a:pPr>
            <a:r>
              <a:rPr lang="en-US" sz="1200"/>
              <a:t>Highlight all 8 </a:t>
            </a:r>
            <a:endParaRPr/>
          </a:p>
          <a:p>
            <a:pPr marL="0" lvl="0" indent="0" algn="l" rtl="0">
              <a:spcBef>
                <a:spcPts val="0"/>
              </a:spcBef>
              <a:spcAft>
                <a:spcPts val="0"/>
              </a:spcAft>
              <a:buNone/>
            </a:pPr>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c9b97eb5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6c9b97eb5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69" name="Google Shape;269;g6c9b97eb51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 about other maps</a:t>
            </a:r>
            <a:endParaRPr/>
          </a:p>
        </p:txBody>
      </p:sp>
      <p:sp>
        <p:nvSpPr>
          <p:cNvPr id="277" name="Google Shape;27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Paul slide</a:t>
            </a:r>
            <a:endParaRPr/>
          </a:p>
          <a:p>
            <a:pPr marL="0" lvl="0" indent="0" algn="l" rtl="0">
              <a:spcBef>
                <a:spcPts val="0"/>
              </a:spcBef>
              <a:spcAft>
                <a:spcPts val="0"/>
              </a:spcAft>
              <a:buNone/>
            </a:pPr>
            <a:endParaRPr/>
          </a:p>
          <a:p>
            <a:pPr marL="0" lvl="0" indent="0" algn="l" rtl="0">
              <a:spcBef>
                <a:spcPts val="0"/>
              </a:spcBef>
              <a:spcAft>
                <a:spcPts val="0"/>
              </a:spcAft>
              <a:buNone/>
            </a:pPr>
            <a:r>
              <a:rPr lang="en-US"/>
              <a:t>Highlight</a:t>
            </a:r>
            <a:r>
              <a:rPr lang="en-US">
                <a:solidFill>
                  <a:schemeClr val="lt1"/>
                </a:solidFill>
              </a:rPr>
              <a:t> </a:t>
            </a:r>
            <a:r>
              <a:rPr lang="en-US"/>
              <a:t>benefits</a:t>
            </a:r>
            <a:endParaRPr/>
          </a:p>
          <a:p>
            <a:pPr marL="0" lvl="0" indent="0" algn="l" rtl="0">
              <a:spcBef>
                <a:spcPts val="0"/>
              </a:spcBef>
              <a:spcAft>
                <a:spcPts val="0"/>
              </a:spcAft>
              <a:buNone/>
            </a:pPr>
            <a:r>
              <a:rPr lang="en-US"/>
              <a:t>Engage audience – have them jot down areas where they got stuck</a:t>
            </a:r>
            <a:endParaRPr/>
          </a:p>
          <a:p>
            <a:pPr marL="0" lvl="0" indent="0" algn="l" rtl="0">
              <a:spcBef>
                <a:spcPts val="0"/>
              </a:spcBef>
              <a:spcAft>
                <a:spcPts val="0"/>
              </a:spcAft>
              <a:buNone/>
            </a:pPr>
            <a:endParaRPr/>
          </a:p>
        </p:txBody>
      </p:sp>
      <p:sp>
        <p:nvSpPr>
          <p:cNvPr id="317" name="Google Shape;3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the small open trial of the PASS model we completed during the 2017-18 academic year at BU, students showed significant improvement in their self-determination skills, general self-efficacy, psychological distress levels, and time management skills (specifically setting goals and priorities) from when they started to program to the end of the academic year.”</a:t>
            </a:r>
            <a:endParaRPr/>
          </a:p>
          <a:p>
            <a:pPr marL="0" lvl="0" indent="0" algn="l" rtl="0">
              <a:spcBef>
                <a:spcPts val="0"/>
              </a:spcBef>
              <a:spcAft>
                <a:spcPts val="0"/>
              </a:spcAft>
              <a:buNone/>
            </a:pPr>
            <a:endParaRPr/>
          </a:p>
        </p:txBody>
      </p:sp>
      <p:sp>
        <p:nvSpPr>
          <p:cNvPr id="325" name="Google Shape;3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Verbally, the presenter would state something like “This study/we are from the Transitions to Adulthood Center for Research.  The overall mission of this center is to…&lt;read mission statement&gt;.  Today’s presentation is based on a study that was funded through a Rehabilitation Research and Training Center grant from NIDILRR/SAMHSA </a:t>
            </a:r>
            <a:r>
              <a:rPr lang="en-US" sz="1200" u="sng" dirty="0">
                <a:solidFill>
                  <a:schemeClr val="dk1"/>
                </a:solidFill>
                <a:latin typeface="Calibri"/>
                <a:ea typeface="Calibri"/>
                <a:cs typeface="Calibri"/>
                <a:sym typeface="Calibri"/>
              </a:rPr>
              <a:t>OR</a:t>
            </a:r>
            <a:r>
              <a:rPr lang="en-US" sz="1200" dirty="0">
                <a:solidFill>
                  <a:schemeClr val="dk1"/>
                </a:solidFill>
                <a:latin typeface="Calibri"/>
                <a:ea typeface="Calibri"/>
                <a:cs typeface="Calibri"/>
                <a:sym typeface="Calibri"/>
              </a:rPr>
              <a:t> The study that will be presented on today was funded through a Rehabilitation Research and Training Center grant from NIDILRR and SAMHSA”. </a:t>
            </a:r>
            <a:endParaRPr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myself as a student and talk about how I came into college with struggles in transition and learned how to cope and deal with the issues that the students we are coaching are facing too</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6CC"/>
              </a:buClr>
              <a:buSzPts val="1200"/>
              <a:buFont typeface="Calibri"/>
              <a:buNone/>
            </a:pPr>
            <a:r>
              <a:rPr lang="en-US">
                <a:solidFill>
                  <a:srgbClr val="FF66CC"/>
                </a:solidFill>
              </a:rPr>
              <a:t>College students with MHC:</a:t>
            </a:r>
            <a:br>
              <a:rPr lang="en-US">
                <a:solidFill>
                  <a:srgbClr val="FF66CC"/>
                </a:solidFill>
              </a:rPr>
            </a:br>
            <a:r>
              <a:rPr lang="en-US"/>
              <a:t>Struggle to navigate the academic demands of college</a:t>
            </a:r>
            <a:br>
              <a:rPr lang="en-US"/>
            </a:br>
            <a:r>
              <a:rPr lang="en-US"/>
              <a:t>Aren’t often accessing on campus services (i.e., ODS)</a:t>
            </a:r>
            <a:br>
              <a:rPr lang="en-US"/>
            </a:br>
            <a:r>
              <a:rPr lang="en-US"/>
              <a:t>On campus services lack the resources to meet these students’ needs.</a:t>
            </a:r>
            <a:br>
              <a:rPr lang="en-US"/>
            </a:br>
            <a:r>
              <a:rPr lang="en-US">
                <a:solidFill>
                  <a:srgbClr val="FF66CC"/>
                </a:solidFill>
              </a:rPr>
              <a:t>Faculty &amp; Staff:</a:t>
            </a:r>
            <a:br>
              <a:rPr lang="en-US">
                <a:solidFill>
                  <a:srgbClr val="FF66CC"/>
                </a:solidFill>
              </a:rPr>
            </a:br>
            <a:r>
              <a:rPr lang="en-US"/>
              <a:t>Have mixed beliefs on appropriate levels of support for students with MHC</a:t>
            </a:r>
            <a:br>
              <a:rPr lang="en-US"/>
            </a:br>
            <a:r>
              <a:rPr lang="en-US"/>
              <a:t>Face barriers when communicating with on campus supports (i.e., confidentiality) </a:t>
            </a:r>
            <a:br>
              <a:rPr lang="en-US"/>
            </a:br>
            <a:r>
              <a:rPr lang="en-US"/>
              <a:t>Many resource shortages impact the ability of faculty and staff to support students effectively</a:t>
            </a:r>
            <a:endParaRPr/>
          </a:p>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all students are unique, we found several common challenges among all the students with MHC we interviewed.</a:t>
            </a:r>
            <a:endParaRPr/>
          </a:p>
          <a:p>
            <a:pPr marL="0" lvl="0" indent="0" algn="l" rtl="0">
              <a:spcBef>
                <a:spcPts val="0"/>
              </a:spcBef>
              <a:spcAft>
                <a:spcPts val="0"/>
              </a:spcAft>
              <a:buNone/>
            </a:pPr>
            <a:endParaRPr/>
          </a:p>
          <a:p>
            <a:pPr marL="0" lvl="0" indent="0" algn="l" rtl="0">
              <a:spcBef>
                <a:spcPts val="0"/>
              </a:spcBef>
              <a:spcAft>
                <a:spcPts val="0"/>
              </a:spcAft>
              <a:buNone/>
            </a:pPr>
            <a:r>
              <a:rPr lang="en-US"/>
              <a:t>Chief among them was anxiety, but the contributors to this anxiety varied greatly, from difficulties with time management and stress coping skills -- all of which led to greater chronic absenteeism and, of course, a greater risk for attrition</a:t>
            </a: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 manuals for coaches and students</a:t>
            </a:r>
            <a:endParaRPr/>
          </a:p>
          <a:p>
            <a:pPr marL="0" lvl="0" indent="0" algn="l" rtl="0">
              <a:spcBef>
                <a:spcPts val="0"/>
              </a:spcBef>
              <a:spcAft>
                <a:spcPts val="0"/>
              </a:spcAft>
              <a:buNone/>
            </a:pPr>
            <a:r>
              <a:rPr lang="en-US"/>
              <a:t>Peer Coach Supervisor available through phone, call or text</a:t>
            </a:r>
            <a:endParaRPr/>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48509" y="304800"/>
            <a:ext cx="10832291" cy="10436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48509" y="1447800"/>
            <a:ext cx="10832291" cy="5181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herchia@bu.edu" TargetMode="External"/><Relationship Id="rId7" Type="http://schemas.openxmlformats.org/officeDocument/2006/relationships/hyperlink" Target="mailto:Maryann.Davis@umassmed.ed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laura.golden@umassmed.edu" TargetMode="External"/><Relationship Id="rId5" Type="http://schemas.openxmlformats.org/officeDocument/2006/relationships/hyperlink" Target="http://www.umassmed.edu/TransitionsACR" TargetMode="External"/><Relationship Id="rId4" Type="http://schemas.openxmlformats.org/officeDocument/2006/relationships/hyperlink" Target="mailto:ofojea@b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CB8CA">
            <a:alpha val="80000"/>
          </a:srgbClr>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1129553" y="0"/>
            <a:ext cx="10076329" cy="47630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latin typeface="Calibri"/>
                <a:ea typeface="Calibri"/>
                <a:cs typeface="Calibri"/>
                <a:sym typeface="Calibri"/>
              </a:rPr>
              <a:t>Navigating the Ups and Downs to Caps and Gowns:</a:t>
            </a:r>
            <a:br>
              <a:rPr lang="en-US" b="1">
                <a:latin typeface="Calibri"/>
                <a:ea typeface="Calibri"/>
                <a:cs typeface="Calibri"/>
                <a:sym typeface="Calibri"/>
              </a:rPr>
            </a:br>
            <a:r>
              <a:rPr lang="en-US">
                <a:latin typeface="Calibri"/>
                <a:ea typeface="Calibri"/>
                <a:cs typeface="Calibri"/>
                <a:sym typeface="Calibri"/>
              </a:rPr>
              <a:t> </a:t>
            </a:r>
            <a:r>
              <a:rPr lang="en-US" sz="5300">
                <a:latin typeface="Calibri"/>
                <a:ea typeface="Calibri"/>
                <a:cs typeface="Calibri"/>
                <a:sym typeface="Calibri"/>
              </a:rPr>
              <a:t>A Peer Coaching Program for College Students with Mental Health Conditions</a:t>
            </a:r>
            <a:endParaRPr>
              <a:latin typeface="Calibri"/>
              <a:ea typeface="Calibri"/>
              <a:cs typeface="Calibri"/>
              <a:sym typeface="Calibri"/>
            </a:endParaRPr>
          </a:p>
        </p:txBody>
      </p:sp>
      <p:sp>
        <p:nvSpPr>
          <p:cNvPr id="92" name="Google Shape;92;p14"/>
          <p:cNvSpPr txBox="1">
            <a:spLocks noGrp="1"/>
          </p:cNvSpPr>
          <p:nvPr>
            <p:ph type="subTitle" idx="1"/>
          </p:nvPr>
        </p:nvSpPr>
        <p:spPr>
          <a:xfrm>
            <a:off x="1524000" y="5486400"/>
            <a:ext cx="9144000" cy="119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Paul Cherchia, LMHC</a:t>
            </a:r>
            <a:endParaRPr/>
          </a:p>
          <a:p>
            <a:pPr marL="0" lvl="0" indent="0" algn="ctr" rtl="0">
              <a:lnSpc>
                <a:spcPct val="90000"/>
              </a:lnSpc>
              <a:spcBef>
                <a:spcPts val="1000"/>
              </a:spcBef>
              <a:spcAft>
                <a:spcPts val="0"/>
              </a:spcAft>
              <a:buClr>
                <a:schemeClr val="dk1"/>
              </a:buClr>
              <a:buSzPts val="2400"/>
              <a:buNone/>
            </a:pPr>
            <a:r>
              <a:rPr lang="en-US"/>
              <a:t>Avery Ofoje, Boston University Peer Coach</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p:nvPr/>
        </p:nvSpPr>
        <p:spPr>
          <a:xfrm>
            <a:off x="4578" y="191042"/>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4" name="Google Shape;184;p24"/>
          <p:cNvGrpSpPr/>
          <p:nvPr/>
        </p:nvGrpSpPr>
        <p:grpSpPr>
          <a:xfrm>
            <a:off x="300561" y="1589444"/>
            <a:ext cx="11600034" cy="4794233"/>
            <a:chOff x="8906" y="1031883"/>
            <a:chExt cx="11600034" cy="4794233"/>
          </a:xfrm>
        </p:grpSpPr>
        <p:sp>
          <p:nvSpPr>
            <p:cNvPr id="185" name="Google Shape;185;p24"/>
            <p:cNvSpPr/>
            <p:nvPr/>
          </p:nvSpPr>
          <p:spPr>
            <a:xfrm>
              <a:off x="3359717" y="1991946"/>
              <a:ext cx="74050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txBox="1"/>
            <p:nvPr/>
          </p:nvSpPr>
          <p:spPr>
            <a:xfrm>
              <a:off x="3710690" y="2033810"/>
              <a:ext cx="38555" cy="77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87" name="Google Shape;187;p24"/>
            <p:cNvSpPr/>
            <p:nvPr/>
          </p:nvSpPr>
          <p:spPr>
            <a:xfrm>
              <a:off x="8906" y="1031883"/>
              <a:ext cx="3352611" cy="2011566"/>
            </a:xfrm>
            <a:prstGeom prst="rect">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txBox="1"/>
            <p:nvPr/>
          </p:nvSpPr>
          <p:spPr>
            <a:xfrm>
              <a:off x="8906" y="1031883"/>
              <a:ext cx="3352611" cy="2011566"/>
            </a:xfrm>
            <a:prstGeom prst="rect">
              <a:avLst/>
            </a:prstGeom>
            <a:noFill/>
            <a:ln>
              <a:noFill/>
            </a:ln>
          </p:spPr>
          <p:txBody>
            <a:bodyPr spcFirstLastPara="1" wrap="square" lIns="164275" tIns="172425" rIns="164275" bIns="172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Meeting 1 – Completing Student-Peer Coach Agreement</a:t>
              </a:r>
              <a:endParaRPr/>
            </a:p>
          </p:txBody>
        </p:sp>
        <p:sp>
          <p:nvSpPr>
            <p:cNvPr id="189" name="Google Shape;189;p24"/>
            <p:cNvSpPr/>
            <p:nvPr/>
          </p:nvSpPr>
          <p:spPr>
            <a:xfrm>
              <a:off x="7483429" y="1991946"/>
              <a:ext cx="74050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p:nvPr/>
          </p:nvSpPr>
          <p:spPr>
            <a:xfrm>
              <a:off x="7834401" y="2033810"/>
              <a:ext cx="38555" cy="77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91" name="Google Shape;191;p24"/>
            <p:cNvSpPr/>
            <p:nvPr/>
          </p:nvSpPr>
          <p:spPr>
            <a:xfrm>
              <a:off x="4132617" y="1031883"/>
              <a:ext cx="3352611" cy="2011566"/>
            </a:xfrm>
            <a:prstGeom prst="rect">
              <a:avLst/>
            </a:prstGeom>
            <a:solidFill>
              <a:srgbClr val="8296B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txBox="1"/>
            <p:nvPr/>
          </p:nvSpPr>
          <p:spPr>
            <a:xfrm>
              <a:off x="4132617" y="1031883"/>
              <a:ext cx="3352611" cy="2011566"/>
            </a:xfrm>
            <a:prstGeom prst="rect">
              <a:avLst/>
            </a:prstGeom>
            <a:noFill/>
            <a:ln>
              <a:noFill/>
            </a:ln>
          </p:spPr>
          <p:txBody>
            <a:bodyPr spcFirstLastPara="1" wrap="square" lIns="164275" tIns="172425" rIns="164275" bIns="172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Meeting 2 – Identifying student’s short and long term goals</a:t>
              </a:r>
              <a:endParaRPr/>
            </a:p>
          </p:txBody>
        </p:sp>
        <p:sp>
          <p:nvSpPr>
            <p:cNvPr id="193" name="Google Shape;193;p24"/>
            <p:cNvSpPr/>
            <p:nvPr/>
          </p:nvSpPr>
          <p:spPr>
            <a:xfrm>
              <a:off x="1685211" y="3041649"/>
              <a:ext cx="8247423" cy="740500"/>
            </a:xfrm>
            <a:custGeom>
              <a:avLst/>
              <a:gdLst/>
              <a:ahLst/>
              <a:cxnLst/>
              <a:rect l="l" t="t" r="r" b="b"/>
              <a:pathLst>
                <a:path w="120000" h="120000" extrusionOk="0">
                  <a:moveTo>
                    <a:pt x="120000" y="0"/>
                  </a:moveTo>
                  <a:lnTo>
                    <a:pt x="120000" y="62771"/>
                  </a:lnTo>
                  <a:lnTo>
                    <a:pt x="0" y="62771"/>
                  </a:lnTo>
                  <a:lnTo>
                    <a:pt x="0" y="12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txBox="1"/>
            <p:nvPr/>
          </p:nvSpPr>
          <p:spPr>
            <a:xfrm>
              <a:off x="5601838" y="3408044"/>
              <a:ext cx="414169" cy="77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95" name="Google Shape;195;p24"/>
            <p:cNvSpPr/>
            <p:nvPr/>
          </p:nvSpPr>
          <p:spPr>
            <a:xfrm>
              <a:off x="8256329" y="1031883"/>
              <a:ext cx="3352611" cy="2011566"/>
            </a:xfrm>
            <a:prstGeom prst="rect">
              <a:avLst/>
            </a:prstGeom>
            <a:solidFill>
              <a:srgbClr val="222A35"/>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txBox="1"/>
            <p:nvPr/>
          </p:nvSpPr>
          <p:spPr>
            <a:xfrm>
              <a:off x="8256329" y="1031883"/>
              <a:ext cx="3352611" cy="2011566"/>
            </a:xfrm>
            <a:prstGeom prst="rect">
              <a:avLst/>
            </a:prstGeom>
            <a:noFill/>
            <a:ln>
              <a:noFill/>
            </a:ln>
          </p:spPr>
          <p:txBody>
            <a:bodyPr spcFirstLastPara="1" wrap="square" lIns="164275" tIns="172425" rIns="164275" bIns="172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Meeting 3 – Strategizing about how to handle triggers/stressful situations</a:t>
              </a:r>
              <a:endParaRPr/>
            </a:p>
          </p:txBody>
        </p:sp>
        <p:sp>
          <p:nvSpPr>
            <p:cNvPr id="197" name="Google Shape;197;p24"/>
            <p:cNvSpPr/>
            <p:nvPr/>
          </p:nvSpPr>
          <p:spPr>
            <a:xfrm>
              <a:off x="3359717" y="4774613"/>
              <a:ext cx="74050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txBox="1"/>
            <p:nvPr/>
          </p:nvSpPr>
          <p:spPr>
            <a:xfrm>
              <a:off x="3710690" y="4816478"/>
              <a:ext cx="38555" cy="77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99" name="Google Shape;199;p24"/>
            <p:cNvSpPr/>
            <p:nvPr/>
          </p:nvSpPr>
          <p:spPr>
            <a:xfrm>
              <a:off x="8906" y="3814550"/>
              <a:ext cx="3352611" cy="2011566"/>
            </a:xfrm>
            <a:prstGeom prst="rect">
              <a:avLst/>
            </a:prstGeom>
            <a:solidFill>
              <a:srgbClr val="8296B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8906" y="3814550"/>
              <a:ext cx="3352611" cy="2011566"/>
            </a:xfrm>
            <a:prstGeom prst="rect">
              <a:avLst/>
            </a:prstGeom>
            <a:noFill/>
            <a:ln>
              <a:noFill/>
            </a:ln>
          </p:spPr>
          <p:txBody>
            <a:bodyPr spcFirstLastPara="1" wrap="square" lIns="164275" tIns="172425" rIns="164275" bIns="172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Meeting 4 – Social Outing</a:t>
              </a:r>
              <a:endParaRPr/>
            </a:p>
          </p:txBody>
        </p:sp>
        <p:sp>
          <p:nvSpPr>
            <p:cNvPr id="201" name="Google Shape;201;p24"/>
            <p:cNvSpPr/>
            <p:nvPr/>
          </p:nvSpPr>
          <p:spPr>
            <a:xfrm>
              <a:off x="4132617" y="3814550"/>
              <a:ext cx="3352611" cy="2011566"/>
            </a:xfrm>
            <a:prstGeom prst="rect">
              <a:avLst/>
            </a:prstGeom>
            <a:solidFill>
              <a:srgbClr val="323F4F"/>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4132617" y="3814550"/>
              <a:ext cx="3352611" cy="2011566"/>
            </a:xfrm>
            <a:prstGeom prst="rect">
              <a:avLst/>
            </a:prstGeom>
            <a:noFill/>
            <a:ln>
              <a:noFill/>
            </a:ln>
          </p:spPr>
          <p:txBody>
            <a:bodyPr spcFirstLastPara="1" wrap="square" lIns="164275" tIns="172425" rIns="164275" bIns="172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Meeting 5 – Mid-term preparation</a:t>
              </a:r>
              <a:endParaRPr/>
            </a:p>
          </p:txBody>
        </p:sp>
      </p:grpSp>
      <p:sp>
        <p:nvSpPr>
          <p:cNvPr id="203" name="Google Shape;203;p24"/>
          <p:cNvSpPr txBox="1">
            <a:spLocks noGrp="1"/>
          </p:cNvSpPr>
          <p:nvPr>
            <p:ph type="title"/>
          </p:nvPr>
        </p:nvSpPr>
        <p:spPr>
          <a:xfrm>
            <a:off x="1895309" y="339146"/>
            <a:ext cx="8410538" cy="822248"/>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dk1"/>
                </a:solidFill>
                <a:latin typeface="Calibri"/>
                <a:ea typeface="Calibri"/>
                <a:cs typeface="Calibri"/>
                <a:sym typeface="Calibri"/>
              </a:rPr>
              <a:t>Template Agendas – Activities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CB8CA">
            <a:alpha val="0"/>
          </a:srgbClr>
        </a:solidFill>
        <a:effectLst/>
      </p:bgPr>
    </p:bg>
    <p:spTree>
      <p:nvGrpSpPr>
        <p:cNvPr id="1" name="Shape 207"/>
        <p:cNvGrpSpPr/>
        <p:nvPr/>
      </p:nvGrpSpPr>
      <p:grpSpPr>
        <a:xfrm>
          <a:off x="0" y="0"/>
          <a:ext cx="0" cy="0"/>
          <a:chOff x="0" y="0"/>
          <a:chExt cx="0" cy="0"/>
        </a:xfrm>
      </p:grpSpPr>
      <p:sp>
        <p:nvSpPr>
          <p:cNvPr id="208" name="Google Shape;208;p25"/>
          <p:cNvSpPr/>
          <p:nvPr/>
        </p:nvSpPr>
        <p:spPr>
          <a:xfrm>
            <a:off x="4578" y="191042"/>
            <a:ext cx="12192000" cy="1404272"/>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5"/>
          <p:cNvSpPr txBox="1">
            <a:spLocks noGrp="1"/>
          </p:cNvSpPr>
          <p:nvPr>
            <p:ph type="title"/>
          </p:nvPr>
        </p:nvSpPr>
        <p:spPr>
          <a:xfrm>
            <a:off x="-1605776" y="269751"/>
            <a:ext cx="14875727"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a:t>Example Student-Peer Coach </a:t>
            </a:r>
            <a:br>
              <a:rPr lang="en-US" sz="4800" b="1"/>
            </a:br>
            <a:r>
              <a:rPr lang="en-US" sz="4800" b="1"/>
              <a:t>Meeting Agenda</a:t>
            </a:r>
            <a:endParaRPr sz="4800" b="1">
              <a:solidFill>
                <a:srgbClr val="0F6FC6"/>
              </a:solidFill>
            </a:endParaRPr>
          </a:p>
        </p:txBody>
      </p:sp>
      <p:sp>
        <p:nvSpPr>
          <p:cNvPr id="210" name="Google Shape;210;p25"/>
          <p:cNvSpPr/>
          <p:nvPr/>
        </p:nvSpPr>
        <p:spPr>
          <a:xfrm>
            <a:off x="4601571" y="1903090"/>
            <a:ext cx="2928989" cy="2047004"/>
          </a:xfrm>
          <a:prstGeom prst="rightArrowCallout">
            <a:avLst>
              <a:gd name="adj1" fmla="val 0"/>
              <a:gd name="adj2" fmla="val 25000"/>
              <a:gd name="adj3" fmla="val 25000"/>
              <a:gd name="adj4" fmla="val 64977"/>
            </a:avLst>
          </a:prstGeom>
          <a:solidFill>
            <a:srgbClr val="323F4F"/>
          </a:solidFill>
          <a:ln w="38100" cap="flat" cmpd="sng">
            <a:solidFill>
              <a:srgbClr val="222A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a:solidFill>
                  <a:srgbClr val="F2F2F2"/>
                </a:solidFill>
                <a:latin typeface="Calibri"/>
                <a:ea typeface="Calibri"/>
                <a:cs typeface="Calibri"/>
                <a:sym typeface="Calibri"/>
              </a:rPr>
              <a:t>2.</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Logistics/</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House-</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keeping</a:t>
            </a:r>
            <a:endParaRPr/>
          </a:p>
        </p:txBody>
      </p:sp>
      <p:sp>
        <p:nvSpPr>
          <p:cNvPr id="211" name="Google Shape;211;p25"/>
          <p:cNvSpPr/>
          <p:nvPr/>
        </p:nvSpPr>
        <p:spPr>
          <a:xfrm>
            <a:off x="1250321" y="1897044"/>
            <a:ext cx="2946222" cy="2059097"/>
          </a:xfrm>
          <a:prstGeom prst="rightArrowCallout">
            <a:avLst>
              <a:gd name="adj1" fmla="val 0"/>
              <a:gd name="adj2" fmla="val 25000"/>
              <a:gd name="adj3" fmla="val 25000"/>
              <a:gd name="adj4" fmla="val 64977"/>
            </a:avLst>
          </a:prstGeom>
          <a:solidFill>
            <a:srgbClr val="323F4F"/>
          </a:solidFill>
          <a:ln w="38100" cap="flat" cmpd="sng">
            <a:solidFill>
              <a:srgbClr val="222A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a:solidFill>
                  <a:srgbClr val="F2F2F2"/>
                </a:solidFill>
                <a:latin typeface="Calibri"/>
                <a:ea typeface="Calibri"/>
                <a:cs typeface="Calibri"/>
                <a:sym typeface="Calibri"/>
              </a:rPr>
              <a:t>1.</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Rapport Building</a:t>
            </a:r>
            <a:endParaRPr/>
          </a:p>
        </p:txBody>
      </p:sp>
      <p:sp>
        <p:nvSpPr>
          <p:cNvPr id="212" name="Google Shape;212;p25"/>
          <p:cNvSpPr/>
          <p:nvPr/>
        </p:nvSpPr>
        <p:spPr>
          <a:xfrm>
            <a:off x="7935588" y="1872307"/>
            <a:ext cx="2928989" cy="2029861"/>
          </a:xfrm>
          <a:prstGeom prst="rightArrowCallout">
            <a:avLst>
              <a:gd name="adj1" fmla="val 0"/>
              <a:gd name="adj2" fmla="val 25000"/>
              <a:gd name="adj3" fmla="val 25000"/>
              <a:gd name="adj4" fmla="val 64977"/>
            </a:avLst>
          </a:prstGeom>
          <a:solidFill>
            <a:srgbClr val="323F4F"/>
          </a:solidFill>
          <a:ln w="38100" cap="flat" cmpd="sng">
            <a:solidFill>
              <a:srgbClr val="222A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a:solidFill>
                  <a:srgbClr val="F2F2F2"/>
                </a:solidFill>
                <a:latin typeface="Calibri"/>
                <a:ea typeface="Calibri"/>
                <a:cs typeface="Calibri"/>
                <a:sym typeface="Calibri"/>
              </a:rPr>
              <a:t>3.</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Discussion of Topic</a:t>
            </a:r>
            <a:endParaRPr/>
          </a:p>
        </p:txBody>
      </p:sp>
      <p:sp>
        <p:nvSpPr>
          <p:cNvPr id="213" name="Google Shape;213;p25"/>
          <p:cNvSpPr/>
          <p:nvPr/>
        </p:nvSpPr>
        <p:spPr>
          <a:xfrm>
            <a:off x="1234377" y="4394916"/>
            <a:ext cx="2978109" cy="2028887"/>
          </a:xfrm>
          <a:prstGeom prst="rightArrowCallout">
            <a:avLst>
              <a:gd name="adj1" fmla="val 0"/>
              <a:gd name="adj2" fmla="val 25000"/>
              <a:gd name="adj3" fmla="val 25000"/>
              <a:gd name="adj4" fmla="val 64977"/>
            </a:avLst>
          </a:prstGeom>
          <a:solidFill>
            <a:srgbClr val="323F4F"/>
          </a:solidFill>
          <a:ln w="38100" cap="flat" cmpd="sng">
            <a:solidFill>
              <a:srgbClr val="222A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a:solidFill>
                  <a:srgbClr val="F2F2F2"/>
                </a:solidFill>
                <a:latin typeface="Calibri"/>
                <a:ea typeface="Calibri"/>
                <a:cs typeface="Calibri"/>
                <a:sym typeface="Calibri"/>
              </a:rPr>
              <a:t>4.</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Action Activity</a:t>
            </a:r>
            <a:endParaRPr/>
          </a:p>
        </p:txBody>
      </p:sp>
      <p:sp>
        <p:nvSpPr>
          <p:cNvPr id="214" name="Google Shape;214;p25"/>
          <p:cNvSpPr/>
          <p:nvPr/>
        </p:nvSpPr>
        <p:spPr>
          <a:xfrm>
            <a:off x="4568395" y="4394916"/>
            <a:ext cx="2962165" cy="2042027"/>
          </a:xfrm>
          <a:prstGeom prst="rightArrowCallout">
            <a:avLst>
              <a:gd name="adj1" fmla="val 0"/>
              <a:gd name="adj2" fmla="val 25000"/>
              <a:gd name="adj3" fmla="val 25000"/>
              <a:gd name="adj4" fmla="val 64977"/>
            </a:avLst>
          </a:prstGeom>
          <a:solidFill>
            <a:srgbClr val="323F4F"/>
          </a:solidFill>
          <a:ln w="38100" cap="flat" cmpd="sng">
            <a:solidFill>
              <a:srgbClr val="222A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a:solidFill>
                  <a:srgbClr val="F2F2F2"/>
                </a:solidFill>
                <a:latin typeface="Calibri"/>
                <a:ea typeface="Calibri"/>
                <a:cs typeface="Calibri"/>
                <a:sym typeface="Calibri"/>
              </a:rPr>
              <a:t>5. </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Review of Student &amp; Coach Tasks for Next Week</a:t>
            </a:r>
            <a:endParaRPr/>
          </a:p>
        </p:txBody>
      </p:sp>
      <p:sp>
        <p:nvSpPr>
          <p:cNvPr id="215" name="Google Shape;215;p25"/>
          <p:cNvSpPr/>
          <p:nvPr/>
        </p:nvSpPr>
        <p:spPr>
          <a:xfrm>
            <a:off x="7935588" y="4394915"/>
            <a:ext cx="1937558" cy="2028887"/>
          </a:xfrm>
          <a:prstGeom prst="flowChartProcess">
            <a:avLst/>
          </a:prstGeom>
          <a:solidFill>
            <a:srgbClr val="323F4F"/>
          </a:solidFill>
          <a:ln w="38100" cap="flat" cmpd="sng">
            <a:solidFill>
              <a:srgbClr val="222A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a:solidFill>
                  <a:srgbClr val="F2F2F2"/>
                </a:solidFill>
                <a:latin typeface="Calibri"/>
                <a:ea typeface="Calibri"/>
                <a:cs typeface="Calibri"/>
                <a:sym typeface="Calibri"/>
              </a:rPr>
              <a:t>6.</a:t>
            </a:r>
            <a:endParaRPr/>
          </a:p>
          <a:p>
            <a:pPr marL="0" marR="0" lvl="0" indent="0" algn="ctr" rtl="0">
              <a:spcBef>
                <a:spcPts val="0"/>
              </a:spcBef>
              <a:spcAft>
                <a:spcPts val="0"/>
              </a:spcAft>
              <a:buNone/>
            </a:pPr>
            <a:r>
              <a:rPr lang="en-US" sz="2300">
                <a:solidFill>
                  <a:srgbClr val="F2F2F2"/>
                </a:solidFill>
                <a:latin typeface="Calibri"/>
                <a:ea typeface="Calibri"/>
                <a:cs typeface="Calibri"/>
                <a:sym typeface="Calibri"/>
              </a:rPr>
              <a:t>Final Thoughts or Concerns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p:nvPr/>
        </p:nvSpPr>
        <p:spPr>
          <a:xfrm>
            <a:off x="-13034" y="224483"/>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6"/>
          <p:cNvSpPr txBox="1">
            <a:spLocks noGrp="1"/>
          </p:cNvSpPr>
          <p:nvPr>
            <p:ph type="ctrTitle"/>
          </p:nvPr>
        </p:nvSpPr>
        <p:spPr>
          <a:xfrm>
            <a:off x="1524000" y="319650"/>
            <a:ext cx="9144000" cy="928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a:t>What is Coaching?</a:t>
            </a:r>
            <a:endParaRPr/>
          </a:p>
        </p:txBody>
      </p:sp>
      <p:sp>
        <p:nvSpPr>
          <p:cNvPr id="223" name="Google Shape;223;p26"/>
          <p:cNvSpPr txBox="1"/>
          <p:nvPr/>
        </p:nvSpPr>
        <p:spPr>
          <a:xfrm>
            <a:off x="651275" y="1544900"/>
            <a:ext cx="10962900" cy="491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This program is built for students with diagnosed mental health conditions. Where do the peer coaches fit in? If a student’s treatment plan is their “house,” peer coaches are another support beam, not the floor.</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Peer support at BU comes from mutual understanding and experiences on campus</a:t>
            </a:r>
            <a:endParaRPr sz="2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Coaching is </a:t>
            </a:r>
            <a:r>
              <a:rPr lang="en-US" sz="2400" b="1" dirty="0">
                <a:solidFill>
                  <a:schemeClr val="dk1"/>
                </a:solidFill>
                <a:latin typeface="Calibri"/>
                <a:ea typeface="Calibri"/>
                <a:cs typeface="Calibri"/>
                <a:sym typeface="Calibri"/>
              </a:rPr>
              <a:t>not</a:t>
            </a:r>
            <a:r>
              <a:rPr lang="en-US" sz="2400" dirty="0">
                <a:solidFill>
                  <a:schemeClr val="dk1"/>
                </a:solidFill>
                <a:latin typeface="Calibri"/>
                <a:ea typeface="Calibri"/>
                <a:cs typeface="Calibri"/>
                <a:sym typeface="Calibri"/>
              </a:rPr>
              <a:t> therapy</a:t>
            </a:r>
            <a:endParaRPr sz="2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Coaching is </a:t>
            </a:r>
            <a:r>
              <a:rPr lang="en-US" sz="2400" b="1" dirty="0">
                <a:solidFill>
                  <a:schemeClr val="dk1"/>
                </a:solidFill>
                <a:latin typeface="Calibri"/>
                <a:ea typeface="Calibri"/>
                <a:cs typeface="Calibri"/>
                <a:sym typeface="Calibri"/>
              </a:rPr>
              <a:t>not </a:t>
            </a:r>
            <a:r>
              <a:rPr lang="en-US" sz="2400" dirty="0">
                <a:solidFill>
                  <a:schemeClr val="dk1"/>
                </a:solidFill>
                <a:latin typeface="Calibri"/>
                <a:ea typeface="Calibri"/>
                <a:cs typeface="Calibri"/>
                <a:sym typeface="Calibri"/>
              </a:rPr>
              <a:t>taking responsibility for a student’s diagnosis or circumstances</a:t>
            </a:r>
            <a:endParaRPr sz="2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Coaching </a:t>
            </a:r>
            <a:r>
              <a:rPr lang="en-US" sz="2400" b="1" dirty="0">
                <a:solidFill>
                  <a:schemeClr val="dk1"/>
                </a:solidFill>
                <a:latin typeface="Calibri"/>
                <a:ea typeface="Calibri"/>
                <a:cs typeface="Calibri"/>
                <a:sym typeface="Calibri"/>
              </a:rPr>
              <a:t>is </a:t>
            </a:r>
            <a:r>
              <a:rPr lang="en-US" sz="2400" dirty="0">
                <a:solidFill>
                  <a:schemeClr val="dk1"/>
                </a:solidFill>
                <a:latin typeface="Calibri"/>
                <a:ea typeface="Calibri"/>
                <a:cs typeface="Calibri"/>
                <a:sym typeface="Calibri"/>
              </a:rPr>
              <a:t>building authentic relationships rooted in understanding and support</a:t>
            </a:r>
            <a:endParaRPr sz="2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Coaching </a:t>
            </a:r>
            <a:r>
              <a:rPr lang="en-US" sz="2400" b="1" dirty="0">
                <a:solidFill>
                  <a:schemeClr val="dk1"/>
                </a:solidFill>
                <a:latin typeface="Calibri"/>
                <a:ea typeface="Calibri"/>
                <a:cs typeface="Calibri"/>
                <a:sym typeface="Calibri"/>
              </a:rPr>
              <a:t>is </a:t>
            </a:r>
            <a:r>
              <a:rPr lang="en-US" sz="2400" dirty="0">
                <a:solidFill>
                  <a:schemeClr val="dk1"/>
                </a:solidFill>
                <a:latin typeface="Calibri"/>
                <a:ea typeface="Calibri"/>
                <a:cs typeface="Calibri"/>
                <a:sym typeface="Calibri"/>
              </a:rPr>
              <a:t>showing up for our peers in healthy, sustainable, and actionable ways</a:t>
            </a:r>
            <a:endParaRPr sz="2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Coaching </a:t>
            </a:r>
            <a:r>
              <a:rPr lang="en-US" sz="2400" b="1" dirty="0">
                <a:solidFill>
                  <a:schemeClr val="dk1"/>
                </a:solidFill>
                <a:latin typeface="Calibri"/>
                <a:ea typeface="Calibri"/>
                <a:cs typeface="Calibri"/>
                <a:sym typeface="Calibri"/>
              </a:rPr>
              <a:t>is </a:t>
            </a:r>
            <a:r>
              <a:rPr lang="en-US" sz="2400" dirty="0">
                <a:solidFill>
                  <a:schemeClr val="dk1"/>
                </a:solidFill>
                <a:latin typeface="Calibri"/>
                <a:ea typeface="Calibri"/>
                <a:cs typeface="Calibri"/>
                <a:sym typeface="Calibri"/>
              </a:rPr>
              <a:t>improving and prioritizing self care for students and as coaches </a:t>
            </a:r>
            <a:endParaRPr sz="2400" dirty="0">
              <a:solidFill>
                <a:schemeClr val="dk1"/>
              </a:solidFill>
              <a:latin typeface="Calibri"/>
              <a:ea typeface="Calibri"/>
              <a:cs typeface="Calibri"/>
              <a:sym typeface="Calibri"/>
            </a:endParaRPr>
          </a:p>
          <a:p>
            <a:pPr marL="914400" lvl="0" indent="0" algn="l" rtl="0">
              <a:spcBef>
                <a:spcPts val="0"/>
              </a:spcBef>
              <a:spcAft>
                <a:spcPts val="0"/>
              </a:spcAft>
              <a:buNone/>
            </a:pPr>
            <a:endParaRPr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828" y="2014681"/>
            <a:ext cx="7345440" cy="4663705"/>
          </a:xfrm>
        </p:spPr>
        <p:txBody>
          <a:bodyPr numCol="2">
            <a:normAutofit/>
          </a:bodyPr>
          <a:lstStyle/>
          <a:p>
            <a:pPr marL="15875"/>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a:p>
            <a:pPr marL="457200" indent="-457200">
              <a:buFont typeface="Wingdings" pitchFamily="2" charset="2"/>
              <a:buChar char="ü"/>
            </a:pPr>
            <a:endParaRPr lang="en-US" dirty="0"/>
          </a:p>
        </p:txBody>
      </p:sp>
      <p:sp>
        <p:nvSpPr>
          <p:cNvPr id="4" name="Rectangle 3">
            <a:extLst>
              <a:ext uri="{FF2B5EF4-FFF2-40B4-BE49-F238E27FC236}">
                <a16:creationId xmlns:a16="http://schemas.microsoft.com/office/drawing/2014/main" id="{4C7E3139-3BEA-E74C-8C42-7E55949E6DA6}"/>
              </a:ext>
            </a:extLst>
          </p:cNvPr>
          <p:cNvSpPr/>
          <p:nvPr/>
        </p:nvSpPr>
        <p:spPr>
          <a:xfrm>
            <a:off x="0" y="155247"/>
            <a:ext cx="12192000" cy="1118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230747"/>
            <a:ext cx="9144000" cy="1032770"/>
          </a:xfrm>
        </p:spPr>
        <p:txBody>
          <a:bodyPr/>
          <a:lstStyle/>
          <a:p>
            <a:r>
              <a:rPr lang="en-US" b="1" dirty="0"/>
              <a:t>Coaching Strategies</a:t>
            </a:r>
          </a:p>
        </p:txBody>
      </p:sp>
      <p:sp>
        <p:nvSpPr>
          <p:cNvPr id="5" name="TextBox 4">
            <a:extLst>
              <a:ext uri="{FF2B5EF4-FFF2-40B4-BE49-F238E27FC236}">
                <a16:creationId xmlns:a16="http://schemas.microsoft.com/office/drawing/2014/main" id="{78C8F5EF-F95F-E84C-8CAD-44C167214048}"/>
              </a:ext>
            </a:extLst>
          </p:cNvPr>
          <p:cNvSpPr txBox="1"/>
          <p:nvPr/>
        </p:nvSpPr>
        <p:spPr>
          <a:xfrm>
            <a:off x="4121188" y="1263517"/>
            <a:ext cx="184731" cy="1261884"/>
          </a:xfrm>
          <a:prstGeom prst="rect">
            <a:avLst/>
          </a:prstGeom>
          <a:noFill/>
        </p:spPr>
        <p:txBody>
          <a:bodyPr wrap="none" rtlCol="0">
            <a:spAutoFit/>
          </a:bodyPr>
          <a:lstStyle/>
          <a:p>
            <a:endParaRPr lang="en-US" sz="4000" b="1" dirty="0"/>
          </a:p>
          <a:p>
            <a:endParaRPr lang="en-US" sz="3600" dirty="0"/>
          </a:p>
        </p:txBody>
      </p:sp>
      <p:sp>
        <p:nvSpPr>
          <p:cNvPr id="6" name="TextBox 5">
            <a:extLst>
              <a:ext uri="{FF2B5EF4-FFF2-40B4-BE49-F238E27FC236}">
                <a16:creationId xmlns:a16="http://schemas.microsoft.com/office/drawing/2014/main" id="{5BDCF46B-6DF6-D64C-B809-A300B8E2EF7D}"/>
              </a:ext>
            </a:extLst>
          </p:cNvPr>
          <p:cNvSpPr txBox="1"/>
          <p:nvPr/>
        </p:nvSpPr>
        <p:spPr>
          <a:xfrm>
            <a:off x="388620" y="1339017"/>
            <a:ext cx="11803380" cy="5940088"/>
          </a:xfrm>
          <a:prstGeom prst="rect">
            <a:avLst/>
          </a:prstGeom>
          <a:noFill/>
        </p:spPr>
        <p:txBody>
          <a:bodyPr wrap="square" numCol="3" rtlCol="0">
            <a:spAutoFit/>
          </a:bodyPr>
          <a:lstStyle/>
          <a:p>
            <a:pPr marL="285750" indent="-285750">
              <a:buFont typeface="Wingdings" pitchFamily="2" charset="2"/>
              <a:buChar char="ü"/>
            </a:pPr>
            <a:r>
              <a:rPr lang="en-US" sz="2400" dirty="0"/>
              <a:t>Sending emails</a:t>
            </a:r>
          </a:p>
          <a:p>
            <a:pPr marL="285750" indent="-285750">
              <a:lnSpc>
                <a:spcPct val="200000"/>
              </a:lnSpc>
              <a:spcAft>
                <a:spcPts val="1200"/>
              </a:spcAft>
              <a:buFont typeface="Wingdings" pitchFamily="2" charset="2"/>
              <a:buChar char="ü"/>
            </a:pPr>
            <a:r>
              <a:rPr lang="en-US" sz="2400" dirty="0"/>
              <a:t>Going to office hours</a:t>
            </a:r>
          </a:p>
          <a:p>
            <a:pPr marL="285750" indent="-285750">
              <a:spcAft>
                <a:spcPts val="1200"/>
              </a:spcAft>
              <a:buFont typeface="Wingdings" pitchFamily="2" charset="2"/>
              <a:buChar char="ü"/>
            </a:pPr>
            <a:r>
              <a:rPr lang="en-US" sz="2400" dirty="0"/>
              <a:t>Exploring scheduling &amp;     time management techniques</a:t>
            </a:r>
          </a:p>
          <a:p>
            <a:pPr marL="285750" indent="-285750">
              <a:buFont typeface="Wingdings" pitchFamily="2" charset="2"/>
              <a:buChar char="ü"/>
            </a:pPr>
            <a:r>
              <a:rPr lang="en-US" sz="2400" b="1" dirty="0"/>
              <a:t>Planning or attending  social outings</a:t>
            </a:r>
          </a:p>
          <a:p>
            <a:pPr marL="285750" indent="-285750">
              <a:lnSpc>
                <a:spcPct val="200000"/>
              </a:lnSpc>
              <a:buFont typeface="Wingdings" pitchFamily="2" charset="2"/>
              <a:buChar char="ü"/>
            </a:pPr>
            <a:r>
              <a:rPr lang="en-US" sz="2400" dirty="0"/>
              <a:t>Exploring wellness apps</a:t>
            </a:r>
          </a:p>
          <a:p>
            <a:pPr marL="285750" indent="-285750">
              <a:buFont typeface="Wingdings" pitchFamily="2" charset="2"/>
              <a:buChar char="ü"/>
            </a:pPr>
            <a:r>
              <a:rPr lang="en-US" sz="2400" dirty="0"/>
              <a:t>Sharing coping techniques</a:t>
            </a:r>
          </a:p>
          <a:p>
            <a:pPr marL="3943350" lvl="8" indent="-285750">
              <a:buFont typeface="Wingdings" pitchFamily="2" charset="2"/>
              <a:buChar char="ü"/>
            </a:pPr>
            <a:endParaRPr lang="en-US" sz="2400" b="1" dirty="0"/>
          </a:p>
          <a:p>
            <a:pPr marL="285750" indent="-285750">
              <a:buFont typeface="Wingdings" pitchFamily="2" charset="2"/>
              <a:buChar char="ü"/>
            </a:pPr>
            <a:endParaRPr lang="en-US" sz="2400" b="1" dirty="0" smtClean="0"/>
          </a:p>
          <a:p>
            <a:pPr marL="285750" indent="-285750">
              <a:buFont typeface="Wingdings" pitchFamily="2" charset="2"/>
              <a:buChar char="ü"/>
            </a:pPr>
            <a:endParaRPr lang="en-US" sz="2400" b="1" dirty="0"/>
          </a:p>
          <a:p>
            <a:pPr marL="285750" indent="-285750">
              <a:buFont typeface="Wingdings" pitchFamily="2" charset="2"/>
              <a:buChar char="ü"/>
            </a:pPr>
            <a:r>
              <a:rPr lang="en-US" sz="2400" b="1" dirty="0" smtClean="0"/>
              <a:t>Discussing </a:t>
            </a:r>
            <a:r>
              <a:rPr lang="en-US" sz="2400" b="1" dirty="0"/>
              <a:t>and connecting with campus resources</a:t>
            </a:r>
          </a:p>
          <a:p>
            <a:pPr marL="285750" indent="-285750">
              <a:lnSpc>
                <a:spcPct val="200000"/>
              </a:lnSpc>
              <a:spcAft>
                <a:spcPts val="1800"/>
              </a:spcAft>
              <a:buFont typeface="Wingdings" pitchFamily="2" charset="2"/>
              <a:buChar char="ü"/>
            </a:pPr>
            <a:r>
              <a:rPr lang="en-US" sz="2400" dirty="0"/>
              <a:t>Creating support maps</a:t>
            </a:r>
          </a:p>
          <a:p>
            <a:pPr marL="285750" indent="-285750">
              <a:buFont typeface="Wingdings" pitchFamily="2" charset="2"/>
              <a:buChar char="ü"/>
            </a:pPr>
            <a:r>
              <a:rPr lang="en-US" sz="2400" b="1" dirty="0"/>
              <a:t>Reframing negative experiences </a:t>
            </a:r>
          </a:p>
          <a:p>
            <a:endParaRPr lang="en-US" sz="2400" dirty="0"/>
          </a:p>
          <a:p>
            <a:pPr marL="285750" indent="-285750">
              <a:buFont typeface="Wingdings" pitchFamily="2" charset="2"/>
              <a:buChar char="ü"/>
            </a:pPr>
            <a:r>
              <a:rPr lang="en-US" sz="2400" dirty="0"/>
              <a:t> Encouraging self-care </a:t>
            </a:r>
          </a:p>
          <a:p>
            <a:pPr marL="285750" indent="-285750">
              <a:buFont typeface="Wingdings" pitchFamily="2" charset="2"/>
              <a:buChar char="ü"/>
            </a:pPr>
            <a:endParaRPr lang="en-US" sz="2400" dirty="0"/>
          </a:p>
          <a:p>
            <a:pPr marL="285750" indent="-285750">
              <a:buFont typeface="Wingdings" pitchFamily="2" charset="2"/>
              <a:buChar char="ü"/>
            </a:pPr>
            <a:r>
              <a:rPr lang="en-US" sz="2400" dirty="0"/>
              <a:t> Going to the gym</a:t>
            </a:r>
          </a:p>
          <a:p>
            <a:pPr marL="285750" indent="-285750">
              <a:buFont typeface="Wingdings" pitchFamily="2" charset="2"/>
              <a:buChar char="ü"/>
            </a:pPr>
            <a:endParaRPr lang="en-US" sz="2400" dirty="0"/>
          </a:p>
          <a:p>
            <a:pPr marL="285750" indent="-285750">
              <a:buFont typeface="Wingdings" pitchFamily="2" charset="2"/>
              <a:buChar char="ü"/>
            </a:pPr>
            <a:r>
              <a:rPr lang="en-US" sz="2400" b="1" dirty="0"/>
              <a:t>Studying</a:t>
            </a:r>
            <a:r>
              <a:rPr lang="en-US" sz="2400" dirty="0"/>
              <a:t> </a:t>
            </a:r>
          </a:p>
          <a:p>
            <a:pPr marL="285750" indent="-285750">
              <a:buFont typeface="Wingdings" pitchFamily="2" charset="2"/>
              <a:buChar char="ü"/>
            </a:pPr>
            <a:endParaRPr lang="en-US" sz="2400" dirty="0"/>
          </a:p>
          <a:p>
            <a:pPr marL="285750" indent="-285750">
              <a:buFont typeface="Wingdings" pitchFamily="2" charset="2"/>
              <a:buChar char="ü"/>
            </a:pPr>
            <a:endParaRPr lang="en-US" sz="2400" dirty="0"/>
          </a:p>
          <a:p>
            <a:pPr marL="285750" indent="-285750">
              <a:buFont typeface="Wingdings" pitchFamily="2" charset="2"/>
              <a:buChar char="ü"/>
            </a:pPr>
            <a:r>
              <a:rPr lang="en-US" sz="2400" dirty="0"/>
              <a:t>Keeping accountability</a:t>
            </a:r>
          </a:p>
          <a:p>
            <a:pPr marL="285750" indent="-285750">
              <a:buFont typeface="Wingdings" pitchFamily="2" charset="2"/>
              <a:buChar char="ü"/>
            </a:pPr>
            <a:endParaRPr lang="en-US" sz="2400" dirty="0"/>
          </a:p>
          <a:p>
            <a:pPr marL="285750" indent="-285750">
              <a:buFont typeface="Wingdings" pitchFamily="2" charset="2"/>
              <a:buChar char="ü"/>
            </a:pPr>
            <a:r>
              <a:rPr lang="en-US" sz="2400" dirty="0"/>
              <a:t> </a:t>
            </a:r>
            <a:r>
              <a:rPr lang="en-US" sz="2400" b="1" dirty="0"/>
              <a:t>Exploring healthy lifestyle</a:t>
            </a:r>
          </a:p>
          <a:p>
            <a:pPr marL="285750" indent="-285750">
              <a:buFont typeface="Wingdings" pitchFamily="2" charset="2"/>
              <a:buChar char="ü"/>
            </a:pPr>
            <a:endParaRPr lang="en-US" sz="2400" dirty="0"/>
          </a:p>
          <a:p>
            <a:pPr marL="285750" indent="-285750">
              <a:buFont typeface="Wingdings" pitchFamily="2" charset="2"/>
              <a:buChar char="ü"/>
            </a:pPr>
            <a:r>
              <a:rPr lang="en-US" sz="2400" dirty="0"/>
              <a:t> Helping with class registration, housing, etc.</a:t>
            </a:r>
          </a:p>
          <a:p>
            <a:pPr marL="285750" indent="-285750">
              <a:buFont typeface="Wingdings" pitchFamily="2" charset="2"/>
              <a:buChar char="ü"/>
            </a:pPr>
            <a:endParaRPr lang="en-US" sz="2400" dirty="0"/>
          </a:p>
          <a:p>
            <a:pPr marL="285750" indent="-285750">
              <a:buFont typeface="Wingdings" pitchFamily="2" charset="2"/>
              <a:buChar char="ü"/>
            </a:pPr>
            <a:r>
              <a:rPr lang="en-US" sz="2400" b="1" dirty="0"/>
              <a:t>Formulating SMART goals </a:t>
            </a:r>
          </a:p>
          <a:p>
            <a:pPr marL="285750" indent="-285750">
              <a:buFont typeface="Wingdings" pitchFamily="2" charset="2"/>
              <a:buChar char="ü"/>
            </a:pPr>
            <a:endParaRPr lang="en-US" sz="2400" dirty="0"/>
          </a:p>
          <a:p>
            <a:pPr marL="285750" indent="-285750">
              <a:buFont typeface="Wingdings" pitchFamily="2" charset="2"/>
              <a:buChar char="ü"/>
            </a:pPr>
            <a:r>
              <a:rPr lang="en-US" sz="2400" dirty="0"/>
              <a:t> Journaling</a:t>
            </a:r>
          </a:p>
          <a:p>
            <a:pPr marL="285750" indent="-285750">
              <a:buFont typeface="Wingdings" pitchFamily="2" charset="2"/>
              <a:buChar char="ü"/>
            </a:pPr>
            <a:endParaRPr lang="en-US" sz="2400" dirty="0"/>
          </a:p>
          <a:p>
            <a:pPr marL="285750" indent="-285750">
              <a:buFont typeface="Wingdings" pitchFamily="2" charset="2"/>
              <a:buChar char="ü"/>
            </a:pPr>
            <a:r>
              <a:rPr lang="en-US" sz="2400" dirty="0"/>
              <a:t>Supporting career and educational goals</a:t>
            </a:r>
          </a:p>
        </p:txBody>
      </p:sp>
    </p:spTree>
    <p:extLst>
      <p:ext uri="{BB962C8B-B14F-4D97-AF65-F5344CB8AC3E}">
        <p14:creationId xmlns:p14="http://schemas.microsoft.com/office/powerpoint/2010/main" val="387377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CB8CA">
            <a:alpha val="53725"/>
          </a:srgbClr>
        </a:solidFill>
        <a:effectLst/>
      </p:bgPr>
    </p:bg>
    <p:spTree>
      <p:nvGrpSpPr>
        <p:cNvPr id="1" name="Shape 247"/>
        <p:cNvGrpSpPr/>
        <p:nvPr/>
      </p:nvGrpSpPr>
      <p:grpSpPr>
        <a:xfrm>
          <a:off x="0" y="0"/>
          <a:ext cx="0" cy="0"/>
          <a:chOff x="0" y="0"/>
          <a:chExt cx="0" cy="0"/>
        </a:xfrm>
      </p:grpSpPr>
      <p:sp>
        <p:nvSpPr>
          <p:cNvPr id="248" name="Google Shape;248;p29"/>
          <p:cNvSpPr/>
          <p:nvPr/>
        </p:nvSpPr>
        <p:spPr>
          <a:xfrm>
            <a:off x="968263" y="1037827"/>
            <a:ext cx="2877800" cy="2195633"/>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354425" tIns="374150" rIns="354425" bIns="37415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a:solidFill>
                <a:schemeClr val="lt1"/>
              </a:solidFill>
              <a:latin typeface="Calibri"/>
              <a:ea typeface="Calibri"/>
              <a:cs typeface="Calibri"/>
              <a:sym typeface="Calibri"/>
            </a:endParaRPr>
          </a:p>
        </p:txBody>
      </p:sp>
      <p:sp>
        <p:nvSpPr>
          <p:cNvPr id="249" name="Google Shape;249;p29"/>
          <p:cNvSpPr txBox="1">
            <a:spLocks noGrp="1"/>
          </p:cNvSpPr>
          <p:nvPr>
            <p:ph type="ctrTitle"/>
          </p:nvPr>
        </p:nvSpPr>
        <p:spPr>
          <a:xfrm>
            <a:off x="1419710" y="-56553"/>
            <a:ext cx="9144000" cy="92202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a:latin typeface="Calibri"/>
                <a:ea typeface="Calibri"/>
                <a:cs typeface="Calibri"/>
                <a:sym typeface="Calibri"/>
              </a:rPr>
              <a:t>8 Domains of Wellness</a:t>
            </a:r>
            <a:endParaRPr/>
          </a:p>
        </p:txBody>
      </p:sp>
      <p:grpSp>
        <p:nvGrpSpPr>
          <p:cNvPr id="250" name="Google Shape;250;p29"/>
          <p:cNvGrpSpPr/>
          <p:nvPr/>
        </p:nvGrpSpPr>
        <p:grpSpPr>
          <a:xfrm>
            <a:off x="959409" y="990998"/>
            <a:ext cx="10220915" cy="5754624"/>
            <a:chOff x="2051970" y="827705"/>
            <a:chExt cx="8109263" cy="5227200"/>
          </a:xfrm>
        </p:grpSpPr>
        <p:sp>
          <p:nvSpPr>
            <p:cNvPr id="251" name="Google Shape;251;p29"/>
            <p:cNvSpPr/>
            <p:nvPr/>
          </p:nvSpPr>
          <p:spPr>
            <a:xfrm>
              <a:off x="3984345" y="4061112"/>
              <a:ext cx="2283968" cy="1993793"/>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354425" tIns="374150" rIns="354425" bIns="37415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a:solidFill>
                  <a:schemeClr val="lt1"/>
                </a:solidFill>
                <a:latin typeface="Calibri"/>
                <a:ea typeface="Calibri"/>
                <a:cs typeface="Calibri"/>
                <a:sym typeface="Calibri"/>
              </a:endParaRPr>
            </a:p>
          </p:txBody>
        </p:sp>
        <p:sp>
          <p:nvSpPr>
            <p:cNvPr id="252" name="Google Shape;252;p29"/>
            <p:cNvSpPr/>
            <p:nvPr/>
          </p:nvSpPr>
          <p:spPr>
            <a:xfrm>
              <a:off x="2051970" y="3003427"/>
              <a:ext cx="2285100" cy="1993500"/>
            </a:xfrm>
            <a:prstGeom prst="hexagon">
              <a:avLst>
                <a:gd name="adj" fmla="val 25000"/>
                <a:gd name="vf" fmla="val 115470"/>
              </a:avLst>
            </a:prstGeom>
            <a:solidFill>
              <a:srgbClr val="FFFFFF"/>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29"/>
            <p:cNvSpPr/>
            <p:nvPr/>
          </p:nvSpPr>
          <p:spPr>
            <a:xfrm>
              <a:off x="5930188" y="2980015"/>
              <a:ext cx="2285201" cy="1993467"/>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354425" tIns="374150" rIns="354425" bIns="37415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a:solidFill>
                  <a:schemeClr val="lt1"/>
                </a:solidFill>
                <a:latin typeface="Calibri"/>
                <a:ea typeface="Calibri"/>
                <a:cs typeface="Calibri"/>
                <a:sym typeface="Calibri"/>
              </a:endParaRPr>
            </a:p>
          </p:txBody>
        </p:sp>
        <p:sp>
          <p:nvSpPr>
            <p:cNvPr id="254" name="Google Shape;254;p29"/>
            <p:cNvSpPr/>
            <p:nvPr/>
          </p:nvSpPr>
          <p:spPr>
            <a:xfrm>
              <a:off x="7876032" y="4061112"/>
              <a:ext cx="2285201" cy="1993467"/>
            </a:xfrm>
            <a:prstGeom prst="hexagon">
              <a:avLst>
                <a:gd name="adj" fmla="val 25000"/>
                <a:gd name="vf" fmla="val 115470"/>
              </a:avLst>
            </a:prstGeom>
            <a:solidFill>
              <a:srgbClr val="FFFFFF"/>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9"/>
            <p:cNvSpPr/>
            <p:nvPr/>
          </p:nvSpPr>
          <p:spPr>
            <a:xfrm>
              <a:off x="3984345" y="1903600"/>
              <a:ext cx="2283968" cy="1993793"/>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354425" tIns="374150" rIns="354425" bIns="37415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a:solidFill>
                  <a:schemeClr val="lt1"/>
                </a:solidFill>
                <a:latin typeface="Calibri"/>
                <a:ea typeface="Calibri"/>
                <a:cs typeface="Calibri"/>
                <a:sym typeface="Calibri"/>
              </a:endParaRPr>
            </a:p>
          </p:txBody>
        </p:sp>
        <p:sp>
          <p:nvSpPr>
            <p:cNvPr id="256" name="Google Shape;256;p29"/>
            <p:cNvSpPr/>
            <p:nvPr/>
          </p:nvSpPr>
          <p:spPr>
            <a:xfrm>
              <a:off x="5930188" y="827705"/>
              <a:ext cx="2285201" cy="1993467"/>
            </a:xfrm>
            <a:prstGeom prst="hexagon">
              <a:avLst>
                <a:gd name="adj" fmla="val 25000"/>
                <a:gd name="vf" fmla="val 115470"/>
              </a:avLst>
            </a:prstGeom>
            <a:solidFill>
              <a:srgbClr val="FFFFFF"/>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57" name="Google Shape;257;p29"/>
          <p:cNvSpPr/>
          <p:nvPr/>
        </p:nvSpPr>
        <p:spPr>
          <a:xfrm>
            <a:off x="8310955" y="2167827"/>
            <a:ext cx="2880360" cy="2194560"/>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354425" tIns="374150" rIns="354425" bIns="37415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a:solidFill>
                <a:schemeClr val="lt1"/>
              </a:solidFill>
              <a:latin typeface="Calibri"/>
              <a:ea typeface="Calibri"/>
              <a:cs typeface="Calibri"/>
              <a:sym typeface="Calibri"/>
            </a:endParaRPr>
          </a:p>
        </p:txBody>
      </p:sp>
      <p:sp>
        <p:nvSpPr>
          <p:cNvPr id="258" name="Google Shape;258;p29"/>
          <p:cNvSpPr txBox="1"/>
          <p:nvPr/>
        </p:nvSpPr>
        <p:spPr>
          <a:xfrm>
            <a:off x="1636937" y="1887019"/>
            <a:ext cx="149111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Emotional</a:t>
            </a:r>
            <a:endParaRPr/>
          </a:p>
        </p:txBody>
      </p:sp>
      <p:sp>
        <p:nvSpPr>
          <p:cNvPr id="259" name="Google Shape;259;p29"/>
          <p:cNvSpPr txBox="1"/>
          <p:nvPr/>
        </p:nvSpPr>
        <p:spPr>
          <a:xfrm>
            <a:off x="4192505" y="3034248"/>
            <a:ext cx="12852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Social</a:t>
            </a:r>
            <a:endParaRPr/>
          </a:p>
        </p:txBody>
      </p:sp>
      <p:sp>
        <p:nvSpPr>
          <p:cNvPr id="260" name="Google Shape;260;p29"/>
          <p:cNvSpPr txBox="1"/>
          <p:nvPr/>
        </p:nvSpPr>
        <p:spPr>
          <a:xfrm>
            <a:off x="959479" y="4175952"/>
            <a:ext cx="2846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latin typeface="Calibri"/>
                <a:ea typeface="Calibri"/>
                <a:cs typeface="Calibri"/>
                <a:sym typeface="Calibri"/>
              </a:rPr>
              <a:t>Environmental</a:t>
            </a:r>
            <a:endParaRPr/>
          </a:p>
        </p:txBody>
      </p:sp>
      <p:sp>
        <p:nvSpPr>
          <p:cNvPr id="261" name="Google Shape;261;p29"/>
          <p:cNvSpPr txBox="1"/>
          <p:nvPr/>
        </p:nvSpPr>
        <p:spPr>
          <a:xfrm>
            <a:off x="4000043" y="5389264"/>
            <a:ext cx="1670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Physical</a:t>
            </a:r>
            <a:endParaRPr/>
          </a:p>
        </p:txBody>
      </p:sp>
      <p:sp>
        <p:nvSpPr>
          <p:cNvPr id="262" name="Google Shape;262;p29"/>
          <p:cNvSpPr txBox="1"/>
          <p:nvPr/>
        </p:nvSpPr>
        <p:spPr>
          <a:xfrm>
            <a:off x="6302943" y="4175968"/>
            <a:ext cx="1918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 Financial</a:t>
            </a:r>
            <a:endParaRPr/>
          </a:p>
        </p:txBody>
      </p:sp>
      <p:sp>
        <p:nvSpPr>
          <p:cNvPr id="263" name="Google Shape;263;p29"/>
          <p:cNvSpPr txBox="1"/>
          <p:nvPr/>
        </p:nvSpPr>
        <p:spPr>
          <a:xfrm>
            <a:off x="6137542" y="1887016"/>
            <a:ext cx="2249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latin typeface="Calibri"/>
                <a:ea typeface="Calibri"/>
                <a:cs typeface="Calibri"/>
                <a:sym typeface="Calibri"/>
              </a:rPr>
              <a:t>Intellectual</a:t>
            </a:r>
            <a:endParaRPr/>
          </a:p>
        </p:txBody>
      </p:sp>
      <p:sp>
        <p:nvSpPr>
          <p:cNvPr id="264" name="Google Shape;264;p29"/>
          <p:cNvSpPr txBox="1"/>
          <p:nvPr/>
        </p:nvSpPr>
        <p:spPr>
          <a:xfrm>
            <a:off x="8454881" y="3034271"/>
            <a:ext cx="25926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Occupational</a:t>
            </a:r>
            <a:endParaRPr/>
          </a:p>
        </p:txBody>
      </p:sp>
      <p:sp>
        <p:nvSpPr>
          <p:cNvPr id="265" name="Google Shape;265;p29"/>
          <p:cNvSpPr txBox="1"/>
          <p:nvPr/>
        </p:nvSpPr>
        <p:spPr>
          <a:xfrm>
            <a:off x="8880748" y="5389290"/>
            <a:ext cx="17409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latin typeface="Calibri"/>
                <a:ea typeface="Calibri"/>
                <a:cs typeface="Calibri"/>
                <a:sym typeface="Calibri"/>
              </a:rPr>
              <a:t>Spiritual</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subTitle" idx="1"/>
          </p:nvPr>
        </p:nvSpPr>
        <p:spPr>
          <a:xfrm>
            <a:off x="239398" y="1856775"/>
            <a:ext cx="11713200" cy="4663800"/>
          </a:xfrm>
          <a:prstGeom prst="rect">
            <a:avLst/>
          </a:prstGeom>
          <a:noFill/>
          <a:ln>
            <a:noFill/>
          </a:ln>
        </p:spPr>
        <p:txBody>
          <a:bodyPr spcFirstLastPara="1" wrap="square" lIns="91425" tIns="45700" rIns="91425" bIns="45700" anchor="t" anchorCtr="0">
            <a:noAutofit/>
          </a:bodyPr>
          <a:lstStyle/>
          <a:p>
            <a:pPr marL="15875" lvl="0" indent="0" algn="ctr" rtl="0">
              <a:lnSpc>
                <a:spcPct val="90000"/>
              </a:lnSpc>
              <a:spcBef>
                <a:spcPts val="0"/>
              </a:spcBef>
              <a:spcAft>
                <a:spcPts val="0"/>
              </a:spcAft>
              <a:buClr>
                <a:schemeClr val="dk1"/>
              </a:buClr>
              <a:buSzPts val="2400"/>
              <a:buNone/>
            </a:pPr>
            <a:r>
              <a:rPr lang="en-US" dirty="0" smtClean="0"/>
              <a:t>Helps create different goals and actionable items and activities</a:t>
            </a:r>
            <a:r>
              <a:rPr lang="en-US" dirty="0" smtClean="0"/>
              <a:t>. </a:t>
            </a:r>
          </a:p>
          <a:p>
            <a:pPr marL="15875" lvl="0" indent="0" algn="ctr" rtl="0">
              <a:lnSpc>
                <a:spcPct val="90000"/>
              </a:lnSpc>
              <a:spcBef>
                <a:spcPts val="0"/>
              </a:spcBef>
              <a:spcAft>
                <a:spcPts val="0"/>
              </a:spcAft>
              <a:buClr>
                <a:schemeClr val="dk1"/>
              </a:buClr>
              <a:buSzPts val="2400"/>
              <a:buNone/>
            </a:pPr>
            <a:endParaRPr lang="en-US" dirty="0"/>
          </a:p>
          <a:p>
            <a:pPr marL="15875" lvl="0" indent="0" algn="ctr" rtl="0">
              <a:lnSpc>
                <a:spcPct val="90000"/>
              </a:lnSpc>
              <a:spcBef>
                <a:spcPts val="0"/>
              </a:spcBef>
              <a:spcAft>
                <a:spcPts val="0"/>
              </a:spcAft>
              <a:buClr>
                <a:schemeClr val="dk1"/>
              </a:buClr>
              <a:buSzPts val="2400"/>
              <a:buNone/>
            </a:pPr>
            <a:r>
              <a:rPr lang="en-US" dirty="0" smtClean="0"/>
              <a:t>My students often</a:t>
            </a:r>
            <a:r>
              <a:rPr lang="en-US" dirty="0" smtClean="0"/>
              <a:t> </a:t>
            </a:r>
            <a:r>
              <a:rPr lang="en-US" dirty="0"/>
              <a:t>emphasize intellectual, social, emotional, and physical wellness.</a:t>
            </a:r>
            <a:endParaRPr dirty="0"/>
          </a:p>
          <a:p>
            <a:pPr marL="15875" lvl="0" indent="0" algn="ctr" rtl="0">
              <a:lnSpc>
                <a:spcPct val="90000"/>
              </a:lnSpc>
              <a:spcBef>
                <a:spcPts val="0"/>
              </a:spcBef>
              <a:spcAft>
                <a:spcPts val="0"/>
              </a:spcAft>
              <a:buClr>
                <a:schemeClr val="dk1"/>
              </a:buClr>
              <a:buSzPts val="2400"/>
              <a:buNone/>
            </a:pPr>
            <a:endParaRPr dirty="0"/>
          </a:p>
          <a:p>
            <a:pPr marL="15875" lvl="0" indent="0" algn="ctr" rtl="0">
              <a:lnSpc>
                <a:spcPct val="90000"/>
              </a:lnSpc>
              <a:spcBef>
                <a:spcPts val="0"/>
              </a:spcBef>
              <a:spcAft>
                <a:spcPts val="0"/>
              </a:spcAft>
              <a:buClr>
                <a:schemeClr val="dk1"/>
              </a:buClr>
              <a:buSzPts val="2400"/>
              <a:buNone/>
            </a:pPr>
            <a:r>
              <a:rPr lang="en-US" dirty="0"/>
              <a:t>Coaching meetings define strengths and </a:t>
            </a:r>
            <a:r>
              <a:rPr lang="en-US" dirty="0" smtClean="0"/>
              <a:t>areas of improvement</a:t>
            </a:r>
            <a:r>
              <a:rPr lang="en-US" dirty="0" smtClean="0"/>
              <a:t> </a:t>
            </a:r>
            <a:r>
              <a:rPr lang="en-US" dirty="0"/>
              <a:t>in each domain. As the coach, I help the student identify tools to improve their wellness and help them begin to use those tools.</a:t>
            </a:r>
            <a:endParaRPr dirty="0"/>
          </a:p>
          <a:p>
            <a:pPr marL="15875" lvl="0" indent="0" algn="ctr" rtl="0">
              <a:lnSpc>
                <a:spcPct val="90000"/>
              </a:lnSpc>
              <a:spcBef>
                <a:spcPts val="0"/>
              </a:spcBef>
              <a:spcAft>
                <a:spcPts val="0"/>
              </a:spcAft>
              <a:buClr>
                <a:schemeClr val="dk1"/>
              </a:buClr>
              <a:buSzPts val="2400"/>
              <a:buNone/>
            </a:pPr>
            <a:endParaRPr dirty="0"/>
          </a:p>
          <a:p>
            <a:pPr marL="15875" lvl="0" indent="0" algn="ctr" rtl="0">
              <a:lnSpc>
                <a:spcPct val="90000"/>
              </a:lnSpc>
              <a:spcBef>
                <a:spcPts val="0"/>
              </a:spcBef>
              <a:spcAft>
                <a:spcPts val="0"/>
              </a:spcAft>
              <a:buClr>
                <a:schemeClr val="dk1"/>
              </a:buClr>
              <a:buSzPts val="2400"/>
              <a:buNone/>
            </a:pPr>
            <a:r>
              <a:rPr lang="en-US" b="1" dirty="0"/>
              <a:t>Examples: </a:t>
            </a:r>
            <a:endParaRPr b="1" dirty="0"/>
          </a:p>
          <a:p>
            <a:pPr marL="15875" lvl="0" indent="0" algn="ctr" rtl="0">
              <a:lnSpc>
                <a:spcPct val="90000"/>
              </a:lnSpc>
              <a:spcBef>
                <a:spcPts val="0"/>
              </a:spcBef>
              <a:spcAft>
                <a:spcPts val="0"/>
              </a:spcAft>
              <a:buClr>
                <a:schemeClr val="dk1"/>
              </a:buClr>
              <a:buSzPts val="2400"/>
              <a:buNone/>
            </a:pPr>
            <a:r>
              <a:rPr lang="en-US" dirty="0"/>
              <a:t>the ClassPass app for physical wellness</a:t>
            </a:r>
            <a:endParaRPr dirty="0"/>
          </a:p>
          <a:p>
            <a:pPr marL="15875" lvl="0" indent="0" algn="ctr" rtl="0">
              <a:lnSpc>
                <a:spcPct val="90000"/>
              </a:lnSpc>
              <a:spcBef>
                <a:spcPts val="0"/>
              </a:spcBef>
              <a:spcAft>
                <a:spcPts val="0"/>
              </a:spcAft>
              <a:buClr>
                <a:schemeClr val="dk1"/>
              </a:buClr>
              <a:buSzPts val="2400"/>
              <a:buNone/>
            </a:pPr>
            <a:r>
              <a:rPr lang="en-US" dirty="0"/>
              <a:t> free tutoring resources for intellectual wellness</a:t>
            </a:r>
            <a:endParaRPr dirty="0"/>
          </a:p>
          <a:p>
            <a:pPr marL="15875" lvl="0" indent="0" algn="ctr" rtl="0">
              <a:lnSpc>
                <a:spcPct val="90000"/>
              </a:lnSpc>
              <a:spcBef>
                <a:spcPts val="0"/>
              </a:spcBef>
              <a:spcAft>
                <a:spcPts val="0"/>
              </a:spcAft>
              <a:buClr>
                <a:schemeClr val="dk1"/>
              </a:buClr>
              <a:buSzPts val="2400"/>
              <a:buNone/>
            </a:pPr>
            <a:r>
              <a:rPr lang="en-US" dirty="0"/>
              <a:t>calendaring student org events and meetings for social wellness</a:t>
            </a:r>
            <a:endParaRPr dirty="0"/>
          </a:p>
          <a:p>
            <a:pPr marL="15875" lvl="0" indent="0" algn="ctr" rtl="0">
              <a:lnSpc>
                <a:spcPct val="90000"/>
              </a:lnSpc>
              <a:spcBef>
                <a:spcPts val="0"/>
              </a:spcBef>
              <a:spcAft>
                <a:spcPts val="0"/>
              </a:spcAft>
              <a:buClr>
                <a:schemeClr val="dk1"/>
              </a:buClr>
              <a:buSzPts val="2400"/>
              <a:buNone/>
            </a:pPr>
            <a:r>
              <a:rPr lang="en-US" dirty="0"/>
              <a:t>building or maintaining connections with mental health professionals for emotional wellness</a:t>
            </a: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a:p>
            <a:pPr marL="457200" lvl="0" indent="-304800" algn="ctr" rtl="0">
              <a:lnSpc>
                <a:spcPct val="90000"/>
              </a:lnSpc>
              <a:spcBef>
                <a:spcPts val="1000"/>
              </a:spcBef>
              <a:spcAft>
                <a:spcPts val="0"/>
              </a:spcAft>
              <a:buClr>
                <a:schemeClr val="dk1"/>
              </a:buClr>
              <a:buSzPts val="2400"/>
              <a:buFont typeface="Noto Sans Symbols"/>
              <a:buNone/>
            </a:pPr>
            <a:endParaRPr dirty="0"/>
          </a:p>
        </p:txBody>
      </p:sp>
      <p:sp>
        <p:nvSpPr>
          <p:cNvPr id="272" name="Google Shape;272;p30"/>
          <p:cNvSpPr/>
          <p:nvPr/>
        </p:nvSpPr>
        <p:spPr>
          <a:xfrm>
            <a:off x="0" y="155247"/>
            <a:ext cx="12192000" cy="1118400"/>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0"/>
          <p:cNvSpPr txBox="1">
            <a:spLocks noGrp="1"/>
          </p:cNvSpPr>
          <p:nvPr>
            <p:ph type="ctrTitle"/>
          </p:nvPr>
        </p:nvSpPr>
        <p:spPr>
          <a:xfrm>
            <a:off x="1524000" y="197997"/>
            <a:ext cx="9144000" cy="1032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t>8 Domains of Wellness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869"/>
            <a:ext cx="12192000" cy="6950869"/>
          </a:xfrm>
          <a:prstGeom prst="rect">
            <a:avLst/>
          </a:prstGeom>
        </p:spPr>
      </p:pic>
    </p:spTree>
    <p:extLst>
      <p:ext uri="{BB962C8B-B14F-4D97-AF65-F5344CB8AC3E}">
        <p14:creationId xmlns:p14="http://schemas.microsoft.com/office/powerpoint/2010/main" val="23267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2696" y="1784350"/>
            <a:ext cx="45564970" cy="1916957"/>
          </a:xfrm>
        </p:spPr>
        <p:txBody>
          <a:bodyPr/>
          <a:lstStyle/>
          <a:p>
            <a:endParaRPr lang="en-US" dirty="0"/>
          </a:p>
        </p:txBody>
      </p:sp>
      <p:pic>
        <p:nvPicPr>
          <p:cNvPr id="1026" name="Picture 2" descr="Image result for photo of bost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872" cy="741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540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alpha val="16862"/>
          </a:schemeClr>
        </a:solidFill>
        <a:effectLst/>
      </p:bgPr>
    </p:bg>
    <p:spTree>
      <p:nvGrpSpPr>
        <p:cNvPr id="1" name="Shape 278"/>
        <p:cNvGrpSpPr/>
        <p:nvPr/>
      </p:nvGrpSpPr>
      <p:grpSpPr>
        <a:xfrm>
          <a:off x="0" y="0"/>
          <a:ext cx="0" cy="0"/>
          <a:chOff x="0" y="0"/>
          <a:chExt cx="0" cy="0"/>
        </a:xfrm>
      </p:grpSpPr>
      <p:grpSp>
        <p:nvGrpSpPr>
          <p:cNvPr id="279" name="Google Shape;279;p31"/>
          <p:cNvGrpSpPr/>
          <p:nvPr/>
        </p:nvGrpSpPr>
        <p:grpSpPr>
          <a:xfrm>
            <a:off x="704576" y="540991"/>
            <a:ext cx="10514315" cy="5995240"/>
            <a:chOff x="0" y="0"/>
            <a:chExt cx="10514315" cy="5995240"/>
          </a:xfrm>
        </p:grpSpPr>
        <p:sp>
          <p:nvSpPr>
            <p:cNvPr id="280" name="Google Shape;280;p31"/>
            <p:cNvSpPr/>
            <p:nvPr/>
          </p:nvSpPr>
          <p:spPr>
            <a:xfrm>
              <a:off x="3551070" y="2183928"/>
              <a:ext cx="3754104" cy="1562431"/>
            </a:xfrm>
            <a:prstGeom prst="ellipse">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txBox="1"/>
            <p:nvPr/>
          </p:nvSpPr>
          <p:spPr>
            <a:xfrm>
              <a:off x="4100846" y="2412741"/>
              <a:ext cx="2654552" cy="1104805"/>
            </a:xfrm>
            <a:prstGeom prst="rect">
              <a:avLst/>
            </a:prstGeom>
            <a:noFill/>
            <a:ln>
              <a:noFill/>
            </a:ln>
          </p:spPr>
          <p:txBody>
            <a:bodyPr spcFirstLastPara="1" wrap="square" lIns="22225" tIns="22225" rIns="22225" bIns="22225" anchor="ctr" anchorCtr="0">
              <a:noAutofit/>
            </a:bodyPr>
            <a:lstStyle/>
            <a:p>
              <a:pPr marL="0" marR="0" lvl="0" indent="0" algn="ctr" rtl="0">
                <a:lnSpc>
                  <a:spcPct val="90000"/>
                </a:lnSpc>
                <a:spcBef>
                  <a:spcPts val="0"/>
                </a:spcBef>
                <a:spcAft>
                  <a:spcPts val="0"/>
                </a:spcAft>
                <a:buNone/>
              </a:pPr>
              <a:r>
                <a:rPr lang="en-US" sz="3500" b="1">
                  <a:solidFill>
                    <a:schemeClr val="lt1"/>
                  </a:solidFill>
                  <a:latin typeface="Calibri"/>
                  <a:ea typeface="Calibri"/>
                  <a:cs typeface="Calibri"/>
                  <a:sym typeface="Calibri"/>
                </a:rPr>
                <a:t>SUPPORTS</a:t>
              </a:r>
              <a:endParaRPr/>
            </a:p>
          </p:txBody>
        </p:sp>
        <p:sp>
          <p:nvSpPr>
            <p:cNvPr id="282" name="Google Shape;282;p31"/>
            <p:cNvSpPr/>
            <p:nvPr/>
          </p:nvSpPr>
          <p:spPr>
            <a:xfrm rot="-7057353">
              <a:off x="4438328" y="1831236"/>
              <a:ext cx="806694"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txBox="1"/>
            <p:nvPr/>
          </p:nvSpPr>
          <p:spPr>
            <a:xfrm rot="3742647">
              <a:off x="4821508" y="1824280"/>
              <a:ext cx="40334" cy="4033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84" name="Google Shape;284;p31"/>
            <p:cNvSpPr/>
            <p:nvPr/>
          </p:nvSpPr>
          <p:spPr>
            <a:xfrm>
              <a:off x="3282444" y="0"/>
              <a:ext cx="1995765" cy="1543431"/>
            </a:xfrm>
            <a:prstGeom prst="ellipse">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3574717" y="226030"/>
              <a:ext cx="1411219" cy="10913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FAMILY</a:t>
              </a:r>
              <a:endParaRPr/>
            </a:p>
          </p:txBody>
        </p:sp>
        <p:sp>
          <p:nvSpPr>
            <p:cNvPr id="286" name="Google Shape;286;p31"/>
            <p:cNvSpPr/>
            <p:nvPr/>
          </p:nvSpPr>
          <p:spPr>
            <a:xfrm rot="-2744230">
              <a:off x="5955321" y="1805171"/>
              <a:ext cx="1180856"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rot="-2744230">
              <a:off x="6516228" y="1788861"/>
              <a:ext cx="59042" cy="5904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88" name="Google Shape;288;p31"/>
            <p:cNvSpPr/>
            <p:nvPr/>
          </p:nvSpPr>
          <p:spPr>
            <a:xfrm>
              <a:off x="6533014" y="0"/>
              <a:ext cx="2065621" cy="1543431"/>
            </a:xfrm>
            <a:prstGeom prst="ellipse">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txBox="1"/>
            <p:nvPr/>
          </p:nvSpPr>
          <p:spPr>
            <a:xfrm>
              <a:off x="6835517" y="226030"/>
              <a:ext cx="1460615" cy="10913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PARTNER</a:t>
              </a:r>
              <a:endParaRPr/>
            </a:p>
          </p:txBody>
        </p:sp>
        <p:sp>
          <p:nvSpPr>
            <p:cNvPr id="290" name="Google Shape;290;p31"/>
            <p:cNvSpPr/>
            <p:nvPr/>
          </p:nvSpPr>
          <p:spPr>
            <a:xfrm rot="539232">
              <a:off x="7176739" y="3306011"/>
              <a:ext cx="980364"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txBox="1"/>
            <p:nvPr/>
          </p:nvSpPr>
          <p:spPr>
            <a:xfrm rot="539232">
              <a:off x="7642413" y="3294714"/>
              <a:ext cx="49018" cy="4901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92" name="Google Shape;292;p31"/>
            <p:cNvSpPr/>
            <p:nvPr/>
          </p:nvSpPr>
          <p:spPr>
            <a:xfrm>
              <a:off x="8116455" y="2808221"/>
              <a:ext cx="2397860" cy="1543431"/>
            </a:xfrm>
            <a:prstGeom prst="ellipse">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txBox="1"/>
            <p:nvPr/>
          </p:nvSpPr>
          <p:spPr>
            <a:xfrm>
              <a:off x="8467613" y="3034251"/>
              <a:ext cx="1695544" cy="109137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200">
                  <a:solidFill>
                    <a:schemeClr val="lt1"/>
                  </a:solidFill>
                  <a:latin typeface="Calibri"/>
                  <a:ea typeface="Calibri"/>
                  <a:cs typeface="Calibri"/>
                  <a:sym typeface="Calibri"/>
                </a:rPr>
                <a:t>ROOMMATE</a:t>
              </a:r>
              <a:endParaRPr sz="2200">
                <a:solidFill>
                  <a:schemeClr val="lt1"/>
                </a:solidFill>
                <a:latin typeface="Calibri"/>
                <a:ea typeface="Calibri"/>
                <a:cs typeface="Calibri"/>
                <a:sym typeface="Calibri"/>
              </a:endParaRPr>
            </a:p>
          </p:txBody>
        </p:sp>
        <p:sp>
          <p:nvSpPr>
            <p:cNvPr id="294" name="Google Shape;294;p31"/>
            <p:cNvSpPr/>
            <p:nvPr/>
          </p:nvSpPr>
          <p:spPr>
            <a:xfrm rot="2852738">
              <a:off x="5951520" y="4010135"/>
              <a:ext cx="889434"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txBox="1"/>
            <p:nvPr/>
          </p:nvSpPr>
          <p:spPr>
            <a:xfrm rot="2852738">
              <a:off x="6374001" y="4001110"/>
              <a:ext cx="44471" cy="444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96" name="Google Shape;296;p31"/>
            <p:cNvSpPr/>
            <p:nvPr/>
          </p:nvSpPr>
          <p:spPr>
            <a:xfrm>
              <a:off x="6200617" y="4227122"/>
              <a:ext cx="2176130" cy="1543431"/>
            </a:xfrm>
            <a:prstGeom prst="ellipse">
              <a:avLst/>
            </a:prstGeom>
            <a:solidFill>
              <a:srgbClr val="323F4F"/>
            </a:solidFill>
            <a:ln w="381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txBox="1"/>
            <p:nvPr/>
          </p:nvSpPr>
          <p:spPr>
            <a:xfrm>
              <a:off x="6519304" y="4453152"/>
              <a:ext cx="1538756" cy="109137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None/>
              </a:pPr>
              <a:r>
                <a:rPr lang="en-US" sz="2500">
                  <a:solidFill>
                    <a:schemeClr val="lt1"/>
                  </a:solidFill>
                  <a:latin typeface="Calibri"/>
                  <a:ea typeface="Calibri"/>
                  <a:cs typeface="Calibri"/>
                  <a:sym typeface="Calibri"/>
                </a:rPr>
                <a:t>THERAPIST</a:t>
              </a:r>
              <a:endParaRPr/>
            </a:p>
          </p:txBody>
        </p:sp>
        <p:sp>
          <p:nvSpPr>
            <p:cNvPr id="298" name="Google Shape;298;p31"/>
            <p:cNvSpPr/>
            <p:nvPr/>
          </p:nvSpPr>
          <p:spPr>
            <a:xfrm rot="7403857">
              <a:off x="4176881" y="4111594"/>
              <a:ext cx="973309"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txBox="1"/>
            <p:nvPr/>
          </p:nvSpPr>
          <p:spPr>
            <a:xfrm rot="-3396143">
              <a:off x="4639203" y="4100473"/>
              <a:ext cx="48665" cy="486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300" name="Google Shape;300;p31"/>
            <p:cNvSpPr/>
            <p:nvPr/>
          </p:nvSpPr>
          <p:spPr>
            <a:xfrm>
              <a:off x="2905123" y="4451809"/>
              <a:ext cx="2068013" cy="1543431"/>
            </a:xfrm>
            <a:prstGeom prst="ellipse">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txBox="1"/>
            <p:nvPr/>
          </p:nvSpPr>
          <p:spPr>
            <a:xfrm>
              <a:off x="3207976" y="4677839"/>
              <a:ext cx="1462307" cy="10913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THE GYM</a:t>
              </a:r>
              <a:endParaRPr sz="2400">
                <a:solidFill>
                  <a:schemeClr val="lt1"/>
                </a:solidFill>
                <a:latin typeface="Calibri"/>
                <a:ea typeface="Calibri"/>
                <a:cs typeface="Calibri"/>
                <a:sym typeface="Calibri"/>
              </a:endParaRPr>
            </a:p>
          </p:txBody>
        </p:sp>
        <p:sp>
          <p:nvSpPr>
            <p:cNvPr id="302" name="Google Shape;302;p31"/>
            <p:cNvSpPr/>
            <p:nvPr/>
          </p:nvSpPr>
          <p:spPr>
            <a:xfrm rot="9794457">
              <a:off x="2272924" y="3650642"/>
              <a:ext cx="1669938"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txBox="1"/>
            <p:nvPr/>
          </p:nvSpPr>
          <p:spPr>
            <a:xfrm rot="-1005543">
              <a:off x="3066144" y="3622105"/>
              <a:ext cx="83496" cy="834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304" name="Google Shape;304;p31"/>
            <p:cNvSpPr/>
            <p:nvPr/>
          </p:nvSpPr>
          <p:spPr>
            <a:xfrm>
              <a:off x="741408" y="3550723"/>
              <a:ext cx="1631561" cy="1160213"/>
            </a:xfrm>
            <a:prstGeom prst="ellipse">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txBox="1"/>
            <p:nvPr/>
          </p:nvSpPr>
          <p:spPr>
            <a:xfrm>
              <a:off x="980345" y="3720632"/>
              <a:ext cx="1153687" cy="8203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PETS</a:t>
              </a:r>
              <a:endParaRPr sz="2400">
                <a:solidFill>
                  <a:schemeClr val="lt1"/>
                </a:solidFill>
                <a:latin typeface="Calibri"/>
                <a:ea typeface="Calibri"/>
                <a:cs typeface="Calibri"/>
                <a:sym typeface="Calibri"/>
              </a:endParaRPr>
            </a:p>
          </p:txBody>
        </p:sp>
        <p:sp>
          <p:nvSpPr>
            <p:cNvPr id="306" name="Google Shape;306;p31"/>
            <p:cNvSpPr/>
            <p:nvPr/>
          </p:nvSpPr>
          <p:spPr>
            <a:xfrm rot="-10409760">
              <a:off x="1780867" y="2641170"/>
              <a:ext cx="1842825" cy="26422"/>
            </a:xfrm>
            <a:custGeom>
              <a:avLst/>
              <a:gdLst/>
              <a:ahLst/>
              <a:cxnLst/>
              <a:rect l="l" t="t" r="r" b="b"/>
              <a:pathLst>
                <a:path w="120000" h="120000" extrusionOk="0">
                  <a:moveTo>
                    <a:pt x="0" y="60000"/>
                  </a:moveTo>
                  <a:lnTo>
                    <a:pt x="120000" y="60000"/>
                  </a:lnTo>
                </a:path>
              </a:pathLst>
            </a:cu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txBox="1"/>
            <p:nvPr/>
          </p:nvSpPr>
          <p:spPr>
            <a:xfrm rot="390240">
              <a:off x="2656209" y="2608310"/>
              <a:ext cx="92141" cy="9214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600">
                <a:solidFill>
                  <a:schemeClr val="dk1"/>
                </a:solidFill>
                <a:latin typeface="Calibri"/>
                <a:ea typeface="Calibri"/>
                <a:cs typeface="Calibri"/>
                <a:sym typeface="Calibri"/>
              </a:endParaRPr>
            </a:p>
          </p:txBody>
        </p:sp>
        <p:sp>
          <p:nvSpPr>
            <p:cNvPr id="308" name="Google Shape;308;p31"/>
            <p:cNvSpPr/>
            <p:nvPr/>
          </p:nvSpPr>
          <p:spPr>
            <a:xfrm>
              <a:off x="0" y="1868201"/>
              <a:ext cx="1800536" cy="1161478"/>
            </a:xfrm>
            <a:prstGeom prst="ellipse">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txBox="1"/>
            <p:nvPr/>
          </p:nvSpPr>
          <p:spPr>
            <a:xfrm>
              <a:off x="263682" y="2038296"/>
              <a:ext cx="1273172" cy="821288"/>
            </a:xfrm>
            <a:prstGeom prst="rect">
              <a:avLst/>
            </a:prstGeom>
            <a:noFill/>
            <a:ln>
              <a:noFill/>
            </a:ln>
          </p:spPr>
          <p:txBody>
            <a:bodyPr spcFirstLastPara="1" wrap="square" lIns="15225" tIns="15225" rIns="15225" bIns="15225" anchor="ctr" anchorCtr="0">
              <a:noAutofit/>
            </a:bodyPr>
            <a:lstStyle/>
            <a:p>
              <a:pPr marL="0" marR="0" lvl="0" indent="0" algn="l" rtl="0">
                <a:lnSpc>
                  <a:spcPct val="90000"/>
                </a:lnSpc>
                <a:spcBef>
                  <a:spcPts val="0"/>
                </a:spcBef>
                <a:spcAft>
                  <a:spcPts val="0"/>
                </a:spcAft>
                <a:buNone/>
              </a:pPr>
              <a:r>
                <a:rPr lang="en-US" sz="2400">
                  <a:solidFill>
                    <a:schemeClr val="lt1"/>
                  </a:solidFill>
                  <a:latin typeface="Calibri"/>
                  <a:ea typeface="Calibri"/>
                  <a:cs typeface="Calibri"/>
                  <a:sym typeface="Calibri"/>
                </a:rPr>
                <a:t>     ART</a:t>
              </a:r>
              <a:endParaRPr sz="2400">
                <a:solidFill>
                  <a:schemeClr val="lt1"/>
                </a:solidFill>
                <a:latin typeface="Calibri"/>
                <a:ea typeface="Calibri"/>
                <a:cs typeface="Calibri"/>
                <a:sym typeface="Calibri"/>
              </a:endParaRPr>
            </a:p>
          </p:txBody>
        </p:sp>
      </p:grpSp>
      <p:pic>
        <p:nvPicPr>
          <p:cNvPr id="310" name="Google Shape;310;p31"/>
          <p:cNvPicPr preferRelativeResize="0"/>
          <p:nvPr/>
        </p:nvPicPr>
        <p:blipFill rotWithShape="1">
          <a:blip r:embed="rId3">
            <a:alphaModFix/>
          </a:blip>
          <a:srcRect/>
          <a:stretch/>
        </p:blipFill>
        <p:spPr>
          <a:xfrm>
            <a:off x="86701" y="3714464"/>
            <a:ext cx="1747948" cy="3280314"/>
          </a:xfrm>
          <a:prstGeom prst="rect">
            <a:avLst/>
          </a:prstGeom>
          <a:noFill/>
          <a:ln>
            <a:noFill/>
          </a:ln>
        </p:spPr>
      </p:pic>
      <p:pic>
        <p:nvPicPr>
          <p:cNvPr id="311" name="Google Shape;311;p31"/>
          <p:cNvPicPr preferRelativeResize="0"/>
          <p:nvPr/>
        </p:nvPicPr>
        <p:blipFill rotWithShape="1">
          <a:blip r:embed="rId4">
            <a:alphaModFix/>
          </a:blip>
          <a:srcRect/>
          <a:stretch/>
        </p:blipFill>
        <p:spPr>
          <a:xfrm>
            <a:off x="1559774" y="-200721"/>
            <a:ext cx="2695873" cy="2925636"/>
          </a:xfrm>
          <a:prstGeom prst="rect">
            <a:avLst/>
          </a:prstGeom>
          <a:noFill/>
          <a:ln>
            <a:noFill/>
          </a:ln>
        </p:spPr>
      </p:pic>
      <p:pic>
        <p:nvPicPr>
          <p:cNvPr id="312" name="Google Shape;312;p31"/>
          <p:cNvPicPr preferRelativeResize="0"/>
          <p:nvPr/>
        </p:nvPicPr>
        <p:blipFill rotWithShape="1">
          <a:blip r:embed="rId5">
            <a:alphaModFix/>
          </a:blip>
          <a:srcRect/>
          <a:stretch/>
        </p:blipFill>
        <p:spPr>
          <a:xfrm>
            <a:off x="8869461" y="5251933"/>
            <a:ext cx="2780650" cy="1574230"/>
          </a:xfrm>
          <a:prstGeom prst="rect">
            <a:avLst/>
          </a:prstGeom>
          <a:noFill/>
          <a:ln>
            <a:noFill/>
          </a:ln>
        </p:spPr>
      </p:pic>
      <p:pic>
        <p:nvPicPr>
          <p:cNvPr id="313" name="Google Shape;313;p31"/>
          <p:cNvPicPr preferRelativeResize="0"/>
          <p:nvPr/>
        </p:nvPicPr>
        <p:blipFill rotWithShape="1">
          <a:blip r:embed="rId6">
            <a:alphaModFix/>
          </a:blip>
          <a:srcRect/>
          <a:stretch/>
        </p:blipFill>
        <p:spPr>
          <a:xfrm>
            <a:off x="7806719" y="-200721"/>
            <a:ext cx="3807025" cy="31906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p:nvPr/>
        </p:nvSpPr>
        <p:spPr>
          <a:xfrm>
            <a:off x="2471056" y="818531"/>
            <a:ext cx="7249886" cy="4090182"/>
          </a:xfrm>
          <a:prstGeom prst="rect">
            <a:avLst/>
          </a:prstGeom>
          <a:solidFill>
            <a:srgbClr val="ACB8CA"/>
          </a:solidFill>
          <a:ln w="152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endParaRPr dirty="0"/>
          </a:p>
        </p:txBody>
      </p:sp>
      <p:sp>
        <p:nvSpPr>
          <p:cNvPr id="320" name="Google Shape;320;p32"/>
          <p:cNvSpPr txBox="1">
            <a:spLocks noGrp="1"/>
          </p:cNvSpPr>
          <p:nvPr>
            <p:ph type="ctrTitle"/>
          </p:nvPr>
        </p:nvSpPr>
        <p:spPr>
          <a:xfrm>
            <a:off x="3143227" y="2171692"/>
            <a:ext cx="5905544" cy="128588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Teach to Learn Technique</a:t>
            </a:r>
            <a:endParaRPr/>
          </a:p>
        </p:txBody>
      </p:sp>
      <p:pic>
        <p:nvPicPr>
          <p:cNvPr id="321" name="Google Shape;321;p32" descr="C:\Users\goldenl\Downloads\man-2699026_1920.png"/>
          <p:cNvPicPr preferRelativeResize="0"/>
          <p:nvPr/>
        </p:nvPicPr>
        <p:blipFill rotWithShape="1">
          <a:blip r:embed="rId3">
            <a:alphaModFix/>
          </a:blip>
          <a:srcRect/>
          <a:stretch/>
        </p:blipFill>
        <p:spPr>
          <a:xfrm>
            <a:off x="6384470" y="2067563"/>
            <a:ext cx="5036527" cy="5036527"/>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Acknowledgements</a:t>
            </a:r>
            <a:r>
              <a:rPr lang="en-US">
                <a:solidFill>
                  <a:srgbClr val="F0872C"/>
                </a:solidFill>
                <a:latin typeface="Calibri"/>
                <a:ea typeface="Calibri"/>
                <a:cs typeface="Calibri"/>
                <a:sym typeface="Calibri"/>
              </a:rPr>
              <a:t/>
            </a:r>
            <a:br>
              <a:rPr lang="en-US">
                <a:solidFill>
                  <a:srgbClr val="F0872C"/>
                </a:solidFill>
                <a:latin typeface="Calibri"/>
                <a:ea typeface="Calibri"/>
                <a:cs typeface="Calibri"/>
                <a:sym typeface="Calibri"/>
              </a:rPr>
            </a:br>
            <a:endParaRPr/>
          </a:p>
        </p:txBody>
      </p:sp>
      <p:sp>
        <p:nvSpPr>
          <p:cNvPr id="99" name="Google Shape;99;p15"/>
          <p:cNvSpPr/>
          <p:nvPr/>
        </p:nvSpPr>
        <p:spPr>
          <a:xfrm>
            <a:off x="2006056" y="1130088"/>
            <a:ext cx="8153400" cy="2146334"/>
          </a:xfrm>
          <a:prstGeom prst="rect">
            <a:avLst/>
          </a:prstGeom>
          <a:solidFill>
            <a:srgbClr val="2F5496">
              <a:alpha val="7098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5"/>
          <p:cNvSpPr/>
          <p:nvPr/>
        </p:nvSpPr>
        <p:spPr>
          <a:xfrm>
            <a:off x="2145212" y="1311934"/>
            <a:ext cx="8014244"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		The mission of the Transitions to Adulthood Center for 		Research is to promote the full participation in socially 		valued roles of transition-age youth and young adults (ages 		14-30) with serious mental health conditions. We use the tools of research and knowledge translation in partnership with this at risk population to achieve this mission.</a:t>
            </a:r>
            <a:r>
              <a:rPr lang="en-US" sz="1800" b="0" i="0" u="none" strike="noStrike" cap="none">
                <a:solidFill>
                  <a:schemeClr val="dk1"/>
                </a:solidFill>
                <a:latin typeface="Calibri"/>
                <a:ea typeface="Calibri"/>
                <a:cs typeface="Calibri"/>
                <a:sym typeface="Calibri"/>
              </a:rPr>
              <a:t> </a:t>
            </a:r>
            <a:r>
              <a:rPr lang="en-US" sz="1800" b="0" i="0" u="none" strike="noStrike" cap="none">
                <a:solidFill>
                  <a:srgbClr val="FFFFFF"/>
                </a:solidFill>
                <a:latin typeface="Calibri"/>
                <a:ea typeface="Calibri"/>
                <a:cs typeface="Calibri"/>
                <a:sym typeface="Calibri"/>
              </a:rPr>
              <a:t>Visit us at: </a:t>
            </a:r>
            <a:r>
              <a:rPr lang="en-US" sz="1800" b="1" i="0" u="sng" strike="noStrike" cap="none">
                <a:solidFill>
                  <a:srgbClr val="FFFFFF"/>
                </a:solidFill>
                <a:latin typeface="Calibri"/>
                <a:ea typeface="Calibri"/>
                <a:cs typeface="Calibri"/>
                <a:sym typeface="Calibri"/>
              </a:rPr>
              <a:t>http://www.umassmed.edu/TransitionsACR</a:t>
            </a:r>
            <a:endParaRPr sz="1800">
              <a:solidFill>
                <a:srgbClr val="FFFFFF"/>
              </a:solidFill>
              <a:latin typeface="Calibri"/>
              <a:ea typeface="Calibri"/>
              <a:cs typeface="Calibri"/>
              <a:sym typeface="Calibri"/>
            </a:endParaRPr>
          </a:p>
        </p:txBody>
      </p:sp>
      <p:sp>
        <p:nvSpPr>
          <p:cNvPr id="101" name="Google Shape;101;p15"/>
          <p:cNvSpPr txBox="1"/>
          <p:nvPr/>
        </p:nvSpPr>
        <p:spPr>
          <a:xfrm>
            <a:off x="2037779" y="3354583"/>
            <a:ext cx="8089954"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1" u="none">
                <a:solidFill>
                  <a:schemeClr val="dk1"/>
                </a:solidFill>
                <a:latin typeface="Calibri"/>
                <a:ea typeface="Calibri"/>
                <a:cs typeface="Calibri"/>
                <a:sym typeface="Calibri"/>
              </a:rPr>
              <a:t>The contents of this presentation were developed with funding from the National Institute on Disability and Rehabilitation Research, and the Center for Mental Health Services, Substance Abuse and Mental Health Services Administration, United States’ Department of Health and Human Services (NIDILRR grant number 90RT5031). NIDILRR is a Center within the Administration for Community Living (ACL), Department of Health and Human Services (HHS).  The content of this presentation does not necessarily represent the policy of NIDILRR, ACL, HHS, and you should not assume endorsement by the Federal Government.</a:t>
            </a:r>
            <a:endParaRPr/>
          </a:p>
        </p:txBody>
      </p:sp>
      <p:pic>
        <p:nvPicPr>
          <p:cNvPr id="102" name="Google Shape;102;p15"/>
          <p:cNvPicPr preferRelativeResize="0"/>
          <p:nvPr/>
        </p:nvPicPr>
        <p:blipFill rotWithShape="1">
          <a:blip r:embed="rId3">
            <a:alphaModFix/>
          </a:blip>
          <a:srcRect/>
          <a:stretch/>
        </p:blipFill>
        <p:spPr>
          <a:xfrm>
            <a:off x="9372600" y="5460782"/>
            <a:ext cx="685800" cy="605117"/>
          </a:xfrm>
          <a:prstGeom prst="rect">
            <a:avLst/>
          </a:prstGeom>
          <a:noFill/>
          <a:ln>
            <a:noFill/>
          </a:ln>
        </p:spPr>
      </p:pic>
      <p:pic>
        <p:nvPicPr>
          <p:cNvPr id="103" name="Google Shape;103;p15"/>
          <p:cNvPicPr preferRelativeResize="0"/>
          <p:nvPr/>
        </p:nvPicPr>
        <p:blipFill rotWithShape="1">
          <a:blip r:embed="rId4">
            <a:alphaModFix/>
          </a:blip>
          <a:srcRect/>
          <a:stretch/>
        </p:blipFill>
        <p:spPr>
          <a:xfrm>
            <a:off x="7474313" y="5424540"/>
            <a:ext cx="1651000" cy="723900"/>
          </a:xfrm>
          <a:prstGeom prst="rect">
            <a:avLst/>
          </a:prstGeom>
          <a:noFill/>
          <a:ln>
            <a:noFill/>
          </a:ln>
        </p:spPr>
      </p:pic>
      <p:pic>
        <p:nvPicPr>
          <p:cNvPr id="104" name="Google Shape;104;p15"/>
          <p:cNvPicPr preferRelativeResize="0"/>
          <p:nvPr/>
        </p:nvPicPr>
        <p:blipFill rotWithShape="1">
          <a:blip r:embed="rId5">
            <a:alphaModFix/>
          </a:blip>
          <a:srcRect/>
          <a:stretch/>
        </p:blipFill>
        <p:spPr>
          <a:xfrm>
            <a:off x="4025356" y="5495002"/>
            <a:ext cx="2057400" cy="595072"/>
          </a:xfrm>
          <a:prstGeom prst="rect">
            <a:avLst/>
          </a:prstGeom>
          <a:noFill/>
          <a:ln>
            <a:noFill/>
          </a:ln>
        </p:spPr>
      </p:pic>
      <p:pic>
        <p:nvPicPr>
          <p:cNvPr id="105" name="Google Shape;105;p15"/>
          <p:cNvPicPr preferRelativeResize="0"/>
          <p:nvPr/>
        </p:nvPicPr>
        <p:blipFill rotWithShape="1">
          <a:blip r:embed="rId6">
            <a:alphaModFix/>
          </a:blip>
          <a:srcRect r="65432"/>
          <a:stretch/>
        </p:blipFill>
        <p:spPr>
          <a:xfrm>
            <a:off x="6400800" y="5400780"/>
            <a:ext cx="762000" cy="771420"/>
          </a:xfrm>
          <a:prstGeom prst="rect">
            <a:avLst/>
          </a:prstGeom>
          <a:noFill/>
          <a:ln>
            <a:noFill/>
          </a:ln>
        </p:spPr>
      </p:pic>
      <p:pic>
        <p:nvPicPr>
          <p:cNvPr id="106" name="Google Shape;106;p15" descr="Image result for nidilrr"/>
          <p:cNvPicPr preferRelativeResize="0"/>
          <p:nvPr/>
        </p:nvPicPr>
        <p:blipFill rotWithShape="1">
          <a:blip r:embed="rId7">
            <a:alphaModFix/>
          </a:blip>
          <a:srcRect/>
          <a:stretch/>
        </p:blipFill>
        <p:spPr>
          <a:xfrm>
            <a:off x="2031892" y="5414454"/>
            <a:ext cx="1698552" cy="651445"/>
          </a:xfrm>
          <a:prstGeom prst="rect">
            <a:avLst/>
          </a:prstGeom>
          <a:noFill/>
          <a:ln>
            <a:noFill/>
          </a:ln>
        </p:spPr>
      </p:pic>
      <p:pic>
        <p:nvPicPr>
          <p:cNvPr id="107" name="Google Shape;107;p15"/>
          <p:cNvPicPr preferRelativeResize="0"/>
          <p:nvPr/>
        </p:nvPicPr>
        <p:blipFill rotWithShape="1">
          <a:blip r:embed="rId8">
            <a:alphaModFix/>
          </a:blip>
          <a:srcRect/>
          <a:stretch/>
        </p:blipFill>
        <p:spPr>
          <a:xfrm>
            <a:off x="1254812" y="1080554"/>
            <a:ext cx="1711144" cy="112270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a:spLocks noGrp="1"/>
          </p:cNvSpPr>
          <p:nvPr>
            <p:ph type="title"/>
          </p:nvPr>
        </p:nvSpPr>
        <p:spPr>
          <a:xfrm>
            <a:off x="1861457"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Pre and post-intervention Comparison</a:t>
            </a:r>
            <a:br>
              <a:rPr lang="en-US" b="1"/>
            </a:br>
            <a:r>
              <a:rPr lang="en-US" b="1"/>
              <a:t>	</a:t>
            </a:r>
            <a:r>
              <a:rPr lang="en-US" b="1" i="1"/>
              <a:t>Intermediate Targets</a:t>
            </a:r>
            <a:endParaRPr/>
          </a:p>
        </p:txBody>
      </p:sp>
      <p:pic>
        <p:nvPicPr>
          <p:cNvPr id="328" name="Google Shape;328;p33"/>
          <p:cNvPicPr preferRelativeResize="0"/>
          <p:nvPr/>
        </p:nvPicPr>
        <p:blipFill rotWithShape="1">
          <a:blip r:embed="rId3">
            <a:alphaModFix/>
          </a:blip>
          <a:srcRect/>
          <a:stretch/>
        </p:blipFill>
        <p:spPr>
          <a:xfrm>
            <a:off x="1861457" y="1325563"/>
            <a:ext cx="10046397" cy="6263957"/>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1341120" y="181495"/>
            <a:ext cx="8124218" cy="8853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References</a:t>
            </a:r>
            <a:r>
              <a:rPr lang="en-US">
                <a:latin typeface="Bell MT"/>
                <a:ea typeface="Bell MT"/>
                <a:cs typeface="Bell MT"/>
                <a:sym typeface="Bell MT"/>
              </a:rPr>
              <a:t> </a:t>
            </a:r>
            <a:endParaRPr/>
          </a:p>
        </p:txBody>
      </p:sp>
      <p:sp>
        <p:nvSpPr>
          <p:cNvPr id="334" name="Google Shape;334;p34"/>
          <p:cNvSpPr txBox="1">
            <a:spLocks noGrp="1"/>
          </p:cNvSpPr>
          <p:nvPr>
            <p:ph type="body" idx="1"/>
          </p:nvPr>
        </p:nvSpPr>
        <p:spPr>
          <a:xfrm>
            <a:off x="1971502" y="1066800"/>
            <a:ext cx="8909858" cy="5791200"/>
          </a:xfrm>
          <a:prstGeom prst="rect">
            <a:avLst/>
          </a:prstGeom>
          <a:noFill/>
          <a:ln>
            <a:noFill/>
          </a:ln>
        </p:spPr>
        <p:txBody>
          <a:bodyPr spcFirstLastPara="1" wrap="square" lIns="91425" tIns="45700" rIns="91425" bIns="45700" anchor="t" anchorCtr="0">
            <a:noAutofit/>
          </a:bodyPr>
          <a:lstStyle/>
          <a:p>
            <a:pPr marL="502919" lvl="1" indent="-228599" algn="l" rtl="0">
              <a:lnSpc>
                <a:spcPct val="90000"/>
              </a:lnSpc>
              <a:spcBef>
                <a:spcPts val="0"/>
              </a:spcBef>
              <a:spcAft>
                <a:spcPts val="0"/>
              </a:spcAft>
              <a:buClr>
                <a:schemeClr val="dk1"/>
              </a:buClr>
              <a:buSzPts val="2000"/>
              <a:buFont typeface="Arial"/>
              <a:buAutoNum type="arabicPeriod"/>
            </a:pPr>
            <a:r>
              <a:rPr lang="en-US" sz="2000"/>
              <a:t>Newman, L., Wagner, M., Knokey, A.-M., Marder, C., Nagle, K., Shaver, D., Wei, 	X., with Cameto, R., Contreras, E., Ferguson, K., Greene, S., and Schwarting, 	M. (2011). </a:t>
            </a:r>
            <a:r>
              <a:rPr lang="en-US" sz="2000" i="1"/>
              <a:t>The Post-High School Outcomes of Young Adults with Disabilities 	up to 8 Years After High School. A Report From the National Longitudinal 	Transition Study-2 (NLTS2) </a:t>
            </a:r>
            <a:r>
              <a:rPr lang="en-US" sz="2000"/>
              <a:t>(NCSER 2011-3005). Menlo Park, CA: SRI 	International. Available at www.nlts2.org/reports/ </a:t>
            </a:r>
            <a:endParaRPr/>
          </a:p>
          <a:p>
            <a:pPr marL="502919" lvl="1" indent="-228599" algn="l" rtl="0">
              <a:lnSpc>
                <a:spcPct val="90000"/>
              </a:lnSpc>
              <a:spcBef>
                <a:spcPts val="500"/>
              </a:spcBef>
              <a:spcAft>
                <a:spcPts val="0"/>
              </a:spcAft>
              <a:buClr>
                <a:schemeClr val="dk1"/>
              </a:buClr>
              <a:buSzPts val="2000"/>
              <a:buFont typeface="Arial"/>
              <a:buAutoNum type="arabicPeriod"/>
            </a:pPr>
            <a:r>
              <a:rPr lang="en-US" sz="2000"/>
              <a:t>Salzer MS, Wick LC, &amp; Rogers JA. (2008) Familiarity with and use of 	accommodations and supports among postsecondary students with mental 	illnesses. </a:t>
            </a:r>
            <a:r>
              <a:rPr lang="en-US" sz="2000" i="1"/>
              <a:t>Psychiatric Services</a:t>
            </a:r>
            <a:r>
              <a:rPr lang="en-US" sz="2000"/>
              <a:t>; 59(4):370-375. </a:t>
            </a:r>
            <a:endParaRPr/>
          </a:p>
          <a:p>
            <a:pPr marL="502919" lvl="1" indent="-228599" algn="l" rtl="0">
              <a:lnSpc>
                <a:spcPct val="90000"/>
              </a:lnSpc>
              <a:spcBef>
                <a:spcPts val="500"/>
              </a:spcBef>
              <a:spcAft>
                <a:spcPts val="0"/>
              </a:spcAft>
              <a:buClr>
                <a:schemeClr val="dk1"/>
              </a:buClr>
              <a:buSzPts val="2000"/>
              <a:buFont typeface="Arial"/>
              <a:buAutoNum type="arabicPeriod"/>
            </a:pPr>
            <a:r>
              <a:rPr lang="en-US" sz="2000"/>
              <a:t>Borjas, G.J. 2013. </a:t>
            </a:r>
            <a:r>
              <a:rPr lang="en-US" sz="2000" i="1"/>
              <a:t>Labor Economics</a:t>
            </a:r>
            <a:r>
              <a:rPr lang="en-US" sz="2000"/>
              <a:t>. New York, NY: McGraw-Hill Irwin.</a:t>
            </a:r>
            <a:endParaRPr sz="3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5"/>
          <p:cNvSpPr/>
          <p:nvPr/>
        </p:nvSpPr>
        <p:spPr>
          <a:xfrm>
            <a:off x="0" y="253218"/>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35"/>
          <p:cNvSpPr txBox="1">
            <a:spLocks noGrp="1"/>
          </p:cNvSpPr>
          <p:nvPr>
            <p:ph type="ctrTitle"/>
          </p:nvPr>
        </p:nvSpPr>
        <p:spPr>
          <a:xfrm>
            <a:off x="1170810" y="87206"/>
            <a:ext cx="9865112" cy="12844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Questions &amp; Connect </a:t>
            </a:r>
            <a:r>
              <a:rPr lang="en-US" smtClean="0"/>
              <a:t>With </a:t>
            </a:r>
            <a:r>
              <a:rPr lang="en-US" dirty="0"/>
              <a:t>U</a:t>
            </a:r>
            <a:r>
              <a:rPr lang="en-US" smtClean="0"/>
              <a:t>s</a:t>
            </a:r>
            <a:r>
              <a:rPr lang="en-US" dirty="0"/>
              <a:t>!</a:t>
            </a:r>
            <a:endParaRPr dirty="0"/>
          </a:p>
        </p:txBody>
      </p:sp>
      <p:sp>
        <p:nvSpPr>
          <p:cNvPr id="341" name="Google Shape;341;p35"/>
          <p:cNvSpPr txBox="1">
            <a:spLocks noGrp="1"/>
          </p:cNvSpPr>
          <p:nvPr>
            <p:ph type="subTitle" idx="1"/>
          </p:nvPr>
        </p:nvSpPr>
        <p:spPr>
          <a:xfrm>
            <a:off x="1667439" y="2002795"/>
            <a:ext cx="8857121" cy="4544961"/>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220"/>
              <a:buNone/>
            </a:pPr>
            <a:r>
              <a:rPr lang="en-US" sz="2220" dirty="0"/>
              <a:t>Paul </a:t>
            </a:r>
            <a:r>
              <a:rPr lang="en-US" sz="2220" dirty="0" smtClean="0"/>
              <a:t>Cherchia, LMHC</a:t>
            </a:r>
            <a:endParaRPr sz="2220" dirty="0"/>
          </a:p>
          <a:p>
            <a:pPr marL="0" lvl="0" indent="0" algn="ctr" rtl="0">
              <a:lnSpc>
                <a:spcPct val="80000"/>
              </a:lnSpc>
              <a:spcBef>
                <a:spcPts val="1000"/>
              </a:spcBef>
              <a:spcAft>
                <a:spcPts val="0"/>
              </a:spcAft>
              <a:buClr>
                <a:schemeClr val="dk1"/>
              </a:buClr>
              <a:buSzPts val="2220"/>
              <a:buNone/>
            </a:pPr>
            <a:r>
              <a:rPr lang="en-US" sz="2220" dirty="0"/>
              <a:t>Boston University Center for Psychiatric Rehabilitation</a:t>
            </a:r>
            <a:endParaRPr dirty="0"/>
          </a:p>
          <a:p>
            <a:pPr marL="0" lvl="0" indent="0" algn="ctr" rtl="0">
              <a:lnSpc>
                <a:spcPct val="80000"/>
              </a:lnSpc>
              <a:spcBef>
                <a:spcPts val="1000"/>
              </a:spcBef>
              <a:spcAft>
                <a:spcPts val="0"/>
              </a:spcAft>
              <a:buClr>
                <a:schemeClr val="dk1"/>
              </a:buClr>
              <a:buSzPts val="2220"/>
              <a:buNone/>
            </a:pPr>
            <a:r>
              <a:rPr lang="en-US" sz="2220" u="sng" dirty="0">
                <a:solidFill>
                  <a:schemeClr val="hlink"/>
                </a:solidFill>
                <a:hlinkClick r:id="rId3"/>
              </a:rPr>
              <a:t>Cherchia@bu.edu</a:t>
            </a:r>
            <a:endParaRPr sz="2220" dirty="0"/>
          </a:p>
          <a:p>
            <a:pPr marL="0" lvl="0" indent="0" algn="ctr" rtl="0">
              <a:lnSpc>
                <a:spcPct val="80000"/>
              </a:lnSpc>
              <a:spcBef>
                <a:spcPts val="1000"/>
              </a:spcBef>
              <a:spcAft>
                <a:spcPts val="0"/>
              </a:spcAft>
              <a:buClr>
                <a:schemeClr val="dk1"/>
              </a:buClr>
              <a:buSzPts val="2220"/>
              <a:buNone/>
            </a:pPr>
            <a:endParaRPr sz="2220" dirty="0"/>
          </a:p>
          <a:p>
            <a:pPr marL="0" lvl="0" indent="0" algn="ctr" rtl="0">
              <a:lnSpc>
                <a:spcPct val="80000"/>
              </a:lnSpc>
              <a:spcBef>
                <a:spcPts val="1000"/>
              </a:spcBef>
              <a:spcAft>
                <a:spcPts val="0"/>
              </a:spcAft>
              <a:buClr>
                <a:schemeClr val="dk1"/>
              </a:buClr>
              <a:buSzPts val="2220"/>
              <a:buNone/>
            </a:pPr>
            <a:r>
              <a:rPr lang="en-US" sz="2220" dirty="0"/>
              <a:t>Avery </a:t>
            </a:r>
            <a:r>
              <a:rPr lang="en-US" sz="2220" dirty="0" smtClean="0"/>
              <a:t>Ofoje, Peer Academic Coach</a:t>
            </a:r>
            <a:endParaRPr sz="2220" dirty="0"/>
          </a:p>
          <a:p>
            <a:pPr marL="0" lvl="0" indent="0" algn="ctr" rtl="0">
              <a:lnSpc>
                <a:spcPct val="80000"/>
              </a:lnSpc>
              <a:spcBef>
                <a:spcPts val="1000"/>
              </a:spcBef>
              <a:spcAft>
                <a:spcPts val="0"/>
              </a:spcAft>
              <a:buClr>
                <a:schemeClr val="dk1"/>
              </a:buClr>
              <a:buSzPts val="2220"/>
              <a:buNone/>
            </a:pPr>
            <a:r>
              <a:rPr lang="en-US" sz="2220" u="sng" dirty="0">
                <a:solidFill>
                  <a:schemeClr val="hlink"/>
                </a:solidFill>
                <a:hlinkClick r:id="rId4"/>
              </a:rPr>
              <a:t>ofojea@bu.edu</a:t>
            </a:r>
            <a:r>
              <a:rPr lang="en-US" sz="2220" dirty="0"/>
              <a:t> </a:t>
            </a:r>
            <a:endParaRPr sz="2220" dirty="0"/>
          </a:p>
          <a:p>
            <a:pPr marL="0" lvl="0" indent="0" algn="ctr" rtl="0">
              <a:lnSpc>
                <a:spcPct val="80000"/>
              </a:lnSpc>
              <a:spcBef>
                <a:spcPts val="1000"/>
              </a:spcBef>
              <a:spcAft>
                <a:spcPts val="0"/>
              </a:spcAft>
              <a:buClr>
                <a:schemeClr val="dk1"/>
              </a:buClr>
              <a:buSzPts val="2220"/>
              <a:buNone/>
            </a:pPr>
            <a:endParaRPr sz="2220" dirty="0"/>
          </a:p>
          <a:p>
            <a:pPr marL="0" lvl="0" indent="0" algn="ctr" rtl="0">
              <a:lnSpc>
                <a:spcPct val="80000"/>
              </a:lnSpc>
              <a:spcBef>
                <a:spcPts val="1000"/>
              </a:spcBef>
              <a:spcAft>
                <a:spcPts val="0"/>
              </a:spcAft>
              <a:buClr>
                <a:schemeClr val="dk1"/>
              </a:buClr>
              <a:buSzPts val="2220"/>
              <a:buNone/>
            </a:pPr>
            <a:r>
              <a:rPr lang="en-US" sz="2220" dirty="0"/>
              <a:t>Transitions to Adulthood Center for Research</a:t>
            </a:r>
            <a:endParaRPr dirty="0"/>
          </a:p>
          <a:p>
            <a:pPr marL="0" lvl="0" indent="0" algn="ctr" rtl="0">
              <a:lnSpc>
                <a:spcPct val="80000"/>
              </a:lnSpc>
              <a:spcBef>
                <a:spcPts val="1000"/>
              </a:spcBef>
              <a:spcAft>
                <a:spcPts val="0"/>
              </a:spcAft>
              <a:buClr>
                <a:schemeClr val="dk1"/>
              </a:buClr>
              <a:buSzPts val="2220"/>
              <a:buNone/>
            </a:pPr>
            <a:r>
              <a:rPr lang="en-US" sz="2220" u="sng" dirty="0">
                <a:solidFill>
                  <a:schemeClr val="hlink"/>
                </a:solidFill>
                <a:hlinkClick r:id="rId5"/>
              </a:rPr>
              <a:t>http://www.umassmed.edu/TransitionsACR</a:t>
            </a:r>
            <a:endParaRPr sz="2220" dirty="0"/>
          </a:p>
          <a:p>
            <a:pPr marL="0" lvl="0" indent="0" algn="ctr" rtl="0">
              <a:lnSpc>
                <a:spcPct val="80000"/>
              </a:lnSpc>
              <a:spcBef>
                <a:spcPts val="1000"/>
              </a:spcBef>
              <a:spcAft>
                <a:spcPts val="0"/>
              </a:spcAft>
              <a:buClr>
                <a:schemeClr val="dk1"/>
              </a:buClr>
              <a:buSzPts val="2220"/>
              <a:buNone/>
            </a:pPr>
            <a:r>
              <a:rPr lang="en-US" sz="2220" dirty="0"/>
              <a:t>Laura Golden – </a:t>
            </a:r>
            <a:r>
              <a:rPr lang="en-US" sz="2220" u="sng" dirty="0">
                <a:solidFill>
                  <a:schemeClr val="hlink"/>
                </a:solidFill>
                <a:hlinkClick r:id="rId6"/>
              </a:rPr>
              <a:t>laura.golden@umassmed.edu</a:t>
            </a:r>
            <a:r>
              <a:rPr lang="en-US" sz="2220" dirty="0"/>
              <a:t> </a:t>
            </a:r>
            <a:endParaRPr dirty="0"/>
          </a:p>
          <a:p>
            <a:pPr marL="0" lvl="0" indent="0" algn="ctr" rtl="0">
              <a:lnSpc>
                <a:spcPct val="80000"/>
              </a:lnSpc>
              <a:spcBef>
                <a:spcPts val="1000"/>
              </a:spcBef>
              <a:spcAft>
                <a:spcPts val="0"/>
              </a:spcAft>
              <a:buClr>
                <a:schemeClr val="dk1"/>
              </a:buClr>
              <a:buSzPts val="2220"/>
              <a:buNone/>
            </a:pPr>
            <a:r>
              <a:rPr lang="en-US" sz="2220" dirty="0"/>
              <a:t>Maryann Davis – </a:t>
            </a:r>
            <a:r>
              <a:rPr lang="en-US" sz="2220" u="sng" dirty="0">
                <a:solidFill>
                  <a:schemeClr val="hlink"/>
                </a:solidFill>
                <a:hlinkClick r:id="rId7"/>
              </a:rPr>
              <a:t>Maryann.Davis@umassmed.edu</a:t>
            </a:r>
            <a:r>
              <a:rPr lang="en-US" sz="2220" dirty="0"/>
              <a:t> </a:t>
            </a:r>
            <a:endParaRPr sz="2220" dirty="0"/>
          </a:p>
          <a:p>
            <a:pPr marL="0" lvl="0" indent="0" algn="ctr" rtl="0">
              <a:lnSpc>
                <a:spcPct val="80000"/>
              </a:lnSpc>
              <a:spcBef>
                <a:spcPts val="1000"/>
              </a:spcBef>
              <a:spcAft>
                <a:spcPts val="0"/>
              </a:spcAft>
              <a:buClr>
                <a:schemeClr val="dk1"/>
              </a:buClr>
              <a:buSzPts val="2220"/>
              <a:buNone/>
            </a:pPr>
            <a:endParaRPr sz="2220" dirty="0"/>
          </a:p>
          <a:p>
            <a:pPr marL="0" lvl="0" indent="0" algn="ctr" rtl="0">
              <a:lnSpc>
                <a:spcPct val="80000"/>
              </a:lnSpc>
              <a:spcBef>
                <a:spcPts val="1000"/>
              </a:spcBef>
              <a:spcAft>
                <a:spcPts val="0"/>
              </a:spcAft>
              <a:buClr>
                <a:schemeClr val="dk1"/>
              </a:buClr>
              <a:buSzPts val="2220"/>
              <a:buNone/>
            </a:pPr>
            <a:endParaRPr sz="222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p:nvPr/>
        </p:nvSpPr>
        <p:spPr>
          <a:xfrm>
            <a:off x="0" y="253218"/>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txBox="1">
            <a:spLocks noGrp="1"/>
          </p:cNvSpPr>
          <p:nvPr>
            <p:ph type="ctrTitle"/>
          </p:nvPr>
        </p:nvSpPr>
        <p:spPr>
          <a:xfrm>
            <a:off x="1524000" y="170093"/>
            <a:ext cx="9144000" cy="11184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a:t>Agenda</a:t>
            </a:r>
            <a:endParaRPr/>
          </a:p>
        </p:txBody>
      </p:sp>
      <p:sp>
        <p:nvSpPr>
          <p:cNvPr id="114" name="Google Shape;114;p16"/>
          <p:cNvSpPr txBox="1">
            <a:spLocks noGrp="1"/>
          </p:cNvSpPr>
          <p:nvPr>
            <p:ph type="subTitle" idx="1"/>
          </p:nvPr>
        </p:nvSpPr>
        <p:spPr>
          <a:xfrm>
            <a:off x="4027715" y="1980028"/>
            <a:ext cx="9144000" cy="4877972"/>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Clr>
                <a:schemeClr val="dk1"/>
              </a:buClr>
              <a:buSzPts val="4000"/>
              <a:buFont typeface="Noto Sans Symbols"/>
              <a:buChar char="❑"/>
            </a:pPr>
            <a:r>
              <a:rPr lang="en-US" sz="4000" dirty="0"/>
              <a:t>Who </a:t>
            </a:r>
            <a:r>
              <a:rPr lang="en-US" sz="4000" dirty="0" smtClean="0"/>
              <a:t>We </a:t>
            </a:r>
            <a:r>
              <a:rPr lang="en-US" sz="4000" dirty="0"/>
              <a:t>A</a:t>
            </a:r>
            <a:r>
              <a:rPr lang="en-US" sz="4000" dirty="0" smtClean="0"/>
              <a:t>re</a:t>
            </a:r>
            <a:endParaRPr dirty="0"/>
          </a:p>
          <a:p>
            <a:pPr marL="571500" lvl="0" indent="-571500" algn="l" rtl="0">
              <a:lnSpc>
                <a:spcPct val="90000"/>
              </a:lnSpc>
              <a:spcBef>
                <a:spcPts val="1000"/>
              </a:spcBef>
              <a:spcAft>
                <a:spcPts val="0"/>
              </a:spcAft>
              <a:buClr>
                <a:schemeClr val="dk1"/>
              </a:buClr>
              <a:buSzPts val="4000"/>
              <a:buFont typeface="Noto Sans Symbols"/>
              <a:buChar char="❑"/>
            </a:pPr>
            <a:r>
              <a:rPr lang="en-US" sz="4000" dirty="0"/>
              <a:t>Why PASS?</a:t>
            </a:r>
            <a:endParaRPr sz="4000" dirty="0"/>
          </a:p>
          <a:p>
            <a:pPr marL="571500" lvl="0" indent="-571500" algn="l" rtl="0">
              <a:lnSpc>
                <a:spcPct val="90000"/>
              </a:lnSpc>
              <a:spcBef>
                <a:spcPts val="1000"/>
              </a:spcBef>
              <a:spcAft>
                <a:spcPts val="0"/>
              </a:spcAft>
              <a:buClr>
                <a:schemeClr val="dk1"/>
              </a:buClr>
              <a:buSzPts val="4000"/>
              <a:buFont typeface="Noto Sans Symbols"/>
              <a:buChar char="❑"/>
            </a:pPr>
            <a:r>
              <a:rPr lang="en-US" sz="4000" dirty="0"/>
              <a:t>PASS Overview</a:t>
            </a:r>
            <a:endParaRPr dirty="0"/>
          </a:p>
          <a:p>
            <a:pPr marL="571500" lvl="0" indent="-571500" algn="l" rtl="0">
              <a:lnSpc>
                <a:spcPct val="90000"/>
              </a:lnSpc>
              <a:spcBef>
                <a:spcPts val="1000"/>
              </a:spcBef>
              <a:spcAft>
                <a:spcPts val="0"/>
              </a:spcAft>
              <a:buClr>
                <a:schemeClr val="dk1"/>
              </a:buClr>
              <a:buSzPts val="4000"/>
              <a:buFont typeface="Noto Sans Symbols"/>
              <a:buChar char="❑"/>
            </a:pPr>
            <a:r>
              <a:rPr lang="en-US" sz="4000" dirty="0"/>
              <a:t>Structure of PASS</a:t>
            </a:r>
            <a:endParaRPr dirty="0"/>
          </a:p>
          <a:p>
            <a:pPr marL="571500" lvl="0" indent="-571500" algn="l" rtl="0">
              <a:lnSpc>
                <a:spcPct val="90000"/>
              </a:lnSpc>
              <a:spcBef>
                <a:spcPts val="1000"/>
              </a:spcBef>
              <a:spcAft>
                <a:spcPts val="0"/>
              </a:spcAft>
              <a:buClr>
                <a:schemeClr val="dk1"/>
              </a:buClr>
              <a:buSzPts val="4000"/>
              <a:buFont typeface="Noto Sans Symbols"/>
              <a:buChar char="❑"/>
            </a:pPr>
            <a:r>
              <a:rPr lang="en-US" sz="4000" dirty="0"/>
              <a:t>What is Peer Coaching?</a:t>
            </a:r>
            <a:endParaRPr dirty="0"/>
          </a:p>
          <a:p>
            <a:pPr marL="571500" lvl="0" indent="-571500" algn="l" rtl="0">
              <a:lnSpc>
                <a:spcPct val="90000"/>
              </a:lnSpc>
              <a:spcBef>
                <a:spcPts val="1000"/>
              </a:spcBef>
              <a:spcAft>
                <a:spcPts val="0"/>
              </a:spcAft>
              <a:buClr>
                <a:schemeClr val="dk1"/>
              </a:buClr>
              <a:buSzPts val="4000"/>
              <a:buFont typeface="Noto Sans Symbols"/>
              <a:buChar char="❑"/>
            </a:pPr>
            <a:r>
              <a:rPr lang="en-US" sz="4000" dirty="0"/>
              <a:t>Questions</a:t>
            </a:r>
            <a:endParaRPr dirty="0"/>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p:nvPr/>
        </p:nvSpPr>
        <p:spPr>
          <a:xfrm>
            <a:off x="0" y="186718"/>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7"/>
          <p:cNvSpPr txBox="1">
            <a:spLocks noGrp="1"/>
          </p:cNvSpPr>
          <p:nvPr>
            <p:ph type="title"/>
          </p:nvPr>
        </p:nvSpPr>
        <p:spPr>
          <a:xfrm>
            <a:off x="839788" y="10477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a:t>Who</a:t>
            </a:r>
            <a:r>
              <a:rPr lang="en-US" sz="5400"/>
              <a:t> </a:t>
            </a:r>
            <a:r>
              <a:rPr lang="en-US" sz="5400" b="1"/>
              <a:t>We</a:t>
            </a:r>
            <a:r>
              <a:rPr lang="en-US" sz="5400"/>
              <a:t> </a:t>
            </a:r>
            <a:r>
              <a:rPr lang="en-US" sz="5400" b="1"/>
              <a:t>Are</a:t>
            </a:r>
            <a:endParaRPr/>
          </a:p>
        </p:txBody>
      </p:sp>
      <p:sp>
        <p:nvSpPr>
          <p:cNvPr id="122" name="Google Shape;122;p17"/>
          <p:cNvSpPr txBox="1">
            <a:spLocks noGrp="1"/>
          </p:cNvSpPr>
          <p:nvPr>
            <p:ph type="body" idx="1"/>
          </p:nvPr>
        </p:nvSpPr>
        <p:spPr>
          <a:xfrm>
            <a:off x="839788" y="1513463"/>
            <a:ext cx="5157787" cy="7254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sz="2800"/>
              <a:t>Paul Cherchia</a:t>
            </a:r>
            <a:endParaRPr sz="2800"/>
          </a:p>
        </p:txBody>
      </p:sp>
      <p:sp>
        <p:nvSpPr>
          <p:cNvPr id="123" name="Google Shape;123;p17"/>
          <p:cNvSpPr txBox="1">
            <a:spLocks noGrp="1"/>
          </p:cNvSpPr>
          <p:nvPr>
            <p:ph type="body" idx="2"/>
          </p:nvPr>
        </p:nvSpPr>
        <p:spPr>
          <a:xfrm>
            <a:off x="839788" y="2364058"/>
            <a:ext cx="5157787" cy="3908729"/>
          </a:xfrm>
          <a:prstGeom prst="rect">
            <a:avLst/>
          </a:prstGeom>
          <a:noFill/>
          <a:ln w="9525" cap="flat" cmpd="sng">
            <a:solidFill>
              <a:schemeClr val="dk1"/>
            </a:solidFill>
            <a:prstDash val="solid"/>
            <a:round/>
            <a:headEnd type="none" w="sm" len="sm"/>
            <a:tailEnd type="none" w="sm" len="sm"/>
          </a:ln>
        </p:spPr>
        <p:txBody>
          <a:bodyPr spcFirstLastPara="1" wrap="square" lIns="91425" tIns="0" rIns="91425" bIns="274300" anchor="ctr" anchorCtr="0">
            <a:noAutofit/>
          </a:bodyPr>
          <a:lstStyle/>
          <a:p>
            <a:pPr marL="228600" lvl="0" indent="-228600" algn="l" rtl="0">
              <a:lnSpc>
                <a:spcPct val="100000"/>
              </a:lnSpc>
              <a:spcBef>
                <a:spcPts val="0"/>
              </a:spcBef>
              <a:spcAft>
                <a:spcPts val="0"/>
              </a:spcAft>
              <a:buClr>
                <a:schemeClr val="dk1"/>
              </a:buClr>
              <a:buSzPts val="2800"/>
              <a:buChar char="•"/>
            </a:pPr>
            <a:r>
              <a:rPr lang="en-US" dirty="0"/>
              <a:t>Center for Psychiatric Rehabilitation at Boston </a:t>
            </a:r>
            <a:r>
              <a:rPr lang="en-US" dirty="0" smtClean="0"/>
              <a:t>University</a:t>
            </a:r>
          </a:p>
          <a:p>
            <a:pPr marL="228600" lvl="0" indent="-228600" algn="l" rtl="0">
              <a:lnSpc>
                <a:spcPct val="100000"/>
              </a:lnSpc>
              <a:spcBef>
                <a:spcPts val="0"/>
              </a:spcBef>
              <a:spcAft>
                <a:spcPts val="0"/>
              </a:spcAft>
              <a:buClr>
                <a:schemeClr val="dk1"/>
              </a:buClr>
              <a:buSzPts val="2800"/>
              <a:buChar char="•"/>
            </a:pPr>
            <a:r>
              <a:rPr lang="en-US" dirty="0" smtClean="0"/>
              <a:t>Licensed Mental Health Counselor</a:t>
            </a:r>
            <a:endParaRPr dirty="0"/>
          </a:p>
          <a:p>
            <a:pPr marL="228600" lvl="0" indent="-228600" algn="l" rtl="0">
              <a:lnSpc>
                <a:spcPct val="100000"/>
              </a:lnSpc>
              <a:spcBef>
                <a:spcPts val="1000"/>
              </a:spcBef>
              <a:spcAft>
                <a:spcPts val="0"/>
              </a:spcAft>
              <a:buClr>
                <a:schemeClr val="dk1"/>
              </a:buClr>
              <a:buSzPts val="2800"/>
              <a:buChar char="•"/>
            </a:pPr>
            <a:r>
              <a:rPr lang="en-US" dirty="0"/>
              <a:t>Instructor and College Coach</a:t>
            </a:r>
            <a:endParaRPr dirty="0"/>
          </a:p>
          <a:p>
            <a:pPr marL="228600" lvl="0" indent="-228600" algn="l" rtl="0">
              <a:lnSpc>
                <a:spcPct val="100000"/>
              </a:lnSpc>
              <a:spcBef>
                <a:spcPts val="1000"/>
              </a:spcBef>
              <a:spcAft>
                <a:spcPts val="0"/>
              </a:spcAft>
              <a:buClr>
                <a:schemeClr val="dk1"/>
              </a:buClr>
              <a:buSzPts val="2800"/>
              <a:buChar char="•"/>
            </a:pPr>
            <a:r>
              <a:rPr lang="en-US" dirty="0"/>
              <a:t>Peer Academic Coach Supervisor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24" name="Google Shape;124;p17"/>
          <p:cNvSpPr txBox="1">
            <a:spLocks noGrp="1"/>
          </p:cNvSpPr>
          <p:nvPr>
            <p:ph type="body" idx="3"/>
          </p:nvPr>
        </p:nvSpPr>
        <p:spPr>
          <a:xfrm>
            <a:off x="6172200" y="1513462"/>
            <a:ext cx="5183188" cy="7254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sz="2800"/>
              <a:t>Avery Ofoje </a:t>
            </a:r>
            <a:endParaRPr sz="2800"/>
          </a:p>
        </p:txBody>
      </p:sp>
      <p:sp>
        <p:nvSpPr>
          <p:cNvPr id="125" name="Google Shape;125;p17"/>
          <p:cNvSpPr txBox="1">
            <a:spLocks noGrp="1"/>
          </p:cNvSpPr>
          <p:nvPr>
            <p:ph type="body" idx="4"/>
          </p:nvPr>
        </p:nvSpPr>
        <p:spPr>
          <a:xfrm>
            <a:off x="6172200" y="2364058"/>
            <a:ext cx="5183188" cy="3908730"/>
          </a:xfrm>
          <a:prstGeom prst="rect">
            <a:avLst/>
          </a:prstGeom>
          <a:noFill/>
          <a:ln w="9525" cap="flat" cmpd="sng">
            <a:solidFill>
              <a:schemeClr val="dk1"/>
            </a:solidFill>
            <a:prstDash val="solid"/>
            <a:round/>
            <a:headEnd type="none" w="sm" len="sm"/>
            <a:tailEnd type="none" w="sm" len="sm"/>
          </a:ln>
        </p:spPr>
        <p:txBody>
          <a:bodyPr spcFirstLastPara="1" wrap="square" lIns="91425" tIns="0" rIns="91425" bIns="274300" anchor="ctr" anchorCtr="0">
            <a:noAutofit/>
          </a:bodyPr>
          <a:lstStyle/>
          <a:p>
            <a:pPr marL="228600" lvl="0" indent="-203200" algn="l" rtl="0">
              <a:lnSpc>
                <a:spcPct val="100000"/>
              </a:lnSpc>
              <a:spcBef>
                <a:spcPts val="0"/>
              </a:spcBef>
              <a:spcAft>
                <a:spcPts val="0"/>
              </a:spcAft>
              <a:buClr>
                <a:schemeClr val="dk1"/>
              </a:buClr>
              <a:buSzPts val="2400"/>
              <a:buChar char="•"/>
            </a:pPr>
            <a:r>
              <a:rPr lang="en-US" sz="2400"/>
              <a:t>Boston University College of Arts and Sciences, BA candidate in Cell, Molecular, and Genetic Biology with an African Studies minor</a:t>
            </a:r>
            <a:endParaRPr sz="2400"/>
          </a:p>
          <a:p>
            <a:pPr marL="228600" lvl="0" indent="-203200" algn="l" rtl="0">
              <a:lnSpc>
                <a:spcPct val="100000"/>
              </a:lnSpc>
              <a:spcBef>
                <a:spcPts val="1000"/>
              </a:spcBef>
              <a:spcAft>
                <a:spcPts val="0"/>
              </a:spcAft>
              <a:buClr>
                <a:schemeClr val="dk1"/>
              </a:buClr>
              <a:buSzPts val="2400"/>
              <a:buChar char="•"/>
            </a:pPr>
            <a:r>
              <a:rPr lang="en-US" sz="2400"/>
              <a:t>Peer Academic Coach</a:t>
            </a:r>
            <a:endParaRPr sz="2400"/>
          </a:p>
          <a:p>
            <a:pPr marL="228600" lvl="0" indent="-50800" algn="l" rtl="0">
              <a:lnSpc>
                <a:spcPct val="90000"/>
              </a:lnSpc>
              <a:spcBef>
                <a:spcPts val="1000"/>
              </a:spcBef>
              <a:spcAft>
                <a:spcPts val="0"/>
              </a:spcAft>
              <a:buClr>
                <a:schemeClr val="dk1"/>
              </a:buClr>
              <a:buSzPts val="2800"/>
              <a:buNone/>
            </a:pPr>
            <a:endParaRPr/>
          </a:p>
        </p:txBody>
      </p:sp>
      <p:pic>
        <p:nvPicPr>
          <p:cNvPr id="126" name="Google Shape;126;p17"/>
          <p:cNvPicPr preferRelativeResize="0"/>
          <p:nvPr/>
        </p:nvPicPr>
        <p:blipFill rotWithShape="1">
          <a:blip r:embed="rId3">
            <a:alphaModFix/>
          </a:blip>
          <a:srcRect/>
          <a:stretch/>
        </p:blipFill>
        <p:spPr>
          <a:xfrm>
            <a:off x="4705929" y="5477256"/>
            <a:ext cx="2815011" cy="126278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subTitle" idx="1"/>
          </p:nvPr>
        </p:nvSpPr>
        <p:spPr>
          <a:xfrm>
            <a:off x="152400" y="1826836"/>
            <a:ext cx="12039599" cy="5031164"/>
          </a:xfrm>
          <a:prstGeom prst="rect">
            <a:avLst/>
          </a:prstGeom>
          <a:noFill/>
          <a:ln>
            <a:noFill/>
          </a:ln>
        </p:spPr>
        <p:txBody>
          <a:bodyPr spcFirstLastPara="1" wrap="square" lIns="91425" tIns="45700" rIns="91425" bIns="45700" anchor="t" anchorCtr="0">
            <a:noAutofit/>
          </a:bodyPr>
          <a:lstStyle/>
          <a:p>
            <a:pPr marL="800100" lvl="1" indent="-342900" algn="l" rtl="0">
              <a:lnSpc>
                <a:spcPct val="80000"/>
              </a:lnSpc>
              <a:spcBef>
                <a:spcPts val="0"/>
              </a:spcBef>
              <a:spcAft>
                <a:spcPts val="0"/>
              </a:spcAft>
              <a:buClr>
                <a:schemeClr val="dk1"/>
              </a:buClr>
              <a:buSzPts val="3200"/>
              <a:buFont typeface="Arial"/>
              <a:buChar char="•"/>
            </a:pPr>
            <a:r>
              <a:rPr lang="en-US" sz="3200" dirty="0"/>
              <a:t>Roughly 1/3 of undergraduates have clinically significant symptoms of mental health problems such as depression and anxiety</a:t>
            </a:r>
            <a:r>
              <a:rPr lang="en-US" sz="3200" baseline="30000" dirty="0"/>
              <a:t>1</a:t>
            </a:r>
            <a:endParaRPr dirty="0"/>
          </a:p>
          <a:p>
            <a:pPr marL="457200" lvl="1" indent="0" algn="l" rtl="0">
              <a:lnSpc>
                <a:spcPct val="80000"/>
              </a:lnSpc>
              <a:spcBef>
                <a:spcPts val="500"/>
              </a:spcBef>
              <a:spcAft>
                <a:spcPts val="0"/>
              </a:spcAft>
              <a:buClr>
                <a:schemeClr val="dk1"/>
              </a:buClr>
              <a:buSzPts val="3200"/>
              <a:buNone/>
            </a:pPr>
            <a:endParaRPr sz="3200" baseline="30000" dirty="0"/>
          </a:p>
          <a:p>
            <a:pPr marL="800100" lvl="1" indent="-342900" algn="l" rtl="0">
              <a:lnSpc>
                <a:spcPct val="80000"/>
              </a:lnSpc>
              <a:spcBef>
                <a:spcPts val="500"/>
              </a:spcBef>
              <a:spcAft>
                <a:spcPts val="0"/>
              </a:spcAft>
              <a:buClr>
                <a:schemeClr val="dk1"/>
              </a:buClr>
              <a:buSzPts val="3200"/>
              <a:buFont typeface="Arial"/>
              <a:buChar char="•"/>
            </a:pPr>
            <a:r>
              <a:rPr lang="en-US" sz="3200" dirty="0"/>
              <a:t>Students with mental health conditions who attend college experience high dropout rates - one of the highest of any disability group.</a:t>
            </a:r>
            <a:r>
              <a:rPr lang="en-US" sz="3200" baseline="30000" dirty="0"/>
              <a:t>2 </a:t>
            </a:r>
            <a:endParaRPr dirty="0"/>
          </a:p>
          <a:p>
            <a:pPr marL="457200" lvl="1" indent="0" algn="l" rtl="0">
              <a:lnSpc>
                <a:spcPct val="80000"/>
              </a:lnSpc>
              <a:spcBef>
                <a:spcPts val="500"/>
              </a:spcBef>
              <a:spcAft>
                <a:spcPts val="0"/>
              </a:spcAft>
              <a:buClr>
                <a:schemeClr val="dk1"/>
              </a:buClr>
              <a:buSzPts val="3200"/>
              <a:buNone/>
            </a:pPr>
            <a:endParaRPr sz="3200" baseline="30000" dirty="0"/>
          </a:p>
          <a:p>
            <a:pPr marL="800100" lvl="1" indent="-342900" algn="l" rtl="0">
              <a:lnSpc>
                <a:spcPct val="80000"/>
              </a:lnSpc>
              <a:spcBef>
                <a:spcPts val="500"/>
              </a:spcBef>
              <a:spcAft>
                <a:spcPts val="0"/>
              </a:spcAft>
              <a:buClr>
                <a:schemeClr val="dk1"/>
              </a:buClr>
              <a:buSzPts val="3200"/>
              <a:buFont typeface="Arial"/>
              <a:buChar char="•"/>
            </a:pPr>
            <a:r>
              <a:rPr lang="en-US" sz="3200" dirty="0"/>
              <a:t>Positive mental health is strongly correlated to academic success, retention, and ultimately vocational success, and adult resiliency.</a:t>
            </a:r>
            <a:r>
              <a:rPr lang="en-US" sz="3200" baseline="30000" dirty="0"/>
              <a:t>3</a:t>
            </a:r>
            <a:endParaRPr sz="3200" baseline="30000" dirty="0"/>
          </a:p>
          <a:p>
            <a:pPr marL="457200" lvl="1" indent="0" algn="l" rtl="0">
              <a:lnSpc>
                <a:spcPct val="80000"/>
              </a:lnSpc>
              <a:spcBef>
                <a:spcPts val="500"/>
              </a:spcBef>
              <a:spcAft>
                <a:spcPts val="0"/>
              </a:spcAft>
              <a:buClr>
                <a:schemeClr val="dk1"/>
              </a:buClr>
              <a:buSzPts val="3200"/>
              <a:buNone/>
            </a:pPr>
            <a:endParaRPr sz="3200" baseline="30000" dirty="0"/>
          </a:p>
        </p:txBody>
      </p:sp>
      <p:sp>
        <p:nvSpPr>
          <p:cNvPr id="133" name="Google Shape;133;p18"/>
          <p:cNvSpPr/>
          <p:nvPr/>
        </p:nvSpPr>
        <p:spPr>
          <a:xfrm>
            <a:off x="0" y="253218"/>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8"/>
          <p:cNvSpPr txBox="1">
            <a:spLocks noGrp="1"/>
          </p:cNvSpPr>
          <p:nvPr>
            <p:ph type="ctrTitle"/>
          </p:nvPr>
        </p:nvSpPr>
        <p:spPr>
          <a:xfrm>
            <a:off x="1524000" y="296061"/>
            <a:ext cx="9144000" cy="103277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t>Why</a:t>
            </a:r>
            <a:r>
              <a:rPr lang="en-US"/>
              <a:t> </a:t>
            </a:r>
            <a:r>
              <a:rPr lang="en-US" b="1"/>
              <a:t>PASS</a:t>
            </a:r>
            <a:r>
              <a:rPr lang="en-US"/>
              <a:t>?</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ctrTitle"/>
          </p:nvPr>
        </p:nvSpPr>
        <p:spPr>
          <a:xfrm>
            <a:off x="718823" y="2527151"/>
            <a:ext cx="8706530" cy="9116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entury Schoolbook"/>
              <a:buNone/>
            </a:pPr>
            <a:r>
              <a:rPr lang="en-US" sz="5400">
                <a:latin typeface="Century Schoolbook"/>
                <a:ea typeface="Century Schoolbook"/>
                <a:cs typeface="Century Schoolbook"/>
                <a:sym typeface="Century Schoolbook"/>
              </a:rPr>
              <a:t>Every student is unique, but there are some commonly faced challenges.</a:t>
            </a:r>
            <a:endParaRPr sz="5400" b="1"/>
          </a:p>
        </p:txBody>
      </p:sp>
      <p:sp>
        <p:nvSpPr>
          <p:cNvPr id="141" name="Google Shape;141;p19"/>
          <p:cNvSpPr/>
          <p:nvPr/>
        </p:nvSpPr>
        <p:spPr>
          <a:xfrm>
            <a:off x="6802244" y="1494265"/>
            <a:ext cx="5380272" cy="3006346"/>
          </a:xfrm>
          <a:prstGeom prst="wedgeRoundRectCallout">
            <a:avLst>
              <a:gd name="adj1" fmla="val -1756"/>
              <a:gd name="adj2" fmla="val 75519"/>
              <a:gd name="adj3" fmla="val 16667"/>
            </a:avLst>
          </a:prstGeom>
          <a:solidFill>
            <a:srgbClr val="D5DBE5"/>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9"/>
          <p:cNvSpPr txBox="1"/>
          <p:nvPr/>
        </p:nvSpPr>
        <p:spPr>
          <a:xfrm>
            <a:off x="7114478" y="1698016"/>
            <a:ext cx="5077522" cy="25699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2300"/>
              <a:buFont typeface="Arial"/>
              <a:buNone/>
            </a:pPr>
            <a:r>
              <a:rPr lang="en-US" sz="2300">
                <a:solidFill>
                  <a:schemeClr val="dk2"/>
                </a:solidFill>
                <a:latin typeface="Century Schoolbook"/>
                <a:ea typeface="Century Schoolbook"/>
                <a:cs typeface="Century Schoolbook"/>
                <a:sym typeface="Century Schoolbook"/>
              </a:rPr>
              <a:t>“…</a:t>
            </a:r>
            <a:r>
              <a:rPr lang="en-US" sz="2300">
                <a:solidFill>
                  <a:schemeClr val="dk2"/>
                </a:solidFill>
                <a:latin typeface="Calibri"/>
                <a:ea typeface="Calibri"/>
                <a:cs typeface="Calibri"/>
                <a:sym typeface="Calibri"/>
              </a:rPr>
              <a:t>my art class recently they went to the art museum and I just like was not into it…like I just get anxiety just getting lost, I’ve never been there…I don’t have any friends to meet up with in that class. I didn’t even go. I was </a:t>
            </a:r>
            <a:r>
              <a:rPr lang="en-US" sz="2300">
                <a:solidFill>
                  <a:schemeClr val="dk2"/>
                </a:solidFill>
                <a:latin typeface="Century Schoolbook"/>
                <a:ea typeface="Century Schoolbook"/>
                <a:cs typeface="Century Schoolbook"/>
                <a:sym typeface="Century Schoolbook"/>
              </a:rPr>
              <a:t>like, ‘I cannot do this.” </a:t>
            </a:r>
            <a:endParaRPr sz="2300" i="1">
              <a:solidFill>
                <a:schemeClr val="dk2"/>
              </a:solidFill>
              <a:latin typeface="Century Schoolbook"/>
              <a:ea typeface="Century Schoolbook"/>
              <a:cs typeface="Century Schoolbook"/>
              <a:sym typeface="Century Schoolbook"/>
            </a:endParaRPr>
          </a:p>
        </p:txBody>
      </p:sp>
      <p:sp>
        <p:nvSpPr>
          <p:cNvPr id="143" name="Google Shape;143;p19"/>
          <p:cNvSpPr txBox="1"/>
          <p:nvPr/>
        </p:nvSpPr>
        <p:spPr>
          <a:xfrm>
            <a:off x="1767468" y="3539239"/>
            <a:ext cx="4521819" cy="245451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23F4F"/>
              </a:buClr>
              <a:buSzPts val="2800"/>
              <a:buFont typeface="Arial"/>
              <a:buChar char="•"/>
            </a:pPr>
            <a:r>
              <a:rPr lang="en-US" sz="2800" b="1">
                <a:solidFill>
                  <a:srgbClr val="323F4F"/>
                </a:solidFill>
                <a:latin typeface="Century Schoolbook"/>
                <a:ea typeface="Century Schoolbook"/>
                <a:cs typeface="Century Schoolbook"/>
                <a:sym typeface="Century Schoolbook"/>
              </a:rPr>
              <a:t>Anxiety</a:t>
            </a:r>
            <a:endParaRPr/>
          </a:p>
          <a:p>
            <a:pPr marL="285750" marR="0" lvl="0" indent="-219075" algn="l" rtl="0">
              <a:spcBef>
                <a:spcPts val="0"/>
              </a:spcBef>
              <a:spcAft>
                <a:spcPts val="0"/>
              </a:spcAft>
              <a:buClr>
                <a:schemeClr val="dk1"/>
              </a:buClr>
              <a:buSzPts val="1050"/>
              <a:buFont typeface="Arial"/>
              <a:buNone/>
            </a:pPr>
            <a:endParaRPr sz="1050" b="1">
              <a:solidFill>
                <a:srgbClr val="323F4F"/>
              </a:solidFill>
              <a:latin typeface="Century Schoolbook"/>
              <a:ea typeface="Century Schoolbook"/>
              <a:cs typeface="Century Schoolbook"/>
              <a:sym typeface="Century Schoolbook"/>
            </a:endParaRPr>
          </a:p>
          <a:p>
            <a:pPr marL="285750" marR="0" lvl="0" indent="-285750" algn="l" rtl="0">
              <a:spcBef>
                <a:spcPts val="0"/>
              </a:spcBef>
              <a:spcAft>
                <a:spcPts val="0"/>
              </a:spcAft>
              <a:buClr>
                <a:srgbClr val="323F4F"/>
              </a:buClr>
              <a:buSzPts val="2800"/>
              <a:buFont typeface="Arial"/>
              <a:buChar char="•"/>
            </a:pPr>
            <a:r>
              <a:rPr lang="en-US" sz="2800" b="1">
                <a:solidFill>
                  <a:srgbClr val="323F4F"/>
                </a:solidFill>
                <a:latin typeface="Century Schoolbook"/>
                <a:ea typeface="Century Schoolbook"/>
                <a:cs typeface="Century Schoolbook"/>
                <a:sym typeface="Century Schoolbook"/>
              </a:rPr>
              <a:t>Stress coping skills</a:t>
            </a:r>
            <a:endParaRPr/>
          </a:p>
          <a:p>
            <a:pPr marL="0" marR="0" lvl="0" indent="0" algn="l" rtl="0">
              <a:spcBef>
                <a:spcPts val="0"/>
              </a:spcBef>
              <a:spcAft>
                <a:spcPts val="0"/>
              </a:spcAft>
              <a:buNone/>
            </a:pPr>
            <a:endParaRPr sz="1050" b="1">
              <a:solidFill>
                <a:srgbClr val="323F4F"/>
              </a:solidFill>
              <a:latin typeface="Century Schoolbook"/>
              <a:ea typeface="Century Schoolbook"/>
              <a:cs typeface="Century Schoolbook"/>
              <a:sym typeface="Century Schoolbook"/>
            </a:endParaRPr>
          </a:p>
          <a:p>
            <a:pPr marL="285750" marR="0" lvl="0" indent="-285750" algn="l" rtl="0">
              <a:spcBef>
                <a:spcPts val="0"/>
              </a:spcBef>
              <a:spcAft>
                <a:spcPts val="0"/>
              </a:spcAft>
              <a:buClr>
                <a:srgbClr val="323F4F"/>
              </a:buClr>
              <a:buSzPts val="2800"/>
              <a:buFont typeface="Arial"/>
              <a:buChar char="•"/>
            </a:pPr>
            <a:r>
              <a:rPr lang="en-US" sz="2800" b="1">
                <a:solidFill>
                  <a:srgbClr val="323F4F"/>
                </a:solidFill>
                <a:latin typeface="Century Schoolbook"/>
                <a:ea typeface="Century Schoolbook"/>
                <a:cs typeface="Century Schoolbook"/>
                <a:sym typeface="Century Schoolbook"/>
              </a:rPr>
              <a:t>Time management</a:t>
            </a:r>
            <a:endParaRPr/>
          </a:p>
          <a:p>
            <a:pPr marL="285750" marR="0" lvl="0" indent="-219075" algn="l" rtl="0">
              <a:spcBef>
                <a:spcPts val="0"/>
              </a:spcBef>
              <a:spcAft>
                <a:spcPts val="0"/>
              </a:spcAft>
              <a:buClr>
                <a:schemeClr val="dk1"/>
              </a:buClr>
              <a:buSzPts val="1050"/>
              <a:buFont typeface="Arial"/>
              <a:buNone/>
            </a:pPr>
            <a:endParaRPr sz="1050" b="1">
              <a:solidFill>
                <a:srgbClr val="323F4F"/>
              </a:solidFill>
              <a:latin typeface="Century Schoolbook"/>
              <a:ea typeface="Century Schoolbook"/>
              <a:cs typeface="Century Schoolbook"/>
              <a:sym typeface="Century Schoolbook"/>
            </a:endParaRPr>
          </a:p>
          <a:p>
            <a:pPr marL="285750" marR="0" lvl="0" indent="-285750" algn="l" rtl="0">
              <a:spcBef>
                <a:spcPts val="0"/>
              </a:spcBef>
              <a:spcAft>
                <a:spcPts val="0"/>
              </a:spcAft>
              <a:buClr>
                <a:srgbClr val="323F4F"/>
              </a:buClr>
              <a:buSzPts val="2800"/>
              <a:buFont typeface="Arial"/>
              <a:buChar char="•"/>
            </a:pPr>
            <a:r>
              <a:rPr lang="en-US" sz="2800" b="1">
                <a:solidFill>
                  <a:srgbClr val="323F4F"/>
                </a:solidFill>
                <a:latin typeface="Century Schoolbook"/>
                <a:ea typeface="Century Schoolbook"/>
                <a:cs typeface="Century Schoolbook"/>
                <a:sym typeface="Century Schoolbook"/>
              </a:rPr>
              <a:t>Chronic absenteeism</a:t>
            </a:r>
            <a:endParaRPr/>
          </a:p>
          <a:p>
            <a:pPr marL="0" marR="0" lvl="0" indent="0" algn="l" rtl="0">
              <a:spcBef>
                <a:spcPts val="0"/>
              </a:spcBef>
              <a:spcAft>
                <a:spcPts val="0"/>
              </a:spcAft>
              <a:buNone/>
            </a:pPr>
            <a:endParaRPr sz="1000" b="1">
              <a:solidFill>
                <a:srgbClr val="323F4F"/>
              </a:solidFill>
              <a:latin typeface="Century Schoolbook"/>
              <a:ea typeface="Century Schoolbook"/>
              <a:cs typeface="Century Schoolbook"/>
              <a:sym typeface="Century Schoolbook"/>
            </a:endParaRPr>
          </a:p>
        </p:txBody>
      </p:sp>
      <p:pic>
        <p:nvPicPr>
          <p:cNvPr id="144" name="Google Shape;144;p19" descr="C:\Users\goldenl\Downloads\black-1297593_1280.png"/>
          <p:cNvPicPr preferRelativeResize="0"/>
          <p:nvPr/>
        </p:nvPicPr>
        <p:blipFill rotWithShape="1">
          <a:blip r:embed="rId3">
            <a:alphaModFix/>
          </a:blip>
          <a:srcRect/>
          <a:stretch/>
        </p:blipFill>
        <p:spPr>
          <a:xfrm>
            <a:off x="9119976" y="4139809"/>
            <a:ext cx="2868188" cy="271819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5861958" y="966267"/>
            <a:ext cx="6727371" cy="6225107"/>
          </a:xfrm>
          <a:prstGeom prst="rect">
            <a:avLst/>
          </a:prstGeom>
          <a:solidFill>
            <a:schemeClr val="lt1"/>
          </a:solidFill>
          <a:ln>
            <a:noFill/>
          </a:ln>
        </p:spPr>
        <p:txBody>
          <a:bodyPr spcFirstLastPara="1" wrap="square" lIns="91425" tIns="45700" rIns="91425" bIns="45700" anchor="t" anchorCtr="0">
            <a:noAutofit/>
          </a:bodyPr>
          <a:lstStyle/>
          <a:p>
            <a:pPr marL="182880" marR="0" lvl="0" indent="-182880" algn="just" rtl="0">
              <a:lnSpc>
                <a:spcPct val="100000"/>
              </a:lnSpc>
              <a:spcBef>
                <a:spcPts val="0"/>
              </a:spcBef>
              <a:spcAft>
                <a:spcPts val="0"/>
              </a:spcAft>
              <a:buClr>
                <a:schemeClr val="dk1"/>
              </a:buClr>
              <a:buSzPts val="2040"/>
              <a:buFont typeface="Arial"/>
              <a:buChar char="•"/>
            </a:pPr>
            <a:r>
              <a:rPr lang="en-US" sz="2000" dirty="0">
                <a:solidFill>
                  <a:schemeClr val="dk1"/>
                </a:solidFill>
                <a:latin typeface="Calibri"/>
                <a:ea typeface="Calibri"/>
                <a:cs typeface="Calibri"/>
                <a:sym typeface="Calibri"/>
              </a:rPr>
              <a:t>May &amp; September ‘18 </a:t>
            </a:r>
            <a:endParaRPr sz="2000" dirty="0"/>
          </a:p>
          <a:p>
            <a:pPr marL="457200" marR="0" lvl="1" indent="-182880" algn="just" rtl="0">
              <a:lnSpc>
                <a:spcPct val="100000"/>
              </a:lnSpc>
              <a:spcBef>
                <a:spcPts val="1680"/>
              </a:spcBef>
              <a:spcAft>
                <a:spcPts val="0"/>
              </a:spcAft>
              <a:buClr>
                <a:schemeClr val="dk1"/>
              </a:buClr>
              <a:buSzPts val="2040"/>
              <a:buFont typeface="Arial"/>
              <a:buChar char="•"/>
            </a:pPr>
            <a:r>
              <a:rPr lang="en-US" sz="2000" b="0" i="0" u="none" strike="noStrike" cap="none" dirty="0">
                <a:solidFill>
                  <a:schemeClr val="dk1"/>
                </a:solidFill>
                <a:latin typeface="Calibri"/>
                <a:ea typeface="Calibri"/>
                <a:cs typeface="Calibri"/>
                <a:sym typeface="Calibri"/>
              </a:rPr>
              <a:t>Hired and trained 12 PASS Coaches</a:t>
            </a:r>
            <a:endParaRPr sz="2000" dirty="0"/>
          </a:p>
          <a:p>
            <a:pPr marL="182880" marR="0" lvl="0" indent="-182880" algn="just" rtl="0">
              <a:lnSpc>
                <a:spcPct val="100000"/>
              </a:lnSpc>
              <a:spcBef>
                <a:spcPts val="1680"/>
              </a:spcBef>
              <a:spcAft>
                <a:spcPts val="0"/>
              </a:spcAft>
              <a:buClr>
                <a:schemeClr val="dk1"/>
              </a:buClr>
              <a:buSzPts val="2040"/>
              <a:buFont typeface="Arial"/>
              <a:buChar char="•"/>
            </a:pPr>
            <a:r>
              <a:rPr lang="en-US" sz="2000" dirty="0">
                <a:solidFill>
                  <a:schemeClr val="dk1"/>
                </a:solidFill>
                <a:latin typeface="Calibri"/>
                <a:ea typeface="Calibri"/>
                <a:cs typeface="Calibri"/>
                <a:sym typeface="Calibri"/>
              </a:rPr>
              <a:t>Sept ‘18-February‘19</a:t>
            </a:r>
            <a:endParaRPr sz="2000" dirty="0"/>
          </a:p>
          <a:p>
            <a:pPr marL="457200" marR="0" lvl="1" indent="-182880" algn="just" rtl="0">
              <a:lnSpc>
                <a:spcPct val="100000"/>
              </a:lnSpc>
              <a:spcBef>
                <a:spcPts val="1680"/>
              </a:spcBef>
              <a:spcAft>
                <a:spcPts val="0"/>
              </a:spcAft>
              <a:buClr>
                <a:schemeClr val="dk1"/>
              </a:buClr>
              <a:buSzPts val="2040"/>
              <a:buFont typeface="Arial"/>
              <a:buChar char="•"/>
            </a:pPr>
            <a:r>
              <a:rPr lang="en-US" sz="2000" b="0" i="0" u="none" strike="noStrike" cap="none" dirty="0">
                <a:solidFill>
                  <a:schemeClr val="dk1"/>
                </a:solidFill>
                <a:latin typeface="Calibri"/>
                <a:ea typeface="Calibri"/>
                <a:cs typeface="Calibri"/>
                <a:sym typeface="Calibri"/>
              </a:rPr>
              <a:t>Screened &amp; Enrolled 50 participants</a:t>
            </a:r>
            <a:endParaRPr sz="2000" dirty="0"/>
          </a:p>
          <a:p>
            <a:pPr marL="457200" marR="0" lvl="1" indent="-182880" algn="l" rtl="0">
              <a:lnSpc>
                <a:spcPct val="100000"/>
              </a:lnSpc>
              <a:spcBef>
                <a:spcPts val="1680"/>
              </a:spcBef>
              <a:spcAft>
                <a:spcPts val="0"/>
              </a:spcAft>
              <a:buClr>
                <a:schemeClr val="dk1"/>
              </a:buClr>
              <a:buSzPts val="2040"/>
              <a:buFont typeface="Arial"/>
              <a:buChar char="•"/>
            </a:pPr>
            <a:r>
              <a:rPr lang="en-US" sz="2000" b="0" i="0" u="none" strike="noStrike" cap="none" dirty="0">
                <a:solidFill>
                  <a:schemeClr val="dk1"/>
                </a:solidFill>
                <a:latin typeface="Calibri"/>
                <a:ea typeface="Calibri"/>
                <a:cs typeface="Calibri"/>
                <a:sym typeface="Calibri"/>
              </a:rPr>
              <a:t>Randomized to PASS vs. Resource Information Session</a:t>
            </a:r>
            <a:endParaRPr sz="2000" dirty="0"/>
          </a:p>
          <a:p>
            <a:pPr marL="182880" marR="0" lvl="0" indent="-182880" algn="just" rtl="0">
              <a:lnSpc>
                <a:spcPct val="100000"/>
              </a:lnSpc>
              <a:spcBef>
                <a:spcPts val="1680"/>
              </a:spcBef>
              <a:spcAft>
                <a:spcPts val="0"/>
              </a:spcAft>
              <a:buClr>
                <a:schemeClr val="dk1"/>
              </a:buClr>
              <a:buSzPts val="2040"/>
              <a:buFont typeface="Arial"/>
              <a:buChar char="•"/>
            </a:pPr>
            <a:r>
              <a:rPr lang="en-US" sz="2000" dirty="0">
                <a:solidFill>
                  <a:schemeClr val="dk1"/>
                </a:solidFill>
                <a:latin typeface="Calibri"/>
                <a:ea typeface="Calibri"/>
                <a:cs typeface="Calibri"/>
                <a:sym typeface="Calibri"/>
              </a:rPr>
              <a:t>Sept ‘18-May’19</a:t>
            </a:r>
            <a:endParaRPr sz="2000" dirty="0"/>
          </a:p>
          <a:p>
            <a:pPr marL="457200" marR="0" lvl="1" indent="-182880" algn="just" rtl="0">
              <a:lnSpc>
                <a:spcPct val="100000"/>
              </a:lnSpc>
              <a:spcBef>
                <a:spcPts val="1680"/>
              </a:spcBef>
              <a:spcAft>
                <a:spcPts val="0"/>
              </a:spcAft>
              <a:buClr>
                <a:schemeClr val="dk1"/>
              </a:buClr>
              <a:buSzPts val="2040"/>
              <a:buFont typeface="Arial"/>
              <a:buChar char="•"/>
            </a:pPr>
            <a:r>
              <a:rPr lang="en-US" sz="2000" b="0" i="0" u="none" strike="noStrike" cap="none" dirty="0">
                <a:solidFill>
                  <a:schemeClr val="dk1"/>
                </a:solidFill>
                <a:latin typeface="Calibri"/>
                <a:ea typeface="Calibri"/>
                <a:cs typeface="Calibri"/>
                <a:sym typeface="Calibri"/>
              </a:rPr>
              <a:t>Implemented PASS</a:t>
            </a:r>
            <a:endParaRPr sz="2000" dirty="0"/>
          </a:p>
          <a:p>
            <a:pPr marL="182880" marR="0" lvl="0" indent="-182880" algn="just" rtl="0">
              <a:lnSpc>
                <a:spcPct val="100000"/>
              </a:lnSpc>
              <a:spcBef>
                <a:spcPts val="1680"/>
              </a:spcBef>
              <a:spcAft>
                <a:spcPts val="0"/>
              </a:spcAft>
              <a:buClr>
                <a:schemeClr val="dk1"/>
              </a:buClr>
              <a:buSzPts val="2040"/>
              <a:buFont typeface="Arial"/>
              <a:buChar char="•"/>
            </a:pPr>
            <a:r>
              <a:rPr lang="en-US" sz="2000" dirty="0">
                <a:solidFill>
                  <a:schemeClr val="dk1"/>
                </a:solidFill>
                <a:latin typeface="Calibri"/>
                <a:ea typeface="Calibri"/>
                <a:cs typeface="Calibri"/>
                <a:sym typeface="Calibri"/>
              </a:rPr>
              <a:t>May ‘19 - Focus groups</a:t>
            </a:r>
            <a:endParaRPr sz="2000" dirty="0"/>
          </a:p>
          <a:p>
            <a:pPr marL="182880" marR="0" lvl="0" indent="-182880" algn="just" rtl="0">
              <a:lnSpc>
                <a:spcPct val="100000"/>
              </a:lnSpc>
              <a:spcBef>
                <a:spcPts val="1680"/>
              </a:spcBef>
              <a:spcAft>
                <a:spcPts val="0"/>
              </a:spcAft>
              <a:buClr>
                <a:schemeClr val="dk1"/>
              </a:buClr>
              <a:buSzPts val="2040"/>
              <a:buFont typeface="Arial"/>
              <a:buChar char="•"/>
            </a:pPr>
            <a:r>
              <a:rPr lang="en-US" sz="2000" dirty="0">
                <a:solidFill>
                  <a:schemeClr val="dk1"/>
                </a:solidFill>
                <a:latin typeface="Calibri"/>
                <a:ea typeface="Calibri"/>
                <a:cs typeface="Calibri"/>
                <a:sym typeface="Calibri"/>
              </a:rPr>
              <a:t>Sept ‘19-December ’19</a:t>
            </a:r>
            <a:endParaRPr sz="2000" dirty="0"/>
          </a:p>
          <a:p>
            <a:pPr marL="457200" marR="0" lvl="1" indent="-182880" algn="just" rtl="0">
              <a:lnSpc>
                <a:spcPct val="100000"/>
              </a:lnSpc>
              <a:spcBef>
                <a:spcPts val="1660"/>
              </a:spcBef>
              <a:spcAft>
                <a:spcPts val="0"/>
              </a:spcAft>
              <a:buClr>
                <a:schemeClr val="dk1"/>
              </a:buClr>
              <a:buSzPts val="1955"/>
              <a:buFont typeface="Arial"/>
              <a:buChar char="•"/>
            </a:pPr>
            <a:r>
              <a:rPr lang="en-US" sz="2000" b="0" i="0" u="none" strike="noStrike" cap="none" dirty="0">
                <a:solidFill>
                  <a:schemeClr val="dk1"/>
                </a:solidFill>
                <a:latin typeface="Calibri"/>
                <a:ea typeface="Calibri"/>
                <a:cs typeface="Calibri"/>
                <a:sym typeface="Calibri"/>
              </a:rPr>
              <a:t>Implemented PASS</a:t>
            </a:r>
            <a:endParaRPr sz="2000" dirty="0"/>
          </a:p>
          <a:p>
            <a:pPr marL="182880" marR="0" lvl="0" indent="-53339" algn="just" rtl="0">
              <a:lnSpc>
                <a:spcPct val="100000"/>
              </a:lnSpc>
              <a:spcBef>
                <a:spcPts val="1680"/>
              </a:spcBef>
              <a:spcAft>
                <a:spcPts val="0"/>
              </a:spcAft>
              <a:buClr>
                <a:schemeClr val="dk1"/>
              </a:buClr>
              <a:buSzPts val="2040"/>
              <a:buFont typeface="Arial"/>
              <a:buNone/>
            </a:pPr>
            <a:endParaRPr sz="2400" dirty="0">
              <a:solidFill>
                <a:schemeClr val="dk1"/>
              </a:solidFill>
              <a:latin typeface="Calibri"/>
              <a:ea typeface="Calibri"/>
              <a:cs typeface="Calibri"/>
              <a:sym typeface="Calibri"/>
            </a:endParaRPr>
          </a:p>
          <a:p>
            <a:pPr marL="182880" marR="0" lvl="0" indent="-53339" algn="just" rtl="0">
              <a:lnSpc>
                <a:spcPct val="100000"/>
              </a:lnSpc>
              <a:spcBef>
                <a:spcPts val="1680"/>
              </a:spcBef>
              <a:spcAft>
                <a:spcPts val="0"/>
              </a:spcAft>
              <a:buClr>
                <a:schemeClr val="dk1"/>
              </a:buClr>
              <a:buSzPts val="2040"/>
              <a:buFont typeface="Arial"/>
              <a:buNone/>
            </a:pPr>
            <a:endParaRPr sz="2400" dirty="0">
              <a:solidFill>
                <a:schemeClr val="dk1"/>
              </a:solidFill>
              <a:latin typeface="Calibri"/>
              <a:ea typeface="Calibri"/>
              <a:cs typeface="Calibri"/>
              <a:sym typeface="Calibri"/>
            </a:endParaRPr>
          </a:p>
          <a:p>
            <a:pPr marL="182880" marR="0" lvl="0" indent="-53339" algn="just" rtl="0">
              <a:lnSpc>
                <a:spcPct val="100000"/>
              </a:lnSpc>
              <a:spcBef>
                <a:spcPts val="1680"/>
              </a:spcBef>
              <a:spcAft>
                <a:spcPts val="0"/>
              </a:spcAft>
              <a:buClr>
                <a:schemeClr val="dk1"/>
              </a:buClr>
              <a:buSzPts val="2040"/>
              <a:buFont typeface="Arial"/>
              <a:buNone/>
            </a:pPr>
            <a:endParaRPr sz="2400" dirty="0">
              <a:solidFill>
                <a:schemeClr val="dk1"/>
              </a:solidFill>
              <a:latin typeface="Calibri"/>
              <a:ea typeface="Calibri"/>
              <a:cs typeface="Calibri"/>
              <a:sym typeface="Calibri"/>
            </a:endParaRPr>
          </a:p>
          <a:p>
            <a:pPr marL="182880" marR="0" lvl="0" indent="-53339" algn="just" rtl="0">
              <a:lnSpc>
                <a:spcPct val="100000"/>
              </a:lnSpc>
              <a:spcBef>
                <a:spcPts val="1680"/>
              </a:spcBef>
              <a:spcAft>
                <a:spcPts val="0"/>
              </a:spcAft>
              <a:buClr>
                <a:schemeClr val="dk1"/>
              </a:buClr>
              <a:buSzPts val="2040"/>
              <a:buFont typeface="Arial"/>
              <a:buNone/>
            </a:pPr>
            <a:endParaRPr sz="2400" dirty="0">
              <a:solidFill>
                <a:schemeClr val="dk1"/>
              </a:solidFill>
              <a:latin typeface="Calibri"/>
              <a:ea typeface="Calibri"/>
              <a:cs typeface="Calibri"/>
              <a:sym typeface="Calibri"/>
            </a:endParaRPr>
          </a:p>
          <a:p>
            <a:pPr marL="182880" marR="0" lvl="0" indent="-53339" algn="just" rtl="0">
              <a:lnSpc>
                <a:spcPct val="100000"/>
              </a:lnSpc>
              <a:spcBef>
                <a:spcPts val="1680"/>
              </a:spcBef>
              <a:spcAft>
                <a:spcPts val="0"/>
              </a:spcAft>
              <a:buClr>
                <a:schemeClr val="dk1"/>
              </a:buClr>
              <a:buSzPts val="2040"/>
              <a:buFont typeface="Arial"/>
              <a:buNone/>
            </a:pPr>
            <a:endParaRPr sz="2400" dirty="0">
              <a:solidFill>
                <a:schemeClr val="dk1"/>
              </a:solidFill>
              <a:latin typeface="Calibri"/>
              <a:ea typeface="Calibri"/>
              <a:cs typeface="Calibri"/>
              <a:sym typeface="Calibri"/>
            </a:endParaRPr>
          </a:p>
          <a:p>
            <a:pPr marL="731520" marR="0" lvl="2" indent="-157162" algn="l" rtl="0">
              <a:lnSpc>
                <a:spcPct val="130000"/>
              </a:lnSpc>
              <a:spcBef>
                <a:spcPts val="1290"/>
              </a:spcBef>
              <a:spcAft>
                <a:spcPts val="0"/>
              </a:spcAft>
              <a:buClr>
                <a:schemeClr val="dk1"/>
              </a:buClr>
              <a:buSzPts val="405"/>
              <a:buFont typeface="Arial"/>
              <a:buNone/>
            </a:pPr>
            <a:endParaRPr sz="450" b="1" i="0" u="none" strike="noStrike" cap="none" dirty="0">
              <a:solidFill>
                <a:schemeClr val="dk1"/>
              </a:solidFill>
              <a:latin typeface="Calibri"/>
              <a:ea typeface="Calibri"/>
              <a:cs typeface="Calibri"/>
              <a:sym typeface="Calibri"/>
            </a:endParaRPr>
          </a:p>
        </p:txBody>
      </p:sp>
      <p:sp>
        <p:nvSpPr>
          <p:cNvPr id="151" name="Google Shape;151;p20"/>
          <p:cNvSpPr/>
          <p:nvPr/>
        </p:nvSpPr>
        <p:spPr>
          <a:xfrm>
            <a:off x="0" y="144544"/>
            <a:ext cx="12192000" cy="905034"/>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0"/>
          <p:cNvSpPr txBox="1">
            <a:spLocks noGrp="1"/>
          </p:cNvSpPr>
          <p:nvPr>
            <p:ph type="title"/>
          </p:nvPr>
        </p:nvSpPr>
        <p:spPr>
          <a:xfrm>
            <a:off x="2033891" y="144544"/>
            <a:ext cx="8124218" cy="10436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a:t>PASS Timeline</a:t>
            </a:r>
            <a:endParaRPr/>
          </a:p>
        </p:txBody>
      </p:sp>
      <p:sp>
        <p:nvSpPr>
          <p:cNvPr id="153" name="Google Shape;153;p20"/>
          <p:cNvSpPr txBox="1">
            <a:spLocks noGrp="1"/>
          </p:cNvSpPr>
          <p:nvPr>
            <p:ph type="body" idx="1"/>
          </p:nvPr>
        </p:nvSpPr>
        <p:spPr>
          <a:xfrm>
            <a:off x="368379" y="1098565"/>
            <a:ext cx="5493579" cy="586195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000" dirty="0"/>
              <a:t>May &amp; September 2017 </a:t>
            </a:r>
            <a:endParaRPr sz="2400" dirty="0"/>
          </a:p>
          <a:p>
            <a:pPr marL="685800" lvl="1" indent="-228600" algn="l" rtl="0">
              <a:lnSpc>
                <a:spcPct val="90000"/>
              </a:lnSpc>
              <a:spcBef>
                <a:spcPts val="1700"/>
              </a:spcBef>
              <a:spcAft>
                <a:spcPts val="0"/>
              </a:spcAft>
              <a:buClr>
                <a:schemeClr val="dk1"/>
              </a:buClr>
              <a:buSzPts val="2400"/>
              <a:buChar char="•"/>
            </a:pPr>
            <a:r>
              <a:rPr lang="en-US" sz="2000" dirty="0"/>
              <a:t>Hired and trained 8 PASS Coaches</a:t>
            </a:r>
            <a:endParaRPr sz="2000" dirty="0"/>
          </a:p>
          <a:p>
            <a:pPr marL="228600" lvl="0" indent="-228600" algn="l" rtl="0">
              <a:lnSpc>
                <a:spcPct val="90000"/>
              </a:lnSpc>
              <a:spcBef>
                <a:spcPts val="2200"/>
              </a:spcBef>
              <a:spcAft>
                <a:spcPts val="0"/>
              </a:spcAft>
              <a:buClr>
                <a:schemeClr val="dk1"/>
              </a:buClr>
              <a:buSzPts val="2400"/>
              <a:buChar char="•"/>
            </a:pPr>
            <a:r>
              <a:rPr lang="en-US" sz="2000" dirty="0"/>
              <a:t>Sept-December 2017</a:t>
            </a:r>
            <a:endParaRPr sz="2400" dirty="0"/>
          </a:p>
          <a:p>
            <a:pPr marL="685800" lvl="1" indent="-228600" algn="l" rtl="0">
              <a:lnSpc>
                <a:spcPct val="90000"/>
              </a:lnSpc>
              <a:spcBef>
                <a:spcPts val="1700"/>
              </a:spcBef>
              <a:spcAft>
                <a:spcPts val="0"/>
              </a:spcAft>
              <a:buClr>
                <a:schemeClr val="dk1"/>
              </a:buClr>
              <a:buSzPts val="2400"/>
              <a:buChar char="•"/>
            </a:pPr>
            <a:r>
              <a:rPr lang="en-US" sz="2000" dirty="0"/>
              <a:t>Screened &amp; Enrolled 15 participants</a:t>
            </a:r>
            <a:endParaRPr sz="2000" dirty="0"/>
          </a:p>
          <a:p>
            <a:pPr marL="685800" lvl="1" indent="-228600" algn="l" rtl="0">
              <a:lnSpc>
                <a:spcPct val="90000"/>
              </a:lnSpc>
              <a:spcBef>
                <a:spcPts val="1700"/>
              </a:spcBef>
              <a:spcAft>
                <a:spcPts val="0"/>
              </a:spcAft>
              <a:buClr>
                <a:schemeClr val="dk1"/>
              </a:buClr>
              <a:buSzPts val="2400"/>
              <a:buChar char="•"/>
            </a:pPr>
            <a:r>
              <a:rPr lang="en-US" sz="2000" dirty="0"/>
              <a:t>All received PASS </a:t>
            </a:r>
            <a:endParaRPr sz="2000" dirty="0"/>
          </a:p>
          <a:p>
            <a:pPr marL="228600" lvl="0" indent="-228600" algn="l" rtl="0">
              <a:lnSpc>
                <a:spcPct val="90000"/>
              </a:lnSpc>
              <a:spcBef>
                <a:spcPts val="2200"/>
              </a:spcBef>
              <a:spcAft>
                <a:spcPts val="0"/>
              </a:spcAft>
              <a:buClr>
                <a:schemeClr val="dk1"/>
              </a:buClr>
              <a:buSzPts val="2400"/>
              <a:buChar char="•"/>
            </a:pPr>
            <a:r>
              <a:rPr lang="en-US" sz="2000" dirty="0"/>
              <a:t>Sept ‘17-May’18</a:t>
            </a:r>
            <a:endParaRPr sz="2400" dirty="0"/>
          </a:p>
          <a:p>
            <a:pPr marL="685800" lvl="1" indent="-228600" algn="l" rtl="0">
              <a:lnSpc>
                <a:spcPct val="90000"/>
              </a:lnSpc>
              <a:spcBef>
                <a:spcPts val="1700"/>
              </a:spcBef>
              <a:spcAft>
                <a:spcPts val="0"/>
              </a:spcAft>
              <a:buClr>
                <a:schemeClr val="dk1"/>
              </a:buClr>
              <a:buSzPts val="2400"/>
              <a:buChar char="•"/>
            </a:pPr>
            <a:r>
              <a:rPr lang="en-US" sz="2000" dirty="0"/>
              <a:t>Implemented PASS</a:t>
            </a:r>
            <a:endParaRPr sz="2000" dirty="0"/>
          </a:p>
          <a:p>
            <a:pPr marL="228600" lvl="0" indent="-228600" algn="l" rtl="0">
              <a:lnSpc>
                <a:spcPct val="90000"/>
              </a:lnSpc>
              <a:spcBef>
                <a:spcPts val="2200"/>
              </a:spcBef>
              <a:spcAft>
                <a:spcPts val="0"/>
              </a:spcAft>
              <a:buClr>
                <a:schemeClr val="dk1"/>
              </a:buClr>
              <a:buSzPts val="2400"/>
              <a:buChar char="•"/>
            </a:pPr>
            <a:r>
              <a:rPr lang="en-US" sz="2000" dirty="0"/>
              <a:t>May ‘18 - Focus groups</a:t>
            </a:r>
            <a:endParaRPr sz="2400" dirty="0"/>
          </a:p>
          <a:p>
            <a:pPr marL="1143000" lvl="2" indent="-101600" algn="l" rtl="0">
              <a:lnSpc>
                <a:spcPct val="90000"/>
              </a:lnSpc>
              <a:spcBef>
                <a:spcPts val="1700"/>
              </a:spcBef>
              <a:spcAft>
                <a:spcPts val="0"/>
              </a:spcAft>
              <a:buClr>
                <a:schemeClr val="dk1"/>
              </a:buClr>
              <a:buSzPts val="2000"/>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subTitle" idx="1"/>
          </p:nvPr>
        </p:nvSpPr>
        <p:spPr>
          <a:xfrm>
            <a:off x="146957" y="1015637"/>
            <a:ext cx="11838214" cy="5682343"/>
          </a:xfrm>
          <a:prstGeom prst="rect">
            <a:avLst/>
          </a:prstGeom>
          <a:noFill/>
          <a:ln>
            <a:noFill/>
          </a:ln>
        </p:spPr>
        <p:txBody>
          <a:bodyPr spcFirstLastPara="1" wrap="square" lIns="91425" tIns="45700" rIns="91425" bIns="45700" anchor="t" anchorCtr="0">
            <a:noAutofit/>
          </a:bodyPr>
          <a:lstStyle/>
          <a:p>
            <a:pPr marL="457200" lvl="0" indent="-457200" algn="l" rtl="0">
              <a:lnSpc>
                <a:spcPct val="240000"/>
              </a:lnSpc>
              <a:spcBef>
                <a:spcPts val="0"/>
              </a:spcBef>
              <a:spcAft>
                <a:spcPts val="0"/>
              </a:spcAft>
              <a:buClr>
                <a:schemeClr val="dk1"/>
              </a:buClr>
              <a:buSzPts val="3200"/>
              <a:buFont typeface="Noto Sans Symbols"/>
              <a:buChar char="▪"/>
            </a:pPr>
            <a:r>
              <a:rPr lang="en-US" sz="3200"/>
              <a:t>Beginning of the semester training </a:t>
            </a:r>
            <a:endParaRPr/>
          </a:p>
          <a:p>
            <a:pPr marL="457200" lvl="0" indent="-457200" algn="l" rtl="0">
              <a:lnSpc>
                <a:spcPct val="240000"/>
              </a:lnSpc>
              <a:spcBef>
                <a:spcPts val="1000"/>
              </a:spcBef>
              <a:spcAft>
                <a:spcPts val="0"/>
              </a:spcAft>
              <a:buClr>
                <a:schemeClr val="dk1"/>
              </a:buClr>
              <a:buSzPts val="3200"/>
              <a:buFont typeface="Noto Sans Symbols"/>
              <a:buChar char="▪"/>
            </a:pPr>
            <a:r>
              <a:rPr lang="en-US" sz="3200"/>
              <a:t>Weekly group supervision</a:t>
            </a:r>
            <a:endParaRPr/>
          </a:p>
          <a:p>
            <a:pPr marL="457200" lvl="0" indent="-457200" algn="l" rtl="0">
              <a:lnSpc>
                <a:spcPct val="240000"/>
              </a:lnSpc>
              <a:spcBef>
                <a:spcPts val="1000"/>
              </a:spcBef>
              <a:spcAft>
                <a:spcPts val="0"/>
              </a:spcAft>
              <a:buClr>
                <a:schemeClr val="dk1"/>
              </a:buClr>
              <a:buSzPts val="3200"/>
              <a:buFont typeface="Noto Sans Symbols"/>
              <a:buChar char="▪"/>
            </a:pPr>
            <a:r>
              <a:rPr lang="en-US" sz="3200"/>
              <a:t>Peer Coach Supervisor 1 on 1 when necessary </a:t>
            </a:r>
            <a:endParaRPr/>
          </a:p>
          <a:p>
            <a:pPr marL="457200" lvl="0" indent="-457200" algn="l" rtl="0">
              <a:lnSpc>
                <a:spcPct val="90000"/>
              </a:lnSpc>
              <a:spcBef>
                <a:spcPts val="4000"/>
              </a:spcBef>
              <a:spcAft>
                <a:spcPts val="0"/>
              </a:spcAft>
              <a:buClr>
                <a:schemeClr val="dk1"/>
              </a:buClr>
              <a:buSzPts val="3200"/>
              <a:buFont typeface="Noto Sans Symbols"/>
              <a:buChar char="▪"/>
            </a:pPr>
            <a:r>
              <a:rPr lang="en-US" sz="3200"/>
              <a:t>Peer Coaching: Meeting 1 on 1 on campus, Student Union, Coffee Shops, Study Labs, Fitness and Recreation Center, Walk around campus</a:t>
            </a:r>
            <a:endParaRPr sz="3200"/>
          </a:p>
        </p:txBody>
      </p:sp>
      <p:sp>
        <p:nvSpPr>
          <p:cNvPr id="160" name="Google Shape;160;p21"/>
          <p:cNvSpPr/>
          <p:nvPr/>
        </p:nvSpPr>
        <p:spPr>
          <a:xfrm>
            <a:off x="0" y="253218"/>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21"/>
          <p:cNvSpPr txBox="1">
            <a:spLocks noGrp="1"/>
          </p:cNvSpPr>
          <p:nvPr>
            <p:ph type="ctrTitle"/>
          </p:nvPr>
        </p:nvSpPr>
        <p:spPr>
          <a:xfrm>
            <a:off x="1524000" y="355529"/>
            <a:ext cx="9144000" cy="101614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t>What does PASS look like?</a:t>
            </a:r>
            <a:endParaRPr/>
          </a:p>
        </p:txBody>
      </p:sp>
      <p:pic>
        <p:nvPicPr>
          <p:cNvPr id="162" name="Google Shape;162;p21"/>
          <p:cNvPicPr preferRelativeResize="0"/>
          <p:nvPr/>
        </p:nvPicPr>
        <p:blipFill rotWithShape="1">
          <a:blip r:embed="rId3">
            <a:alphaModFix/>
          </a:blip>
          <a:srcRect r="3423" b="39017"/>
          <a:stretch/>
        </p:blipFill>
        <p:spPr>
          <a:xfrm>
            <a:off x="6511233" y="1620942"/>
            <a:ext cx="5680767" cy="255917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p:nvPr/>
        </p:nvSpPr>
        <p:spPr>
          <a:xfrm>
            <a:off x="0" y="186312"/>
            <a:ext cx="12192000" cy="1118456"/>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22"/>
          <p:cNvSpPr txBox="1">
            <a:spLocks noGrp="1"/>
          </p:cNvSpPr>
          <p:nvPr>
            <p:ph type="title"/>
          </p:nvPr>
        </p:nvSpPr>
        <p:spPr>
          <a:xfrm>
            <a:off x="815898" y="15754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a:t>PASS Peer Coach Manual</a:t>
            </a:r>
            <a:endParaRPr/>
          </a:p>
        </p:txBody>
      </p:sp>
      <p:sp>
        <p:nvSpPr>
          <p:cNvPr id="169" name="Google Shape;169;p22"/>
          <p:cNvSpPr txBox="1">
            <a:spLocks noGrp="1"/>
          </p:cNvSpPr>
          <p:nvPr>
            <p:ph type="body" idx="1"/>
          </p:nvPr>
        </p:nvSpPr>
        <p:spPr>
          <a:xfrm>
            <a:off x="5776330" y="1572321"/>
            <a:ext cx="5374888" cy="5051502"/>
          </a:xfrm>
          <a:prstGeom prst="rect">
            <a:avLst/>
          </a:prstGeom>
          <a:noFill/>
          <a:ln>
            <a:noFill/>
          </a:ln>
        </p:spPr>
        <p:txBody>
          <a:bodyPr spcFirstLastPara="1" wrap="square" lIns="91425" tIns="45700" rIns="91425" bIns="45700" anchor="t" anchorCtr="0">
            <a:noAutofit/>
          </a:bodyPr>
          <a:lstStyle/>
          <a:p>
            <a:pPr marL="568325" lvl="1" indent="-395288" algn="l" rtl="0">
              <a:lnSpc>
                <a:spcPct val="90000"/>
              </a:lnSpc>
              <a:spcBef>
                <a:spcPts val="0"/>
              </a:spcBef>
              <a:spcAft>
                <a:spcPts val="0"/>
              </a:spcAft>
              <a:buClr>
                <a:schemeClr val="dk1"/>
              </a:buClr>
              <a:buSzPts val="3200"/>
              <a:buNone/>
            </a:pPr>
            <a:r>
              <a:rPr lang="en-US" sz="3200" dirty="0"/>
              <a:t>Topics include:</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Peer support approach</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Supported education</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Resiliency and wellness framework</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Responding with empathy</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Motivational Interviewing</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Crisis response and suicide prevention</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Reasonable Accommodations</a:t>
            </a:r>
            <a:endParaRPr dirty="0"/>
          </a:p>
          <a:p>
            <a:pPr marL="914400" lvl="1" indent="-346075" algn="l" rtl="0">
              <a:lnSpc>
                <a:spcPct val="90000"/>
              </a:lnSpc>
              <a:spcBef>
                <a:spcPts val="500"/>
              </a:spcBef>
              <a:spcAft>
                <a:spcPts val="0"/>
              </a:spcAft>
              <a:buClr>
                <a:schemeClr val="dk1"/>
              </a:buClr>
              <a:buSzPts val="2800"/>
              <a:buFont typeface="Noto Sans Symbols"/>
              <a:buChar char="❑"/>
            </a:pPr>
            <a:r>
              <a:rPr lang="en-US" sz="2800" dirty="0"/>
              <a:t>Peer coach self-care</a:t>
            </a:r>
            <a:endParaRPr dirty="0"/>
          </a:p>
          <a:p>
            <a:pPr marL="914400" lvl="1" indent="-168275" algn="l" rtl="0">
              <a:lnSpc>
                <a:spcPct val="90000"/>
              </a:lnSpc>
              <a:spcBef>
                <a:spcPts val="500"/>
              </a:spcBef>
              <a:spcAft>
                <a:spcPts val="0"/>
              </a:spcAft>
              <a:buClr>
                <a:schemeClr val="dk1"/>
              </a:buClr>
              <a:buSzPts val="2800"/>
              <a:buFont typeface="Noto Sans Symbols"/>
              <a:buNone/>
            </a:pPr>
            <a:endParaRPr sz="2800" dirty="0">
              <a:latin typeface="Bell MT"/>
              <a:ea typeface="Bell MT"/>
              <a:cs typeface="Bell MT"/>
              <a:sym typeface="Bell MT"/>
            </a:endParaRPr>
          </a:p>
        </p:txBody>
      </p:sp>
      <p:pic>
        <p:nvPicPr>
          <p:cNvPr id="170" name="Google Shape;170;p22"/>
          <p:cNvPicPr preferRelativeResize="0"/>
          <p:nvPr/>
        </p:nvPicPr>
        <p:blipFill rotWithShape="1">
          <a:blip r:embed="rId3">
            <a:alphaModFix/>
          </a:blip>
          <a:srcRect l="60834" t="22223" r="23332" b="11111"/>
          <a:stretch/>
        </p:blipFill>
        <p:spPr>
          <a:xfrm>
            <a:off x="815898" y="1639228"/>
            <a:ext cx="3716608" cy="4694663"/>
          </a:xfrm>
          <a:prstGeom prst="rect">
            <a:avLst/>
          </a:prstGeom>
          <a:noFill/>
          <a:ln>
            <a:noFill/>
          </a:ln>
        </p:spPr>
      </p:pic>
      <p:sp>
        <p:nvSpPr>
          <p:cNvPr id="171" name="Google Shape;171;p22"/>
          <p:cNvSpPr/>
          <p:nvPr/>
        </p:nvSpPr>
        <p:spPr>
          <a:xfrm>
            <a:off x="5006898" y="3567459"/>
            <a:ext cx="1066800" cy="838200"/>
          </a:xfrm>
          <a:prstGeom prst="rightArrow">
            <a:avLst>
              <a:gd name="adj1" fmla="val 50000"/>
              <a:gd name="adj2" fmla="val 50000"/>
            </a:avLst>
          </a:prstGeom>
          <a:solidFill>
            <a:srgbClr val="323F4F"/>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1302</Words>
  <Application>Microsoft Office PowerPoint</Application>
  <PresentationFormat>Widescreen</PresentationFormat>
  <Paragraphs>260</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Noto Sans Symbols</vt:lpstr>
      <vt:lpstr>Bell MT</vt:lpstr>
      <vt:lpstr>Calibri</vt:lpstr>
      <vt:lpstr>Arial</vt:lpstr>
      <vt:lpstr>Wingdings</vt:lpstr>
      <vt:lpstr>Century Schoolbook</vt:lpstr>
      <vt:lpstr>Office Theme</vt:lpstr>
      <vt:lpstr>Navigating the Ups and Downs to Caps and Gowns:  A Peer Coaching Program for College Students with Mental Health Conditions</vt:lpstr>
      <vt:lpstr>Acknowledgements </vt:lpstr>
      <vt:lpstr>Agenda</vt:lpstr>
      <vt:lpstr>Who We Are</vt:lpstr>
      <vt:lpstr>Why PASS?</vt:lpstr>
      <vt:lpstr>Every student is unique, but there are some commonly faced challenges.</vt:lpstr>
      <vt:lpstr>PASS Timeline</vt:lpstr>
      <vt:lpstr>What does PASS look like?</vt:lpstr>
      <vt:lpstr>PASS Peer Coach Manual</vt:lpstr>
      <vt:lpstr>Template Agendas – Activities</vt:lpstr>
      <vt:lpstr>Example Student-Peer Coach  Meeting Agenda</vt:lpstr>
      <vt:lpstr>What is Coaching?</vt:lpstr>
      <vt:lpstr>Coaching Strategies</vt:lpstr>
      <vt:lpstr>8 Domains of Wellness</vt:lpstr>
      <vt:lpstr>8 Domains of Wellness</vt:lpstr>
      <vt:lpstr>PowerPoint Presentation</vt:lpstr>
      <vt:lpstr>PowerPoint Presentation</vt:lpstr>
      <vt:lpstr>PowerPoint Presentation</vt:lpstr>
      <vt:lpstr>Teach to Learn Technique</vt:lpstr>
      <vt:lpstr>Pre and post-intervention Comparison  Intermediate Targets</vt:lpstr>
      <vt:lpstr>References </vt:lpstr>
      <vt:lpstr>Questions &amp; 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Ups and Downs to Caps and Gowns:  A Peer Coaching Program for College Students with Mental Health Conditions</dc:title>
  <dc:creator>Cherchia, Paul J</dc:creator>
  <cp:lastModifiedBy>Cherchia, Paul J</cp:lastModifiedBy>
  <cp:revision>9</cp:revision>
  <dcterms:modified xsi:type="dcterms:W3CDTF">2020-01-14T17:46:31Z</dcterms:modified>
</cp:coreProperties>
</file>