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25"/>
  </p:notesMasterIdLst>
  <p:sldIdLst>
    <p:sldId id="256" r:id="rId2"/>
    <p:sldId id="260" r:id="rId3"/>
    <p:sldId id="261" r:id="rId4"/>
    <p:sldId id="267" r:id="rId5"/>
    <p:sldId id="311" r:id="rId6"/>
    <p:sldId id="265" r:id="rId7"/>
    <p:sldId id="277" r:id="rId8"/>
    <p:sldId id="307" r:id="rId9"/>
    <p:sldId id="262" r:id="rId10"/>
    <p:sldId id="270" r:id="rId11"/>
    <p:sldId id="264" r:id="rId12"/>
    <p:sldId id="309" r:id="rId13"/>
    <p:sldId id="271" r:id="rId14"/>
    <p:sldId id="275" r:id="rId15"/>
    <p:sldId id="312" r:id="rId16"/>
    <p:sldId id="272" r:id="rId17"/>
    <p:sldId id="263" r:id="rId18"/>
    <p:sldId id="276" r:id="rId19"/>
    <p:sldId id="315" r:id="rId20"/>
    <p:sldId id="286" r:id="rId21"/>
    <p:sldId id="308" r:id="rId22"/>
    <p:sldId id="310" r:id="rId23"/>
    <p:sldId id="31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72962" autoAdjust="0"/>
  </p:normalViewPr>
  <p:slideViewPr>
    <p:cSldViewPr snapToGrid="0">
      <p:cViewPr varScale="1">
        <p:scale>
          <a:sx n="48" d="100"/>
          <a:sy n="48" d="100"/>
        </p:scale>
        <p:origin x="12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kspates1@kent.edu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kspates1@kent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73D88-E262-4748-BD86-E943B2380FBE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0_1" csCatId="mainScheme" phldr="1"/>
      <dgm:spPr/>
    </dgm:pt>
    <dgm:pt modelId="{C075BC4D-4169-4A19-8176-A02131525AAB}">
      <dgm:prSet phldrT="[Text]"/>
      <dgm:spPr/>
      <dgm:t>
        <a:bodyPr/>
        <a:lstStyle/>
        <a:p>
          <a:r>
            <a:rPr lang="en-US" dirty="0"/>
            <a:t>On-Campus</a:t>
          </a:r>
        </a:p>
      </dgm:t>
    </dgm:pt>
    <dgm:pt modelId="{29726DCB-1B39-4597-924D-F324EAA152A0}" type="parTrans" cxnId="{7DCA4C46-53F3-4484-8C89-64B378424866}">
      <dgm:prSet/>
      <dgm:spPr/>
      <dgm:t>
        <a:bodyPr/>
        <a:lstStyle/>
        <a:p>
          <a:endParaRPr lang="en-US"/>
        </a:p>
      </dgm:t>
    </dgm:pt>
    <dgm:pt modelId="{0AAFC881-29B4-4758-9FCB-A9B695686399}" type="sibTrans" cxnId="{7DCA4C46-53F3-4484-8C89-64B378424866}">
      <dgm:prSet/>
      <dgm:spPr/>
      <dgm:t>
        <a:bodyPr/>
        <a:lstStyle/>
        <a:p>
          <a:endParaRPr lang="en-US"/>
        </a:p>
      </dgm:t>
    </dgm:pt>
    <dgm:pt modelId="{1B46DC9F-0869-476F-8A58-BDF974436FA4}">
      <dgm:prSet phldrT="[Text]"/>
      <dgm:spPr/>
      <dgm:t>
        <a:bodyPr/>
        <a:lstStyle/>
        <a:p>
          <a:r>
            <a:rPr lang="en-US" dirty="0"/>
            <a:t>Off Campus</a:t>
          </a:r>
        </a:p>
      </dgm:t>
    </dgm:pt>
    <dgm:pt modelId="{D65711DE-F029-4433-A916-66D5B11A2458}" type="parTrans" cxnId="{28368D94-0D44-415C-A656-655D4D0C1E3D}">
      <dgm:prSet/>
      <dgm:spPr/>
      <dgm:t>
        <a:bodyPr/>
        <a:lstStyle/>
        <a:p>
          <a:endParaRPr lang="en-US"/>
        </a:p>
      </dgm:t>
    </dgm:pt>
    <dgm:pt modelId="{BC6B096F-437A-40B4-A230-2934D501D287}" type="sibTrans" cxnId="{28368D94-0D44-415C-A656-655D4D0C1E3D}">
      <dgm:prSet/>
      <dgm:spPr/>
      <dgm:t>
        <a:bodyPr/>
        <a:lstStyle/>
        <a:p>
          <a:endParaRPr lang="en-US"/>
        </a:p>
      </dgm:t>
    </dgm:pt>
    <dgm:pt modelId="{B00B5686-C6AA-4D14-B738-20D072574F96}">
      <dgm:prSet phldrT="[Text]"/>
      <dgm:spPr/>
      <dgm:t>
        <a:bodyPr/>
        <a:lstStyle/>
        <a:p>
          <a:r>
            <a:rPr lang="en-US" dirty="0"/>
            <a:t>Society</a:t>
          </a:r>
        </a:p>
      </dgm:t>
    </dgm:pt>
    <dgm:pt modelId="{773C9EA0-9548-4865-A59D-13266E9F1DB7}" type="parTrans" cxnId="{D1DAECD7-EB4B-4964-BFFA-090A7FBBE33F}">
      <dgm:prSet/>
      <dgm:spPr/>
      <dgm:t>
        <a:bodyPr/>
        <a:lstStyle/>
        <a:p>
          <a:endParaRPr lang="en-US"/>
        </a:p>
      </dgm:t>
    </dgm:pt>
    <dgm:pt modelId="{F053943A-D2CE-4EC7-BE5A-D5684B5B2204}" type="sibTrans" cxnId="{D1DAECD7-EB4B-4964-BFFA-090A7FBBE33F}">
      <dgm:prSet/>
      <dgm:spPr/>
      <dgm:t>
        <a:bodyPr/>
        <a:lstStyle/>
        <a:p>
          <a:endParaRPr lang="en-US"/>
        </a:p>
      </dgm:t>
    </dgm:pt>
    <dgm:pt modelId="{9BDE5D04-9A22-4758-90B4-94FF2CFA5B36}" type="pres">
      <dgm:prSet presAssocID="{A4F73D88-E262-4748-BD86-E943B2380FBE}" presName="Name0" presStyleCnt="0">
        <dgm:presLayoutVars>
          <dgm:chMax val="7"/>
          <dgm:dir/>
          <dgm:resizeHandles val="exact"/>
        </dgm:presLayoutVars>
      </dgm:prSet>
      <dgm:spPr/>
    </dgm:pt>
    <dgm:pt modelId="{D5AB7086-8473-47CA-8AF7-D67FF829A6F6}" type="pres">
      <dgm:prSet presAssocID="{A4F73D88-E262-4748-BD86-E943B2380FBE}" presName="ellipse1" presStyleLbl="vennNode1" presStyleIdx="0" presStyleCnt="3">
        <dgm:presLayoutVars>
          <dgm:bulletEnabled val="1"/>
        </dgm:presLayoutVars>
      </dgm:prSet>
      <dgm:spPr/>
    </dgm:pt>
    <dgm:pt modelId="{27726C35-8453-4408-BBAF-D9C67D3CC3DD}" type="pres">
      <dgm:prSet presAssocID="{A4F73D88-E262-4748-BD86-E943B2380FBE}" presName="ellipse2" presStyleLbl="vennNode1" presStyleIdx="1" presStyleCnt="3">
        <dgm:presLayoutVars>
          <dgm:bulletEnabled val="1"/>
        </dgm:presLayoutVars>
      </dgm:prSet>
      <dgm:spPr/>
    </dgm:pt>
    <dgm:pt modelId="{B78F40BF-05D2-4C4E-8EEA-DCCB16BC30F6}" type="pres">
      <dgm:prSet presAssocID="{A4F73D88-E262-4748-BD86-E943B2380FBE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7DCA4C46-53F3-4484-8C89-64B378424866}" srcId="{A4F73D88-E262-4748-BD86-E943B2380FBE}" destId="{C075BC4D-4169-4A19-8176-A02131525AAB}" srcOrd="0" destOrd="0" parTransId="{29726DCB-1B39-4597-924D-F324EAA152A0}" sibTransId="{0AAFC881-29B4-4758-9FCB-A9B695686399}"/>
    <dgm:cxn modelId="{C7433857-9C04-4801-8E99-E21BEFF710D2}" type="presOf" srcId="{B00B5686-C6AA-4D14-B738-20D072574F96}" destId="{B78F40BF-05D2-4C4E-8EEA-DCCB16BC30F6}" srcOrd="0" destOrd="0" presId="urn:microsoft.com/office/officeart/2005/8/layout/rings+Icon"/>
    <dgm:cxn modelId="{2C17D97A-7BAB-494B-B88B-7A647E52ECE7}" type="presOf" srcId="{1B46DC9F-0869-476F-8A58-BDF974436FA4}" destId="{27726C35-8453-4408-BBAF-D9C67D3CC3DD}" srcOrd="0" destOrd="0" presId="urn:microsoft.com/office/officeart/2005/8/layout/rings+Icon"/>
    <dgm:cxn modelId="{28368D94-0D44-415C-A656-655D4D0C1E3D}" srcId="{A4F73D88-E262-4748-BD86-E943B2380FBE}" destId="{1B46DC9F-0869-476F-8A58-BDF974436FA4}" srcOrd="1" destOrd="0" parTransId="{D65711DE-F029-4433-A916-66D5B11A2458}" sibTransId="{BC6B096F-437A-40B4-A230-2934D501D287}"/>
    <dgm:cxn modelId="{DB1FD69D-A1DC-4680-A91E-95671F624257}" type="presOf" srcId="{C075BC4D-4169-4A19-8176-A02131525AAB}" destId="{D5AB7086-8473-47CA-8AF7-D67FF829A6F6}" srcOrd="0" destOrd="0" presId="urn:microsoft.com/office/officeart/2005/8/layout/rings+Icon"/>
    <dgm:cxn modelId="{AECA2AC0-88D8-4ACD-9422-0170D86EEE65}" type="presOf" srcId="{A4F73D88-E262-4748-BD86-E943B2380FBE}" destId="{9BDE5D04-9A22-4758-90B4-94FF2CFA5B36}" srcOrd="0" destOrd="0" presId="urn:microsoft.com/office/officeart/2005/8/layout/rings+Icon"/>
    <dgm:cxn modelId="{D1DAECD7-EB4B-4964-BFFA-090A7FBBE33F}" srcId="{A4F73D88-E262-4748-BD86-E943B2380FBE}" destId="{B00B5686-C6AA-4D14-B738-20D072574F96}" srcOrd="2" destOrd="0" parTransId="{773C9EA0-9548-4865-A59D-13266E9F1DB7}" sibTransId="{F053943A-D2CE-4EC7-BE5A-D5684B5B2204}"/>
    <dgm:cxn modelId="{DE6C7FB7-4AF5-4290-BE48-D93158994525}" type="presParOf" srcId="{9BDE5D04-9A22-4758-90B4-94FF2CFA5B36}" destId="{D5AB7086-8473-47CA-8AF7-D67FF829A6F6}" srcOrd="0" destOrd="0" presId="urn:microsoft.com/office/officeart/2005/8/layout/rings+Icon"/>
    <dgm:cxn modelId="{F8AED672-490A-4F3A-9966-E59191842891}" type="presParOf" srcId="{9BDE5D04-9A22-4758-90B4-94FF2CFA5B36}" destId="{27726C35-8453-4408-BBAF-D9C67D3CC3DD}" srcOrd="1" destOrd="0" presId="urn:microsoft.com/office/officeart/2005/8/layout/rings+Icon"/>
    <dgm:cxn modelId="{0CD9B7E5-AA61-4F6B-A8A2-D2873423F941}" type="presParOf" srcId="{9BDE5D04-9A22-4758-90B4-94FF2CFA5B36}" destId="{B78F40BF-05D2-4C4E-8EEA-DCCB16BC30F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6F577-9A9F-41A9-81A6-19DFA0900D0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AA8009-B7E2-442D-97FB-62893B471B80}">
      <dgm:prSet/>
      <dgm:spPr/>
      <dgm:t>
        <a:bodyPr/>
        <a:lstStyle/>
        <a:p>
          <a:r>
            <a:rPr lang="en-US" b="1" u="sng" dirty="0"/>
            <a:t>Contact Information</a:t>
          </a:r>
          <a:endParaRPr lang="en-US" u="sng" dirty="0"/>
        </a:p>
      </dgm:t>
    </dgm:pt>
    <dgm:pt modelId="{C472B561-B52C-47AE-97DD-1BECDAFE2BD6}" type="parTrans" cxnId="{400D76B0-20F8-4E9A-A2D0-D059E7E2D55D}">
      <dgm:prSet/>
      <dgm:spPr/>
      <dgm:t>
        <a:bodyPr/>
        <a:lstStyle/>
        <a:p>
          <a:endParaRPr lang="en-US"/>
        </a:p>
      </dgm:t>
    </dgm:pt>
    <dgm:pt modelId="{C818E7F3-AB33-4A2F-8C12-F508A0AD979D}" type="sibTrans" cxnId="{400D76B0-20F8-4E9A-A2D0-D059E7E2D55D}">
      <dgm:prSet/>
      <dgm:spPr/>
      <dgm:t>
        <a:bodyPr/>
        <a:lstStyle/>
        <a:p>
          <a:endParaRPr lang="en-US"/>
        </a:p>
      </dgm:t>
    </dgm:pt>
    <dgm:pt modelId="{2E2E576B-10C5-4E0C-9755-97927288AD37}">
      <dgm:prSet/>
      <dgm:spPr/>
      <dgm:t>
        <a:bodyPr/>
        <a:lstStyle/>
        <a:p>
          <a:r>
            <a:rPr lang="en-US" b="1" dirty="0"/>
            <a:t>Kamesha Spates, Ph.D </a:t>
          </a:r>
          <a:endParaRPr lang="en-US" dirty="0"/>
        </a:p>
      </dgm:t>
    </dgm:pt>
    <dgm:pt modelId="{DF107A83-6C10-499E-BA1C-35FE0A5F7066}" type="parTrans" cxnId="{4AC9F09F-F882-4441-A9BF-15CE2018F973}">
      <dgm:prSet/>
      <dgm:spPr/>
      <dgm:t>
        <a:bodyPr/>
        <a:lstStyle/>
        <a:p>
          <a:endParaRPr lang="en-US"/>
        </a:p>
      </dgm:t>
    </dgm:pt>
    <dgm:pt modelId="{A980A5EB-81A2-4C3C-915E-B7D4FA440EEE}" type="sibTrans" cxnId="{4AC9F09F-F882-4441-A9BF-15CE2018F973}">
      <dgm:prSet/>
      <dgm:spPr/>
      <dgm:t>
        <a:bodyPr/>
        <a:lstStyle/>
        <a:p>
          <a:endParaRPr lang="en-US"/>
        </a:p>
      </dgm:t>
    </dgm:pt>
    <dgm:pt modelId="{C2E5413B-122E-491C-A0A1-BD515A6F07CB}">
      <dgm:prSet/>
      <dgm:spPr/>
      <dgm:t>
        <a:bodyPr/>
        <a:lstStyle/>
        <a:p>
          <a:r>
            <a:rPr lang="en-US" b="1"/>
            <a:t>Kent State University </a:t>
          </a:r>
          <a:endParaRPr lang="en-US"/>
        </a:p>
      </dgm:t>
    </dgm:pt>
    <dgm:pt modelId="{216F1277-273B-46F2-B584-207FF2183EE3}" type="parTrans" cxnId="{A3C1322F-52E9-4125-9607-09250B77FE20}">
      <dgm:prSet/>
      <dgm:spPr/>
      <dgm:t>
        <a:bodyPr/>
        <a:lstStyle/>
        <a:p>
          <a:endParaRPr lang="en-US"/>
        </a:p>
      </dgm:t>
    </dgm:pt>
    <dgm:pt modelId="{3E0D0621-F40B-4649-BDC5-998F7B5574F6}" type="sibTrans" cxnId="{A3C1322F-52E9-4125-9607-09250B77FE20}">
      <dgm:prSet/>
      <dgm:spPr/>
      <dgm:t>
        <a:bodyPr/>
        <a:lstStyle/>
        <a:p>
          <a:endParaRPr lang="en-US"/>
        </a:p>
      </dgm:t>
    </dgm:pt>
    <dgm:pt modelId="{51BB8780-5D76-44AE-B028-A1B2175B7CAB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1"/>
            </a:rPr>
            <a:t>kspates1@kent.edu</a:t>
          </a:r>
          <a:endParaRPr lang="en-US"/>
        </a:p>
      </dgm:t>
    </dgm:pt>
    <dgm:pt modelId="{46F240EE-BBCF-48E1-AC5D-770F8233CDB0}" type="parTrans" cxnId="{0774314C-659D-4C4D-9D0F-5EC48AE913EE}">
      <dgm:prSet/>
      <dgm:spPr/>
      <dgm:t>
        <a:bodyPr/>
        <a:lstStyle/>
        <a:p>
          <a:endParaRPr lang="en-US"/>
        </a:p>
      </dgm:t>
    </dgm:pt>
    <dgm:pt modelId="{53189B0D-BF05-47E5-9FAF-BF1A4BBED332}" type="sibTrans" cxnId="{0774314C-659D-4C4D-9D0F-5EC48AE913EE}">
      <dgm:prSet/>
      <dgm:spPr/>
      <dgm:t>
        <a:bodyPr/>
        <a:lstStyle/>
        <a:p>
          <a:endParaRPr lang="en-US"/>
        </a:p>
      </dgm:t>
    </dgm:pt>
    <dgm:pt modelId="{DACDEB4B-40CD-42F7-AC48-342BFB662C82}">
      <dgm:prSet/>
      <dgm:spPr/>
      <dgm:t>
        <a:bodyPr/>
        <a:lstStyle/>
        <a:p>
          <a:r>
            <a:rPr lang="en-US" b="1"/>
            <a:t>Office Phone: 330-672-0314</a:t>
          </a:r>
          <a:endParaRPr lang="en-US"/>
        </a:p>
      </dgm:t>
    </dgm:pt>
    <dgm:pt modelId="{DBD3D782-5DD5-4EA9-987F-A4E1DB9906AD}" type="parTrans" cxnId="{23E95210-46C1-405A-827D-4E9AC82810A1}">
      <dgm:prSet/>
      <dgm:spPr/>
      <dgm:t>
        <a:bodyPr/>
        <a:lstStyle/>
        <a:p>
          <a:endParaRPr lang="en-US"/>
        </a:p>
      </dgm:t>
    </dgm:pt>
    <dgm:pt modelId="{45421B48-AA2D-4931-8E79-84214E22A295}" type="sibTrans" cxnId="{23E95210-46C1-405A-827D-4E9AC82810A1}">
      <dgm:prSet/>
      <dgm:spPr/>
      <dgm:t>
        <a:bodyPr/>
        <a:lstStyle/>
        <a:p>
          <a:endParaRPr lang="en-US"/>
        </a:p>
      </dgm:t>
    </dgm:pt>
    <dgm:pt modelId="{A5D8A980-436E-4001-8475-6CC51C4D29EC}" type="pres">
      <dgm:prSet presAssocID="{A5E6F577-9A9F-41A9-81A6-19DFA0900D00}" presName="vert0" presStyleCnt="0">
        <dgm:presLayoutVars>
          <dgm:dir/>
          <dgm:animOne val="branch"/>
          <dgm:animLvl val="lvl"/>
        </dgm:presLayoutVars>
      </dgm:prSet>
      <dgm:spPr/>
    </dgm:pt>
    <dgm:pt modelId="{28F898F0-5FD8-4515-9F3C-CAD50F8C4C88}" type="pres">
      <dgm:prSet presAssocID="{53AA8009-B7E2-442D-97FB-62893B471B80}" presName="thickLine" presStyleLbl="alignNode1" presStyleIdx="0" presStyleCnt="5"/>
      <dgm:spPr/>
    </dgm:pt>
    <dgm:pt modelId="{6F6BD3FF-26DD-4D92-9948-0D5C811DF65A}" type="pres">
      <dgm:prSet presAssocID="{53AA8009-B7E2-442D-97FB-62893B471B80}" presName="horz1" presStyleCnt="0"/>
      <dgm:spPr/>
    </dgm:pt>
    <dgm:pt modelId="{E352EA05-DD6F-4DB4-8625-0F1E44BEA4F6}" type="pres">
      <dgm:prSet presAssocID="{53AA8009-B7E2-442D-97FB-62893B471B80}" presName="tx1" presStyleLbl="revTx" presStyleIdx="0" presStyleCnt="5"/>
      <dgm:spPr/>
    </dgm:pt>
    <dgm:pt modelId="{1452CA3B-2B7C-4FD7-9146-93463D0178ED}" type="pres">
      <dgm:prSet presAssocID="{53AA8009-B7E2-442D-97FB-62893B471B80}" presName="vert1" presStyleCnt="0"/>
      <dgm:spPr/>
    </dgm:pt>
    <dgm:pt modelId="{38AFD945-6CBD-4C09-A1B5-ED4797515CF3}" type="pres">
      <dgm:prSet presAssocID="{2E2E576B-10C5-4E0C-9755-97927288AD37}" presName="thickLine" presStyleLbl="alignNode1" presStyleIdx="1" presStyleCnt="5"/>
      <dgm:spPr/>
    </dgm:pt>
    <dgm:pt modelId="{0A0AF99D-FEAF-4760-BEEC-9DDB999EFE3D}" type="pres">
      <dgm:prSet presAssocID="{2E2E576B-10C5-4E0C-9755-97927288AD37}" presName="horz1" presStyleCnt="0"/>
      <dgm:spPr/>
    </dgm:pt>
    <dgm:pt modelId="{B7BD8B38-E6ED-4575-AA4B-7296C39F0287}" type="pres">
      <dgm:prSet presAssocID="{2E2E576B-10C5-4E0C-9755-97927288AD37}" presName="tx1" presStyleLbl="revTx" presStyleIdx="1" presStyleCnt="5"/>
      <dgm:spPr/>
    </dgm:pt>
    <dgm:pt modelId="{31EF88E7-9030-41B0-B257-7FC8E6FB27C6}" type="pres">
      <dgm:prSet presAssocID="{2E2E576B-10C5-4E0C-9755-97927288AD37}" presName="vert1" presStyleCnt="0"/>
      <dgm:spPr/>
    </dgm:pt>
    <dgm:pt modelId="{2ACB57FA-AFD6-4142-86E8-15DA7A7B265F}" type="pres">
      <dgm:prSet presAssocID="{C2E5413B-122E-491C-A0A1-BD515A6F07CB}" presName="thickLine" presStyleLbl="alignNode1" presStyleIdx="2" presStyleCnt="5"/>
      <dgm:spPr/>
    </dgm:pt>
    <dgm:pt modelId="{9B8C861B-EC9D-4EBF-9CCB-AEC59FCAE584}" type="pres">
      <dgm:prSet presAssocID="{C2E5413B-122E-491C-A0A1-BD515A6F07CB}" presName="horz1" presStyleCnt="0"/>
      <dgm:spPr/>
    </dgm:pt>
    <dgm:pt modelId="{B70457C7-1FEF-4494-B752-2BA9FC8833AF}" type="pres">
      <dgm:prSet presAssocID="{C2E5413B-122E-491C-A0A1-BD515A6F07CB}" presName="tx1" presStyleLbl="revTx" presStyleIdx="2" presStyleCnt="5"/>
      <dgm:spPr/>
    </dgm:pt>
    <dgm:pt modelId="{69B7F7A8-227B-48F2-8CCF-7D80FA45A3A9}" type="pres">
      <dgm:prSet presAssocID="{C2E5413B-122E-491C-A0A1-BD515A6F07CB}" presName="vert1" presStyleCnt="0"/>
      <dgm:spPr/>
    </dgm:pt>
    <dgm:pt modelId="{36A4736C-5A5F-45FE-B2EA-1696901BED96}" type="pres">
      <dgm:prSet presAssocID="{51BB8780-5D76-44AE-B028-A1B2175B7CAB}" presName="thickLine" presStyleLbl="alignNode1" presStyleIdx="3" presStyleCnt="5"/>
      <dgm:spPr/>
    </dgm:pt>
    <dgm:pt modelId="{AD47851A-E188-446E-B313-2A8FADC3F1EE}" type="pres">
      <dgm:prSet presAssocID="{51BB8780-5D76-44AE-B028-A1B2175B7CAB}" presName="horz1" presStyleCnt="0"/>
      <dgm:spPr/>
    </dgm:pt>
    <dgm:pt modelId="{360B94EE-F9F4-478A-AFEB-010B7CD3C8AA}" type="pres">
      <dgm:prSet presAssocID="{51BB8780-5D76-44AE-B028-A1B2175B7CAB}" presName="tx1" presStyleLbl="revTx" presStyleIdx="3" presStyleCnt="5"/>
      <dgm:spPr/>
    </dgm:pt>
    <dgm:pt modelId="{50FFE72C-CC52-4A62-9F20-479549C4E39D}" type="pres">
      <dgm:prSet presAssocID="{51BB8780-5D76-44AE-B028-A1B2175B7CAB}" presName="vert1" presStyleCnt="0"/>
      <dgm:spPr/>
    </dgm:pt>
    <dgm:pt modelId="{7028D83D-CD63-41FD-BC4D-58277EE7A3BD}" type="pres">
      <dgm:prSet presAssocID="{DACDEB4B-40CD-42F7-AC48-342BFB662C82}" presName="thickLine" presStyleLbl="alignNode1" presStyleIdx="4" presStyleCnt="5"/>
      <dgm:spPr/>
    </dgm:pt>
    <dgm:pt modelId="{71C390BA-4715-4717-A6F7-45309B14B829}" type="pres">
      <dgm:prSet presAssocID="{DACDEB4B-40CD-42F7-AC48-342BFB662C82}" presName="horz1" presStyleCnt="0"/>
      <dgm:spPr/>
    </dgm:pt>
    <dgm:pt modelId="{A39D26E6-D81D-4FD5-9513-7729398870AA}" type="pres">
      <dgm:prSet presAssocID="{DACDEB4B-40CD-42F7-AC48-342BFB662C82}" presName="tx1" presStyleLbl="revTx" presStyleIdx="4" presStyleCnt="5"/>
      <dgm:spPr/>
    </dgm:pt>
    <dgm:pt modelId="{52A93D49-4E8D-4A21-AF82-3657E5E55ECF}" type="pres">
      <dgm:prSet presAssocID="{DACDEB4B-40CD-42F7-AC48-342BFB662C82}" presName="vert1" presStyleCnt="0"/>
      <dgm:spPr/>
    </dgm:pt>
  </dgm:ptLst>
  <dgm:cxnLst>
    <dgm:cxn modelId="{23E95210-46C1-405A-827D-4E9AC82810A1}" srcId="{A5E6F577-9A9F-41A9-81A6-19DFA0900D00}" destId="{DACDEB4B-40CD-42F7-AC48-342BFB662C82}" srcOrd="4" destOrd="0" parTransId="{DBD3D782-5DD5-4EA9-987F-A4E1DB9906AD}" sibTransId="{45421B48-AA2D-4931-8E79-84214E22A295}"/>
    <dgm:cxn modelId="{BA6A3F14-869D-4ECE-A7F2-0078AB3345B1}" type="presOf" srcId="{A5E6F577-9A9F-41A9-81A6-19DFA0900D00}" destId="{A5D8A980-436E-4001-8475-6CC51C4D29EC}" srcOrd="0" destOrd="0" presId="urn:microsoft.com/office/officeart/2008/layout/LinedList"/>
    <dgm:cxn modelId="{A3C1322F-52E9-4125-9607-09250B77FE20}" srcId="{A5E6F577-9A9F-41A9-81A6-19DFA0900D00}" destId="{C2E5413B-122E-491C-A0A1-BD515A6F07CB}" srcOrd="2" destOrd="0" parTransId="{216F1277-273B-46F2-B584-207FF2183EE3}" sibTransId="{3E0D0621-F40B-4649-BDC5-998F7B5574F6}"/>
    <dgm:cxn modelId="{0774314C-659D-4C4D-9D0F-5EC48AE913EE}" srcId="{A5E6F577-9A9F-41A9-81A6-19DFA0900D00}" destId="{51BB8780-5D76-44AE-B028-A1B2175B7CAB}" srcOrd="3" destOrd="0" parTransId="{46F240EE-BBCF-48E1-AC5D-770F8233CDB0}" sibTransId="{53189B0D-BF05-47E5-9FAF-BF1A4BBED332}"/>
    <dgm:cxn modelId="{2E4F8153-F119-4937-8099-A103A21A1B6E}" type="presOf" srcId="{DACDEB4B-40CD-42F7-AC48-342BFB662C82}" destId="{A39D26E6-D81D-4FD5-9513-7729398870AA}" srcOrd="0" destOrd="0" presId="urn:microsoft.com/office/officeart/2008/layout/LinedList"/>
    <dgm:cxn modelId="{CF64E998-4058-4521-8A19-AB0B5075093B}" type="presOf" srcId="{53AA8009-B7E2-442D-97FB-62893B471B80}" destId="{E352EA05-DD6F-4DB4-8625-0F1E44BEA4F6}" srcOrd="0" destOrd="0" presId="urn:microsoft.com/office/officeart/2008/layout/LinedList"/>
    <dgm:cxn modelId="{D5FE659D-0B44-42CC-82A0-12481909E0BE}" type="presOf" srcId="{2E2E576B-10C5-4E0C-9755-97927288AD37}" destId="{B7BD8B38-E6ED-4575-AA4B-7296C39F0287}" srcOrd="0" destOrd="0" presId="urn:microsoft.com/office/officeart/2008/layout/LinedList"/>
    <dgm:cxn modelId="{4AC9F09F-F882-4441-A9BF-15CE2018F973}" srcId="{A5E6F577-9A9F-41A9-81A6-19DFA0900D00}" destId="{2E2E576B-10C5-4E0C-9755-97927288AD37}" srcOrd="1" destOrd="0" parTransId="{DF107A83-6C10-499E-BA1C-35FE0A5F7066}" sibTransId="{A980A5EB-81A2-4C3C-915E-B7D4FA440EEE}"/>
    <dgm:cxn modelId="{1EE6E6A6-8570-40E0-8C54-98DDAACD275D}" type="presOf" srcId="{51BB8780-5D76-44AE-B028-A1B2175B7CAB}" destId="{360B94EE-F9F4-478A-AFEB-010B7CD3C8AA}" srcOrd="0" destOrd="0" presId="urn:microsoft.com/office/officeart/2008/layout/LinedList"/>
    <dgm:cxn modelId="{FB0AB1A9-C9EC-439F-9E35-1BDD1D4EBF63}" type="presOf" srcId="{C2E5413B-122E-491C-A0A1-BD515A6F07CB}" destId="{B70457C7-1FEF-4494-B752-2BA9FC8833AF}" srcOrd="0" destOrd="0" presId="urn:microsoft.com/office/officeart/2008/layout/LinedList"/>
    <dgm:cxn modelId="{400D76B0-20F8-4E9A-A2D0-D059E7E2D55D}" srcId="{A5E6F577-9A9F-41A9-81A6-19DFA0900D00}" destId="{53AA8009-B7E2-442D-97FB-62893B471B80}" srcOrd="0" destOrd="0" parTransId="{C472B561-B52C-47AE-97DD-1BECDAFE2BD6}" sibTransId="{C818E7F3-AB33-4A2F-8C12-F508A0AD979D}"/>
    <dgm:cxn modelId="{8B496352-5978-460A-974B-507C3B6DCA28}" type="presParOf" srcId="{A5D8A980-436E-4001-8475-6CC51C4D29EC}" destId="{28F898F0-5FD8-4515-9F3C-CAD50F8C4C88}" srcOrd="0" destOrd="0" presId="urn:microsoft.com/office/officeart/2008/layout/LinedList"/>
    <dgm:cxn modelId="{66C0A85C-1535-4DFA-A0DD-4BEA53131A65}" type="presParOf" srcId="{A5D8A980-436E-4001-8475-6CC51C4D29EC}" destId="{6F6BD3FF-26DD-4D92-9948-0D5C811DF65A}" srcOrd="1" destOrd="0" presId="urn:microsoft.com/office/officeart/2008/layout/LinedList"/>
    <dgm:cxn modelId="{E9F93591-7D81-4458-A591-B3B6C08BCFEF}" type="presParOf" srcId="{6F6BD3FF-26DD-4D92-9948-0D5C811DF65A}" destId="{E352EA05-DD6F-4DB4-8625-0F1E44BEA4F6}" srcOrd="0" destOrd="0" presId="urn:microsoft.com/office/officeart/2008/layout/LinedList"/>
    <dgm:cxn modelId="{0CF95281-E438-4AEC-86A0-264F6CCEE5D0}" type="presParOf" srcId="{6F6BD3FF-26DD-4D92-9948-0D5C811DF65A}" destId="{1452CA3B-2B7C-4FD7-9146-93463D0178ED}" srcOrd="1" destOrd="0" presId="urn:microsoft.com/office/officeart/2008/layout/LinedList"/>
    <dgm:cxn modelId="{8D941A47-E72F-40B1-ACA8-9F5850FCC96B}" type="presParOf" srcId="{A5D8A980-436E-4001-8475-6CC51C4D29EC}" destId="{38AFD945-6CBD-4C09-A1B5-ED4797515CF3}" srcOrd="2" destOrd="0" presId="urn:microsoft.com/office/officeart/2008/layout/LinedList"/>
    <dgm:cxn modelId="{08AF0B8C-4DF0-4DD5-B059-2E30F6A973A1}" type="presParOf" srcId="{A5D8A980-436E-4001-8475-6CC51C4D29EC}" destId="{0A0AF99D-FEAF-4760-BEEC-9DDB999EFE3D}" srcOrd="3" destOrd="0" presId="urn:microsoft.com/office/officeart/2008/layout/LinedList"/>
    <dgm:cxn modelId="{128C292E-E792-4ACC-A40A-8CBBF52621D4}" type="presParOf" srcId="{0A0AF99D-FEAF-4760-BEEC-9DDB999EFE3D}" destId="{B7BD8B38-E6ED-4575-AA4B-7296C39F0287}" srcOrd="0" destOrd="0" presId="urn:microsoft.com/office/officeart/2008/layout/LinedList"/>
    <dgm:cxn modelId="{2EED6073-6253-4601-B0F6-57AE201738A9}" type="presParOf" srcId="{0A0AF99D-FEAF-4760-BEEC-9DDB999EFE3D}" destId="{31EF88E7-9030-41B0-B257-7FC8E6FB27C6}" srcOrd="1" destOrd="0" presId="urn:microsoft.com/office/officeart/2008/layout/LinedList"/>
    <dgm:cxn modelId="{F59B70E2-7746-40B9-B81D-36350B6A28E1}" type="presParOf" srcId="{A5D8A980-436E-4001-8475-6CC51C4D29EC}" destId="{2ACB57FA-AFD6-4142-86E8-15DA7A7B265F}" srcOrd="4" destOrd="0" presId="urn:microsoft.com/office/officeart/2008/layout/LinedList"/>
    <dgm:cxn modelId="{A7B913A9-B983-4DBA-9FC6-C9169E22F74F}" type="presParOf" srcId="{A5D8A980-436E-4001-8475-6CC51C4D29EC}" destId="{9B8C861B-EC9D-4EBF-9CCB-AEC59FCAE584}" srcOrd="5" destOrd="0" presId="urn:microsoft.com/office/officeart/2008/layout/LinedList"/>
    <dgm:cxn modelId="{3355CF59-0F2A-4C8B-B5FF-DDD23153732B}" type="presParOf" srcId="{9B8C861B-EC9D-4EBF-9CCB-AEC59FCAE584}" destId="{B70457C7-1FEF-4494-B752-2BA9FC8833AF}" srcOrd="0" destOrd="0" presId="urn:microsoft.com/office/officeart/2008/layout/LinedList"/>
    <dgm:cxn modelId="{91DF87CE-8593-456E-8919-5CB24CF36F83}" type="presParOf" srcId="{9B8C861B-EC9D-4EBF-9CCB-AEC59FCAE584}" destId="{69B7F7A8-227B-48F2-8CCF-7D80FA45A3A9}" srcOrd="1" destOrd="0" presId="urn:microsoft.com/office/officeart/2008/layout/LinedList"/>
    <dgm:cxn modelId="{CFB578DC-95C9-4AA2-A83D-B40660505F55}" type="presParOf" srcId="{A5D8A980-436E-4001-8475-6CC51C4D29EC}" destId="{36A4736C-5A5F-45FE-B2EA-1696901BED96}" srcOrd="6" destOrd="0" presId="urn:microsoft.com/office/officeart/2008/layout/LinedList"/>
    <dgm:cxn modelId="{CC643A63-1628-4EDD-9216-F6E86924BFF1}" type="presParOf" srcId="{A5D8A980-436E-4001-8475-6CC51C4D29EC}" destId="{AD47851A-E188-446E-B313-2A8FADC3F1EE}" srcOrd="7" destOrd="0" presId="urn:microsoft.com/office/officeart/2008/layout/LinedList"/>
    <dgm:cxn modelId="{F042F87C-8F09-40E3-84B5-144C2EBA717D}" type="presParOf" srcId="{AD47851A-E188-446E-B313-2A8FADC3F1EE}" destId="{360B94EE-F9F4-478A-AFEB-010B7CD3C8AA}" srcOrd="0" destOrd="0" presId="urn:microsoft.com/office/officeart/2008/layout/LinedList"/>
    <dgm:cxn modelId="{AF655B2F-EB7E-49A4-8C1C-D376EDE93E66}" type="presParOf" srcId="{AD47851A-E188-446E-B313-2A8FADC3F1EE}" destId="{50FFE72C-CC52-4A62-9F20-479549C4E39D}" srcOrd="1" destOrd="0" presId="urn:microsoft.com/office/officeart/2008/layout/LinedList"/>
    <dgm:cxn modelId="{D88A1305-5B6E-41E1-BDAE-128EAA5148E4}" type="presParOf" srcId="{A5D8A980-436E-4001-8475-6CC51C4D29EC}" destId="{7028D83D-CD63-41FD-BC4D-58277EE7A3BD}" srcOrd="8" destOrd="0" presId="urn:microsoft.com/office/officeart/2008/layout/LinedList"/>
    <dgm:cxn modelId="{232E0BD7-6086-4B95-86FE-91507FAB27D1}" type="presParOf" srcId="{A5D8A980-436E-4001-8475-6CC51C4D29EC}" destId="{71C390BA-4715-4717-A6F7-45309B14B829}" srcOrd="9" destOrd="0" presId="urn:microsoft.com/office/officeart/2008/layout/LinedList"/>
    <dgm:cxn modelId="{AC88022C-C7C1-4C20-BC54-64ED684D6169}" type="presParOf" srcId="{71C390BA-4715-4717-A6F7-45309B14B829}" destId="{A39D26E6-D81D-4FD5-9513-7729398870AA}" srcOrd="0" destOrd="0" presId="urn:microsoft.com/office/officeart/2008/layout/LinedList"/>
    <dgm:cxn modelId="{9643424A-F3BD-4016-BCA8-E3793E5F78DC}" type="presParOf" srcId="{71C390BA-4715-4717-A6F7-45309B14B829}" destId="{52A93D49-4E8D-4A21-AF82-3657E5E55E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B7086-8473-47CA-8AF7-D67FF829A6F6}">
      <dsp:nvSpPr>
        <dsp:cNvPr id="0" name=""/>
        <dsp:cNvSpPr/>
      </dsp:nvSpPr>
      <dsp:spPr>
        <a:xfrm>
          <a:off x="2635401" y="0"/>
          <a:ext cx="2610405" cy="261036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On-Campus</a:t>
          </a:r>
        </a:p>
      </dsp:txBody>
      <dsp:txXfrm>
        <a:off x="3017686" y="382279"/>
        <a:ext cx="1845835" cy="1845809"/>
      </dsp:txXfrm>
    </dsp:sp>
    <dsp:sp modelId="{27726C35-8453-4408-BBAF-D9C67D3CC3DD}">
      <dsp:nvSpPr>
        <dsp:cNvPr id="0" name=""/>
        <dsp:cNvSpPr/>
      </dsp:nvSpPr>
      <dsp:spPr>
        <a:xfrm>
          <a:off x="3978999" y="1740970"/>
          <a:ext cx="2610405" cy="261036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Off Campus</a:t>
          </a:r>
        </a:p>
      </dsp:txBody>
      <dsp:txXfrm>
        <a:off x="4361284" y="2123249"/>
        <a:ext cx="1845835" cy="1845809"/>
      </dsp:txXfrm>
    </dsp:sp>
    <dsp:sp modelId="{B78F40BF-05D2-4C4E-8EEA-DCCB16BC30F6}">
      <dsp:nvSpPr>
        <dsp:cNvPr id="0" name=""/>
        <dsp:cNvSpPr/>
      </dsp:nvSpPr>
      <dsp:spPr>
        <a:xfrm>
          <a:off x="5321009" y="0"/>
          <a:ext cx="2610405" cy="261036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Society</a:t>
          </a:r>
        </a:p>
      </dsp:txBody>
      <dsp:txXfrm>
        <a:off x="5703294" y="382279"/>
        <a:ext cx="1845835" cy="1845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898F0-5FD8-4515-9F3C-CAD50F8C4C88}">
      <dsp:nvSpPr>
        <dsp:cNvPr id="0" name=""/>
        <dsp:cNvSpPr/>
      </dsp:nvSpPr>
      <dsp:spPr>
        <a:xfrm>
          <a:off x="0" y="565"/>
          <a:ext cx="59245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52EA05-DD6F-4DB4-8625-0F1E44BEA4F6}">
      <dsp:nvSpPr>
        <dsp:cNvPr id="0" name=""/>
        <dsp:cNvSpPr/>
      </dsp:nvSpPr>
      <dsp:spPr>
        <a:xfrm>
          <a:off x="0" y="565"/>
          <a:ext cx="5924550" cy="92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u="sng" kern="1200" dirty="0"/>
            <a:t>Contact Information</a:t>
          </a:r>
          <a:endParaRPr lang="en-US" sz="3400" u="sng" kern="1200" dirty="0"/>
        </a:p>
      </dsp:txBody>
      <dsp:txXfrm>
        <a:off x="0" y="565"/>
        <a:ext cx="5924550" cy="925603"/>
      </dsp:txXfrm>
    </dsp:sp>
    <dsp:sp modelId="{38AFD945-6CBD-4C09-A1B5-ED4797515CF3}">
      <dsp:nvSpPr>
        <dsp:cNvPr id="0" name=""/>
        <dsp:cNvSpPr/>
      </dsp:nvSpPr>
      <dsp:spPr>
        <a:xfrm>
          <a:off x="0" y="926169"/>
          <a:ext cx="5924550" cy="0"/>
        </a:xfrm>
        <a:prstGeom prst="line">
          <a:avLst/>
        </a:prstGeom>
        <a:gradFill rotWithShape="0">
          <a:gsLst>
            <a:gs pos="0">
              <a:schemeClr val="accent2">
                <a:hueOff val="339127"/>
                <a:satOff val="-3770"/>
                <a:lumOff val="98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339127"/>
                <a:satOff val="-3770"/>
                <a:lumOff val="98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339127"/>
                <a:satOff val="-3770"/>
                <a:lumOff val="98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39127"/>
              <a:satOff val="-3770"/>
              <a:lumOff val="98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BD8B38-E6ED-4575-AA4B-7296C39F0287}">
      <dsp:nvSpPr>
        <dsp:cNvPr id="0" name=""/>
        <dsp:cNvSpPr/>
      </dsp:nvSpPr>
      <dsp:spPr>
        <a:xfrm>
          <a:off x="0" y="926169"/>
          <a:ext cx="5924550" cy="92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Kamesha Spates, Ph.D </a:t>
          </a:r>
          <a:endParaRPr lang="en-US" sz="3400" kern="1200" dirty="0"/>
        </a:p>
      </dsp:txBody>
      <dsp:txXfrm>
        <a:off x="0" y="926169"/>
        <a:ext cx="5924550" cy="925603"/>
      </dsp:txXfrm>
    </dsp:sp>
    <dsp:sp modelId="{2ACB57FA-AFD6-4142-86E8-15DA7A7B265F}">
      <dsp:nvSpPr>
        <dsp:cNvPr id="0" name=""/>
        <dsp:cNvSpPr/>
      </dsp:nvSpPr>
      <dsp:spPr>
        <a:xfrm>
          <a:off x="0" y="1851773"/>
          <a:ext cx="5924550" cy="0"/>
        </a:xfrm>
        <a:prstGeom prst="line">
          <a:avLst/>
        </a:prstGeom>
        <a:gradFill rotWithShape="0">
          <a:gsLst>
            <a:gs pos="0">
              <a:schemeClr val="accent2">
                <a:hueOff val="678254"/>
                <a:satOff val="-7539"/>
                <a:lumOff val="196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678254"/>
                <a:satOff val="-7539"/>
                <a:lumOff val="196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678254"/>
                <a:satOff val="-7539"/>
                <a:lumOff val="196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78254"/>
              <a:satOff val="-7539"/>
              <a:lumOff val="1961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0457C7-1FEF-4494-B752-2BA9FC8833AF}">
      <dsp:nvSpPr>
        <dsp:cNvPr id="0" name=""/>
        <dsp:cNvSpPr/>
      </dsp:nvSpPr>
      <dsp:spPr>
        <a:xfrm>
          <a:off x="0" y="1851773"/>
          <a:ext cx="5924550" cy="92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Kent State University </a:t>
          </a:r>
          <a:endParaRPr lang="en-US" sz="3400" kern="1200"/>
        </a:p>
      </dsp:txBody>
      <dsp:txXfrm>
        <a:off x="0" y="1851773"/>
        <a:ext cx="5924550" cy="925603"/>
      </dsp:txXfrm>
    </dsp:sp>
    <dsp:sp modelId="{36A4736C-5A5F-45FE-B2EA-1696901BED96}">
      <dsp:nvSpPr>
        <dsp:cNvPr id="0" name=""/>
        <dsp:cNvSpPr/>
      </dsp:nvSpPr>
      <dsp:spPr>
        <a:xfrm>
          <a:off x="0" y="2777376"/>
          <a:ext cx="5924550" cy="0"/>
        </a:xfrm>
        <a:prstGeom prst="line">
          <a:avLst/>
        </a:prstGeom>
        <a:gradFill rotWithShape="0">
          <a:gsLst>
            <a:gs pos="0">
              <a:schemeClr val="accent2">
                <a:hueOff val="1017380"/>
                <a:satOff val="-11309"/>
                <a:lumOff val="294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017380"/>
                <a:satOff val="-11309"/>
                <a:lumOff val="294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017380"/>
                <a:satOff val="-11309"/>
                <a:lumOff val="294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017380"/>
              <a:satOff val="-11309"/>
              <a:lumOff val="2941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0B94EE-F9F4-478A-AFEB-010B7CD3C8AA}">
      <dsp:nvSpPr>
        <dsp:cNvPr id="0" name=""/>
        <dsp:cNvSpPr/>
      </dsp:nvSpPr>
      <dsp:spPr>
        <a:xfrm>
          <a:off x="0" y="2777376"/>
          <a:ext cx="5924550" cy="92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hlinkClick xmlns:r="http://schemas.openxmlformats.org/officeDocument/2006/relationships" r:id="rId1"/>
            </a:rPr>
            <a:t>kspates1@kent.edu</a:t>
          </a:r>
          <a:endParaRPr lang="en-US" sz="3400" kern="1200"/>
        </a:p>
      </dsp:txBody>
      <dsp:txXfrm>
        <a:off x="0" y="2777376"/>
        <a:ext cx="5924550" cy="925603"/>
      </dsp:txXfrm>
    </dsp:sp>
    <dsp:sp modelId="{7028D83D-CD63-41FD-BC4D-58277EE7A3BD}">
      <dsp:nvSpPr>
        <dsp:cNvPr id="0" name=""/>
        <dsp:cNvSpPr/>
      </dsp:nvSpPr>
      <dsp:spPr>
        <a:xfrm>
          <a:off x="0" y="3702980"/>
          <a:ext cx="5924550" cy="0"/>
        </a:xfrm>
        <a:prstGeom prst="line">
          <a:avLst/>
        </a:prstGeom>
        <a:gradFill rotWithShape="0">
          <a:gsLst>
            <a:gs pos="0">
              <a:schemeClr val="accent2">
                <a:hueOff val="1356507"/>
                <a:satOff val="-15078"/>
                <a:lumOff val="392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356507"/>
                <a:satOff val="-15078"/>
                <a:lumOff val="392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356507"/>
                <a:satOff val="-15078"/>
                <a:lumOff val="392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356507"/>
              <a:satOff val="-15078"/>
              <a:lumOff val="3921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9D26E6-D81D-4FD5-9513-7729398870AA}">
      <dsp:nvSpPr>
        <dsp:cNvPr id="0" name=""/>
        <dsp:cNvSpPr/>
      </dsp:nvSpPr>
      <dsp:spPr>
        <a:xfrm>
          <a:off x="0" y="3702980"/>
          <a:ext cx="5924550" cy="925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Office Phone: 330-672-0314</a:t>
          </a:r>
          <a:endParaRPr lang="en-US" sz="3400" kern="1200"/>
        </a:p>
      </dsp:txBody>
      <dsp:txXfrm>
        <a:off x="0" y="3702980"/>
        <a:ext cx="5924550" cy="925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83C24-DD84-425A-8A98-420848EA398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3C80-B543-47C2-8D2C-14BFB2CE8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0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52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9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92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76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3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20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9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F6281091-86AF-42CC-95DA-C67D69437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E6ACAE4-03B5-4B5A-B846-E02F66714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45CBFB0-BEAC-4361-910F-6F694AF5A0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0100CC-5116-41C5-9858-441753F305C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3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6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7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9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58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13C80-B543-47C2-8D2C-14BFB2CE84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9C31-D6B9-4806-B68B-F165BCCC62B6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7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2390-AAA7-40A9-92C1-675377492866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8CC0-F5A1-4E0E-91DA-E121A28DA100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19D-5482-4B82-BABC-26F0899E5684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5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D258-6578-4D6F-9641-C2AF6F9192F0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85B0-6E3B-48E0-A539-7320543205AC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4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417E-7304-40A1-BCD9-696D0FDD52EA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6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FA5F-3D22-4AB5-92EF-39EB0D3383E6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0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34D4-C3B9-4710-A893-9E8D1DFF23EE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0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ECB-CCD2-4E25-973F-76AAF1C72795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5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EE1-8AA3-4AC9-A9F0-76732ECA1F7B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7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5C6-B863-4D2B-9CFE-DA5A1087B338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5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56DC-581C-4922-980F-4CD58A055D8D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1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A29B-E40C-446D-9CC6-74AEBF4A9E2E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5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3714-CEAC-4C44-A01D-D753D452E52A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4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B9F3-05B5-405C-B6C5-4F9BD0A25453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3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F4D3-368E-4522-88A5-790AF18B3151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7F99-6A18-4A04-BD34-8E883592CD7A}" type="datetime1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1EB53-437C-49B2-8CD3-E1206C9A8F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7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philippinesbasiceducation.us/2013/04/help-is-here-resources-for-educators.html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1C41-3A4B-46E0-AEF2-439B5F84C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 A Class of our Own: Supporting the Mental Health Needs of Students of Color </a:t>
            </a:r>
            <a:endParaRPr lang="en-US" dirty="0"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E614B-3D59-4062-90ED-BFCC1D5D6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</a:rPr>
              <a:t>Kamesha Spates, Ph.D</a:t>
            </a:r>
          </a:p>
          <a:p>
            <a:r>
              <a:rPr lang="en-US" dirty="0">
                <a:effectLst/>
              </a:rPr>
              <a:t>Kent State University</a:t>
            </a:r>
          </a:p>
          <a:p>
            <a:r>
              <a:rPr lang="en-US" dirty="0">
                <a:effectLst/>
              </a:rPr>
              <a:t>Assistant Professor </a:t>
            </a:r>
          </a:p>
          <a:p>
            <a:r>
              <a:rPr lang="en-US" dirty="0">
                <a:effectLst/>
              </a:rPr>
              <a:t>Department of Sociology</a:t>
            </a:r>
          </a:p>
          <a:p>
            <a:r>
              <a:rPr lang="en-US" dirty="0">
                <a:effectLst/>
              </a:rPr>
              <a:t>October 31, 2019</a:t>
            </a:r>
          </a:p>
        </p:txBody>
      </p:sp>
    </p:spTree>
    <p:extLst>
      <p:ext uri="{BB962C8B-B14F-4D97-AF65-F5344CB8AC3E}">
        <p14:creationId xmlns:p14="http://schemas.microsoft.com/office/powerpoint/2010/main" val="374227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06B2-6ECC-4E05-8AED-9070178D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Stressors among students of color at PWI’s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60A68-4ABD-45AB-9555-B6E5C90A8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8569D-4BF7-4451-8C72-609A983E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FBDF3-317C-423E-833A-BFD1A9DB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8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84F5-2FD5-42BD-9865-2020114C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Lived experiences of Students of color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A1CEEA-AEEE-401E-A05C-7C3ACEE861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6984" y="1825625"/>
          <a:ext cx="1056681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128E-FEC6-46EF-8561-D1883E15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B05A-EB74-456C-8BD5-1A21CE4B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9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CBAF-D897-411D-9B48-7E388AA0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stressors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EE22-4E4F-43FA-8B83-0671B1F91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9020"/>
            <a:ext cx="10353762" cy="369513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effectLst/>
              </a:rPr>
              <a:t>Structural Challenges</a:t>
            </a:r>
            <a:r>
              <a:rPr lang="en-US" sz="2800" baseline="30000" dirty="0">
                <a:effectLst/>
              </a:rPr>
              <a:t>9</a:t>
            </a:r>
            <a:endParaRPr lang="en-US" sz="2800" dirty="0">
              <a:effectLst/>
            </a:endParaRPr>
          </a:p>
          <a:p>
            <a:endParaRPr lang="en-US" dirty="0">
              <a:effectLst/>
            </a:endParaRPr>
          </a:p>
          <a:p>
            <a:pPr lvl="1"/>
            <a:r>
              <a:rPr lang="en-US" sz="2300" dirty="0">
                <a:effectLst/>
              </a:rPr>
              <a:t>Prejudice and discrimination </a:t>
            </a:r>
          </a:p>
          <a:p>
            <a:pPr lvl="1"/>
            <a:endParaRPr lang="en-US" sz="2300" dirty="0">
              <a:effectLst/>
            </a:endParaRPr>
          </a:p>
          <a:p>
            <a:pPr lvl="1"/>
            <a:r>
              <a:rPr lang="en-US" sz="2300" dirty="0">
                <a:effectLst/>
              </a:rPr>
              <a:t>More likely to come from  lower SES backgrounds </a:t>
            </a:r>
          </a:p>
          <a:p>
            <a:endParaRPr lang="en-US" sz="2300" dirty="0">
              <a:effectLst/>
            </a:endParaRPr>
          </a:p>
          <a:p>
            <a:pPr lvl="1"/>
            <a:r>
              <a:rPr lang="en-US" sz="2300" dirty="0">
                <a:effectLst/>
              </a:rPr>
              <a:t>More likely to be first in family (FOF)</a:t>
            </a:r>
          </a:p>
          <a:p>
            <a:endParaRPr lang="en-US" sz="2300" dirty="0">
              <a:effectLst/>
            </a:endParaRPr>
          </a:p>
          <a:p>
            <a:pPr lvl="1"/>
            <a:r>
              <a:rPr lang="en-US" sz="2300" dirty="0">
                <a:effectLst/>
              </a:rPr>
              <a:t>More likely to have graduated from underperforming High Schools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E8368-0A70-4BB1-9C5C-39AA59BE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53ED0-C0EF-4FD6-85E2-9BD4F1CC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7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B2D1-843B-4D9C-98BE-24670C8B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life as a student of Color at a PWI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E370-A9AC-4F9F-8D0E-E8C1CD963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28159"/>
            <a:ext cx="5106004" cy="3702881"/>
          </a:xfrm>
        </p:spPr>
        <p:txBody>
          <a:bodyPr>
            <a:noAutofit/>
          </a:bodyPr>
          <a:lstStyle/>
          <a:p>
            <a:r>
              <a:rPr lang="en-US" sz="2200" dirty="0">
                <a:effectLst/>
              </a:rPr>
              <a:t>Acculturative Stress </a:t>
            </a:r>
            <a:r>
              <a:rPr lang="en-US" sz="2200" baseline="30000" dirty="0">
                <a:effectLst/>
              </a:rPr>
              <a:t>10</a:t>
            </a:r>
            <a:endParaRPr lang="en-US" sz="2200" dirty="0">
              <a:effectLst/>
            </a:endParaRPr>
          </a:p>
          <a:p>
            <a:pPr marL="0" indent="0">
              <a:buNone/>
            </a:pPr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Being a member of a minority group at a PWI/U can decrease the psychological functioning of students of color</a:t>
            </a:r>
            <a:r>
              <a:rPr lang="en-US" sz="2200" baseline="30000" dirty="0">
                <a:effectLst/>
              </a:rPr>
              <a:t>5</a:t>
            </a:r>
          </a:p>
          <a:p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Academic Inferiority or Academic Phoniness</a:t>
            </a:r>
            <a:r>
              <a:rPr lang="en-US" sz="2200" baseline="30000" dirty="0">
                <a:effectLst/>
              </a:rPr>
              <a:t>5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A7085-C6C1-43DF-AA90-79EF8F96AF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300" dirty="0"/>
              <a:t>The impact of Microaggressions on mental health and self-esteem</a:t>
            </a:r>
            <a:r>
              <a:rPr lang="en-US" sz="2300" baseline="30000" dirty="0"/>
              <a:t>11</a:t>
            </a:r>
            <a:r>
              <a:rPr lang="en-US" sz="2300" dirty="0"/>
              <a:t> </a:t>
            </a:r>
          </a:p>
          <a:p>
            <a:endParaRPr lang="en-US" sz="2300" dirty="0">
              <a:effectLst/>
            </a:endParaRPr>
          </a:p>
          <a:p>
            <a:r>
              <a:rPr lang="en-US" sz="2300" dirty="0">
                <a:effectLst/>
              </a:rPr>
              <a:t>Perceptions of being a burden</a:t>
            </a:r>
            <a:r>
              <a:rPr lang="en-US" sz="2300" baseline="30000" dirty="0">
                <a:effectLst/>
              </a:rPr>
              <a:t>12</a:t>
            </a:r>
          </a:p>
          <a:p>
            <a:endParaRPr lang="en-US" sz="2300" dirty="0">
              <a:effectLst/>
            </a:endParaRPr>
          </a:p>
          <a:p>
            <a:r>
              <a:rPr lang="en-US" sz="2300" dirty="0">
                <a:effectLst/>
              </a:rPr>
              <a:t>Racial Battle Fatigue</a:t>
            </a:r>
            <a:r>
              <a:rPr lang="en-US" sz="2300" baseline="30000" dirty="0">
                <a:effectLst/>
              </a:rPr>
              <a:t>13</a:t>
            </a:r>
          </a:p>
          <a:p>
            <a:endParaRPr lang="en-US" sz="2300" dirty="0">
              <a:effectLst/>
            </a:endParaRPr>
          </a:p>
          <a:p>
            <a:r>
              <a:rPr lang="en-US" sz="2300" dirty="0">
                <a:effectLst/>
              </a:rPr>
              <a:t>AWA</a:t>
            </a:r>
            <a:r>
              <a:rPr lang="en-US" sz="2300" baseline="30000" dirty="0">
                <a:effectLst/>
              </a:rPr>
              <a:t> 14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1B983-CE21-4A10-A5A7-F79CB75B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7" y="6232193"/>
            <a:ext cx="6672865" cy="365125"/>
          </a:xfrm>
        </p:spPr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F25-1380-434B-8D33-C5E1FDB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52F68-6F06-4222-AE90-DD646753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the Mental Health Needs of Students of Color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A86D4-7ACA-473D-8A28-0E4930440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50356-3E11-4B3E-A6D5-A443ACBC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678E9-7296-4420-8DE7-16C3E90B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0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4EFC-BBE7-4042-A0EF-0A15E693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 moment of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F5C6-9746-4D6E-9E5A-8B45FE91A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What steps has your campus community taken to support the mental health needs of students of color?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SHARE WITH OTHERS!!!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23540-FCAD-40EC-8303-0B2D570A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C3F4E-4A5E-4E1A-8E15-AA2F6424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68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FB87-5E4D-43CB-9C1B-B8A5566B4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 a Multi-Cultural Strength-Based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36DE2-0DC6-482B-8CD8-5C77E52D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effectLst/>
              </a:rPr>
              <a:t>Ethnic Identity</a:t>
            </a:r>
            <a:r>
              <a:rPr lang="en-US" baseline="30000" dirty="0">
                <a:effectLst/>
              </a:rPr>
              <a:t>5</a:t>
            </a:r>
          </a:p>
          <a:p>
            <a:pPr>
              <a:spcBef>
                <a:spcPts val="0"/>
              </a:spcBef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dirty="0">
                <a:effectLst/>
              </a:rPr>
              <a:t>Political Activism</a:t>
            </a:r>
            <a:r>
              <a:rPr lang="en-US" baseline="30000" dirty="0">
                <a:effectLst/>
              </a:rPr>
              <a:t>15</a:t>
            </a:r>
          </a:p>
          <a:p>
            <a:pPr>
              <a:spcBef>
                <a:spcPts val="0"/>
              </a:spcBef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dirty="0">
                <a:effectLst/>
              </a:rPr>
              <a:t>Spirituality </a:t>
            </a:r>
            <a:r>
              <a:rPr lang="en-US" baseline="30000" dirty="0">
                <a:effectLst/>
              </a:rPr>
              <a:t>16, 17</a:t>
            </a:r>
            <a:r>
              <a:rPr lang="en-US" dirty="0">
                <a:effectLst/>
              </a:rPr>
              <a:t> </a:t>
            </a:r>
          </a:p>
          <a:p>
            <a:pPr>
              <a:spcBef>
                <a:spcPts val="0"/>
              </a:spcBef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dirty="0">
                <a:effectLst/>
              </a:rPr>
              <a:t>Parental and extended family support</a:t>
            </a:r>
            <a:r>
              <a:rPr lang="en-US" baseline="30000" dirty="0">
                <a:effectLst/>
              </a:rPr>
              <a:t> 17</a:t>
            </a:r>
            <a:r>
              <a:rPr lang="en-US" dirty="0">
                <a:effectLst/>
              </a:rPr>
              <a:t> </a:t>
            </a:r>
          </a:p>
          <a:p>
            <a:pPr>
              <a:spcBef>
                <a:spcPts val="0"/>
              </a:spcBef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dirty="0">
                <a:effectLst/>
              </a:rPr>
              <a:t>Involvement in student organizations </a:t>
            </a:r>
            <a:r>
              <a:rPr lang="en-US" baseline="30000" dirty="0">
                <a:effectLst/>
              </a:rPr>
              <a:t>17</a:t>
            </a:r>
            <a:endParaRPr lang="en-US" dirty="0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BBD2C-B743-4DE1-83CA-6B51D92F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F5862-0F5D-4C7C-9895-7A7967EA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19A48-6CE9-4D49-B695-07363BE5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Literature-based recommendations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1E50-7B4C-4F93-BF2E-8C621771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</a:rPr>
              <a:t>Climate study to capture the experiences of each marginalized group members both on and off campus </a:t>
            </a:r>
            <a:r>
              <a:rPr lang="en-US" baseline="30000" dirty="0">
                <a:effectLst/>
              </a:rPr>
              <a:t>18,19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A mental health needs assessment</a:t>
            </a:r>
            <a:r>
              <a:rPr lang="en-US" baseline="30000" dirty="0">
                <a:effectLst/>
              </a:rPr>
              <a:t>8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Campus administrators should consider societal implications of being a racial or ethnic minority including intersecting identities </a:t>
            </a:r>
            <a:r>
              <a:rPr lang="en-US" baseline="30000" dirty="0">
                <a:effectLst/>
              </a:rPr>
              <a:t>18,19, 20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Foster a sense of belonging</a:t>
            </a:r>
            <a:r>
              <a:rPr lang="en-US" baseline="30000" dirty="0">
                <a:effectLst/>
              </a:rPr>
              <a:t>21</a:t>
            </a:r>
            <a:r>
              <a:rPr lang="en-US" dirty="0">
                <a:effectLst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554D1-8DF5-4301-87BF-990D4CAF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9B1C6-2D05-4454-BD44-F134F6ED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4ACD-C190-4BD3-AD07-27B1C042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“Feelings of Belonging”</a:t>
            </a:r>
            <a:r>
              <a:rPr lang="en-US" baseline="30000" dirty="0"/>
              <a:t>21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F4F69-B44D-494D-81E8-A0A9FE6B4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Culturally competent staff and faculty members</a:t>
            </a:r>
          </a:p>
          <a:p>
            <a:endParaRPr lang="en-US" dirty="0"/>
          </a:p>
          <a:p>
            <a:r>
              <a:rPr lang="en-US" dirty="0"/>
              <a:t>Create a space for sense of belonging </a:t>
            </a:r>
          </a:p>
          <a:p>
            <a:endParaRPr lang="en-US" dirty="0"/>
          </a:p>
          <a:p>
            <a:r>
              <a:rPr lang="en-US" dirty="0"/>
              <a:t>Pedagogical approaches and campus programming should be culturally sensitive</a:t>
            </a:r>
          </a:p>
          <a:p>
            <a:endParaRPr lang="en-US" dirty="0"/>
          </a:p>
          <a:p>
            <a:r>
              <a:rPr lang="en-US" dirty="0"/>
              <a:t>Establish a multi-dimensional system of mentorship compassion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C1BB7-2469-4160-9A94-6EFE55CB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9F200-7B15-4D2A-836A-27D4DE71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FD6536-6B81-4294-8CB1-639A0861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1E5B008-F4D0-4BB1-88C0-8303E7E572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Identify and promote the mental health and well-being of students of color as a campus-wide priority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Engage students to provide guidance and feedback on matters of student mental health and emotional well- being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Actively recruit, train and retain a diverse and culturally competent faculty and professional staff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Create opportunities to engage around national and international issues/events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Create dedicated roles to support well-being and success of students of color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C4BEE5-3793-40B5-845C-D070A2E0FF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Support and promote accessible, safe communication with campus administration and an effective response system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Offer a range of supportive programs and services in varied formats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Help students learn about programs and services by advertising and promoting through multiple channels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Identify and utilize culturally relevant and promising programs and practices, and collect data on effectiveness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Participate in resource and information sharing (within and between schools).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83C47-6C3E-4D2D-A813-0B393BAA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dirty="0"/>
              <a:t>Kamesha Spates, Ph.D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5039F-A459-4ABF-86CC-C2D18115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A71EB53-437C-49B2-8CD3-E1206C9A8F71}" type="slidenum">
              <a:rPr lang="en-US" sz="1000" smtClean="0"/>
              <a:pPr>
                <a:spcAft>
                  <a:spcPts val="600"/>
                </a:spcAft>
              </a:pPr>
              <a:t>19</a:t>
            </a:fld>
            <a:endParaRPr lang="en-US" sz="1000" dirty="0"/>
          </a:p>
        </p:txBody>
      </p:sp>
      <p:pic>
        <p:nvPicPr>
          <p:cNvPr id="1026" name="Picture 2" descr="Image result for steve fund and jed foundation">
            <a:extLst>
              <a:ext uri="{FF2B5EF4-FFF2-40B4-BE49-F238E27FC236}">
                <a16:creationId xmlns:a16="http://schemas.microsoft.com/office/drawing/2014/main" id="{F3E27B55-017A-421E-AB96-C90002C7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4046" y="370216"/>
            <a:ext cx="4833257" cy="1526291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0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71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7CAC0D22-B382-4F52-A9B9-96F5F1368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508" y="1134033"/>
            <a:ext cx="3544863" cy="4613999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en-US" sz="3000" b="1" dirty="0">
                <a:solidFill>
                  <a:srgbClr val="FFFFFF"/>
                </a:solidFill>
                <a:effectLst/>
              </a:rPr>
              <a:t>Today’s Goals </a:t>
            </a:r>
            <a:r>
              <a:rPr lang="en-US" altLang="en-US" sz="2600" b="1" dirty="0">
                <a:solidFill>
                  <a:srgbClr val="FFFFFF"/>
                </a:solidFill>
                <a:effectLst/>
              </a:rPr>
              <a:t> </a:t>
            </a:r>
          </a:p>
        </p:txBody>
      </p:sp>
      <p:sp useBgFill="1">
        <p:nvSpPr>
          <p:cNvPr id="11269" name="Rectangle 73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3C005F1-142A-47D7-B53E-9C32D11192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1641" y="348921"/>
            <a:ext cx="7091338" cy="5690770"/>
          </a:xfrm>
        </p:spPr>
        <p:txBody>
          <a:bodyPr rtlCol="0" anchor="ctr">
            <a:normAutofit lnSpcReduction="10000"/>
          </a:bodyPr>
          <a:lstStyle/>
          <a:p>
            <a:pPr marL="0" lvl="0" indent="0">
              <a:buNone/>
            </a:pPr>
            <a:endParaRPr lang="en-US" sz="2200" dirty="0">
              <a:effectLst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effectLst/>
              </a:rPr>
              <a:t>Discuss mental illness prevalence rates of college students of color in the United States.</a:t>
            </a:r>
          </a:p>
          <a:p>
            <a:pPr marL="503237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altLang="en-US" sz="2600" dirty="0">
              <a:effectLst/>
            </a:endParaRPr>
          </a:p>
          <a:p>
            <a:pPr marL="503237" indent="-457200">
              <a:buFont typeface="+mj-lt"/>
              <a:buAutoNum type="arabicPeriod"/>
              <a:defRPr/>
            </a:pPr>
            <a:r>
              <a:rPr lang="en-US" sz="2600" dirty="0">
                <a:effectLst/>
              </a:rPr>
              <a:t>Identify the unique stressors faced by students of color at PWI’s. </a:t>
            </a:r>
          </a:p>
          <a:p>
            <a:pPr marL="503237" indent="-457200">
              <a:buFont typeface="+mj-lt"/>
              <a:buAutoNum type="arabicPeriod"/>
              <a:defRPr/>
            </a:pPr>
            <a:endParaRPr lang="en-US" sz="2600" dirty="0">
              <a:effectLst/>
            </a:endParaRPr>
          </a:p>
          <a:p>
            <a:pPr marL="503237" indent="-457200">
              <a:buFont typeface="+mj-lt"/>
              <a:buAutoNum type="arabicPeriod"/>
              <a:defRPr/>
            </a:pPr>
            <a:r>
              <a:rPr lang="en-US" sz="2600" dirty="0">
                <a:effectLst/>
              </a:rPr>
              <a:t>Highlight factors to consider in supporting the mental health needs of college students of color.</a:t>
            </a:r>
            <a:endParaRPr lang="en-US" altLang="en-US" sz="2600" dirty="0">
              <a:effectLst/>
            </a:endParaRPr>
          </a:p>
          <a:p>
            <a:pPr marL="503237" indent="-457200">
              <a:buFont typeface="+mj-lt"/>
              <a:buAutoNum type="arabicPeriod"/>
              <a:defRPr/>
            </a:pPr>
            <a:endParaRPr lang="en-US" altLang="en-US" sz="1600" dirty="0">
              <a:effectLst/>
            </a:endParaRPr>
          </a:p>
          <a:p>
            <a:pPr indent="-182880" eaLnBrk="1" fontAlgn="auto" hangingPunct="1">
              <a:spcAft>
                <a:spcPts val="0"/>
              </a:spcAft>
              <a:defRPr/>
            </a:pPr>
            <a:endParaRPr lang="en-US" altLang="en-US" sz="1600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1EDC4-FA3E-4B7B-807D-65D661F8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98F38-4111-4481-A67E-F9E71A61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2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C02C89D-94FE-47DE-A863-0DEE5118D1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 b="1" dirty="0"/>
              <a:t>Questions?</a:t>
            </a:r>
          </a:p>
        </p:txBody>
      </p:sp>
      <p:sp>
        <p:nvSpPr>
          <p:cNvPr id="44036" name="Footer Placeholder 1">
            <a:extLst>
              <a:ext uri="{FF2B5EF4-FFF2-40B4-BE49-F238E27FC236}">
                <a16:creationId xmlns:a16="http://schemas.microsoft.com/office/drawing/2014/main" id="{9668B4B2-3D0D-4416-AB64-4AA0B299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3794" y="6309360"/>
            <a:ext cx="667286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1900">
                <a:latin typeface="Century Gothic" panose="020B0502020202020204" pitchFamily="34" charset="0"/>
              </a:rPr>
              <a:t>Kamesha Spates, PhD</a:t>
            </a:r>
          </a:p>
        </p:txBody>
      </p:sp>
      <p:sp>
        <p:nvSpPr>
          <p:cNvPr id="44037" name="Slide Number Placeholder 2">
            <a:extLst>
              <a:ext uri="{FF2B5EF4-FFF2-40B4-BE49-F238E27FC236}">
                <a16:creationId xmlns:a16="http://schemas.microsoft.com/office/drawing/2014/main" id="{BCF29277-73CB-46E5-87F9-CC229D49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514011" y="6309360"/>
            <a:ext cx="75354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E4306B7-5089-43ED-9BB3-0B1C8FE046D1}" type="slidenum">
              <a:rPr lang="en-US" altLang="en-US" sz="1900" smtClean="0">
                <a:latin typeface="Century Gothic" panose="020B0502020202020204" pitchFamily="34" charset="0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900">
              <a:latin typeface="Century Gothic" panose="020B0502020202020204" pitchFamily="34" charset="0"/>
            </a:endParaRPr>
          </a:p>
        </p:txBody>
      </p:sp>
      <p:graphicFrame>
        <p:nvGraphicFramePr>
          <p:cNvPr id="44039" name="Content Placeholder 2">
            <a:extLst>
              <a:ext uri="{FF2B5EF4-FFF2-40B4-BE49-F238E27FC236}">
                <a16:creationId xmlns:a16="http://schemas.microsoft.com/office/drawing/2014/main" id="{BD139464-14A3-4288-B313-6C29CDCFEC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62451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0652-AD92-4870-A5A3-DCD65CB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64176"/>
            <a:ext cx="10353761" cy="132632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427C-7315-45FB-8365-050697368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74558"/>
            <a:ext cx="10353762" cy="481664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Strmic-Pawl, H. V., Jackson, B. A., &amp; Garner, S. (2018). Race counts: racial and ethnic data on the US census and the implications for tracking inequality. </a:t>
            </a:r>
            <a:r>
              <a:rPr lang="en-US" i="1" dirty="0">
                <a:effectLst/>
              </a:rPr>
              <a:t>Sociology of Race and Ethnicity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4</a:t>
            </a:r>
            <a:r>
              <a:rPr lang="en-US" dirty="0">
                <a:effectLst/>
              </a:rPr>
              <a:t>(1), 1-13.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Lipson, S. K., Kern, A., Eisenberg, D., &amp; Breland-Noble, A. M. (2018). Mental health disparities among college students of color. </a:t>
            </a:r>
            <a:r>
              <a:rPr lang="en-US" i="1" dirty="0">
                <a:effectLst/>
              </a:rPr>
              <a:t>Journal of Adolescent Health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63</a:t>
            </a:r>
            <a:r>
              <a:rPr lang="en-US" dirty="0">
                <a:effectLst/>
              </a:rPr>
              <a:t>(3), 348-356.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Eisenberg, D., Hunt, J., &amp; Speer, N. (2013). Mental health in American colleges and universities: variation across student subgroups and across campuses. </a:t>
            </a:r>
            <a:r>
              <a:rPr lang="en-US" i="1" dirty="0">
                <a:effectLst/>
              </a:rPr>
              <a:t>The Journal of nervous and mental disease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201</a:t>
            </a:r>
            <a:r>
              <a:rPr lang="en-US" dirty="0">
                <a:effectLst/>
              </a:rPr>
              <a:t>(1), 60-67.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Herman, S., Archambeau, O. G., Deliramich, A. N., Kim, B. S., Chiu, P. H., &amp; Frueh, B. C. (2011). Depressive symptoms and mental health treatment in an ethnoracially diverse college student sample. </a:t>
            </a:r>
            <a:r>
              <a:rPr lang="en-US" i="1" dirty="0">
                <a:effectLst/>
              </a:rPr>
              <a:t>Journal of American College Health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59</a:t>
            </a:r>
            <a:r>
              <a:rPr lang="en-US" dirty="0">
                <a:effectLst/>
              </a:rPr>
              <a:t>(8), 715-720.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McClain, S., Beasley, S. T., Jones, B., Awosogba, O., Jackson, S., &amp; Cokley, K. (2016). An examination of the impact of racial and ethnic identity, impostor feelings, and minority status stress on the mental health of Black college students. </a:t>
            </a:r>
            <a:r>
              <a:rPr lang="en-US" i="1" dirty="0">
                <a:effectLst/>
              </a:rPr>
              <a:t>Journal of Multicultural Counseling and Development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44</a:t>
            </a:r>
            <a:r>
              <a:rPr lang="en-US" dirty="0">
                <a:effectLst/>
              </a:rPr>
              <a:t>(2), 101-117.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ADEE8-76CD-463F-B8E5-153E12CF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C018C-3D0F-44FC-8620-D4A5934E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7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0652-AD92-4870-A5A3-DCD65CB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64176"/>
            <a:ext cx="10353761" cy="132632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427C-7315-45FB-8365-050697368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74558"/>
            <a:ext cx="10353762" cy="481664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Bridge, J. A., Asti, L., Horowitz, L. M., Greenhouse, J. B., Fontanella, C. A., Sheftall, A. H., ... &amp; Campo, J. V. (2015). Suicide trends among elementary school–aged children in the United States from 1993 to 2012. </a:t>
            </a:r>
            <a:r>
              <a:rPr lang="en-US" i="1" dirty="0">
                <a:effectLst/>
              </a:rPr>
              <a:t>JAMA pediatrics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169</a:t>
            </a:r>
            <a:r>
              <a:rPr lang="en-US" dirty="0">
                <a:effectLst/>
              </a:rPr>
              <a:t>(7), 673-677.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O Odafe, M., C Talavera, D., Cheref, S., H Hong, J., &amp; L Walker, R. (2016). Suicide in racial and ethnic minority adults: A review of the last decade. </a:t>
            </a:r>
            <a:r>
              <a:rPr lang="en-US" i="1" dirty="0">
                <a:effectLst/>
              </a:rPr>
              <a:t>Current Psychiatry Reviews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12</a:t>
            </a:r>
            <a:r>
              <a:rPr lang="en-US" dirty="0">
                <a:effectLst/>
              </a:rPr>
              <a:t>(2), 181-198.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Hayes, J. A., Youn, S. J., Castonguay, L. G., Locke, B. D., McAleavey, A. A., &amp; Nordberg, S. (2011). Rates and predictors of counseling center use among college students of color. </a:t>
            </a:r>
            <a:r>
              <a:rPr lang="en-US" i="1" dirty="0">
                <a:effectLst/>
              </a:rPr>
              <a:t>Journal of College Counseling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14</a:t>
            </a:r>
            <a:r>
              <a:rPr lang="en-US" dirty="0">
                <a:effectLst/>
              </a:rPr>
              <a:t>(2), 105-116.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Turner, F. D., &amp; Smith, J. K. (2015). A comparative study on the stress levels of black, white, Asian, and Latino undergraduate students. </a:t>
            </a:r>
            <a:r>
              <a:rPr lang="en-US" i="1" dirty="0">
                <a:effectLst/>
              </a:rPr>
              <a:t>Journal of Research Initiatives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1</a:t>
            </a:r>
            <a:r>
              <a:rPr lang="en-US" dirty="0">
                <a:effectLst/>
              </a:rPr>
              <a:t>(3), 6.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Smith, K. M., Chesin, M. S., &amp; Jeglic, E. L. (2014). Minority college student mental health: Does majority status matter? Implications for college counseling services. </a:t>
            </a:r>
            <a:r>
              <a:rPr lang="en-US" i="1" dirty="0">
                <a:effectLst/>
              </a:rPr>
              <a:t>journal of Multicultural counseling and development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42</a:t>
            </a:r>
            <a:r>
              <a:rPr lang="en-US" dirty="0">
                <a:effectLst/>
              </a:rPr>
              <a:t>(2), 77-92.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Griffin, Kristin Davidoff, and Julie Sriken. 2014. “The Adverse Impact of Racial Microaggressions on College Students’ Self-Esteem.” </a:t>
            </a:r>
            <a:r>
              <a:rPr lang="en-US" i="1" dirty="0">
                <a:effectLst/>
              </a:rPr>
              <a:t>Journal of College Student Development </a:t>
            </a:r>
            <a:r>
              <a:rPr lang="en-US" dirty="0">
                <a:effectLst/>
              </a:rPr>
              <a:t>55(5): 461-474. 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>
                <a:effectLst/>
              </a:rPr>
              <a:t>Hollingsworth, D. W., Cole, A. B., O'Keefe, V. M., Tucker, R. P., Story, C. R., &amp; Wingate, L. R. (2017). Experiencing racial microaggressions influences suicide ideation through perceived burdensomeness in African Americans. </a:t>
            </a:r>
            <a:r>
              <a:rPr lang="en-US" i="1" dirty="0">
                <a:effectLst/>
              </a:rPr>
              <a:t>Journal of counseling psychology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64</a:t>
            </a:r>
            <a:r>
              <a:rPr lang="en-US" dirty="0">
                <a:effectLst/>
              </a:rPr>
              <a:t>(1), 104.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ADEE8-76CD-463F-B8E5-153E12CF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C018C-3D0F-44FC-8620-D4A5934E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3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B0652-AD92-4870-A5A3-DCD65CB6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64176"/>
            <a:ext cx="10353761" cy="132632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427C-7315-45FB-8365-050697368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74558"/>
            <a:ext cx="10353762" cy="481664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n-US" dirty="0">
                <a:effectLst/>
              </a:rPr>
              <a:t>Smith, W. A., Hung, M., &amp; Franklin, J. D. (2011). Racial battle fatigue and the miseducation of Black men: Racial microaggressions, societal problems, and environmental stress. </a:t>
            </a:r>
            <a:r>
              <a:rPr lang="en-US" i="1" dirty="0">
                <a:effectLst/>
              </a:rPr>
              <a:t>The Journal of Negro Education</a:t>
            </a:r>
            <a:r>
              <a:rPr lang="en-US" dirty="0">
                <a:effectLst/>
              </a:rPr>
              <a:t>, 63-82.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>
                <a:effectLst/>
              </a:rPr>
              <a:t>Durkee, Myles I. and Joanna L. Williams. 2015. “Accusations of Acting White: Links to Black Students’ Racial Identity and Mental Health.” </a:t>
            </a:r>
            <a:r>
              <a:rPr lang="en-US" i="1" dirty="0">
                <a:effectLst/>
              </a:rPr>
              <a:t>Journal of Black Psychology </a:t>
            </a:r>
            <a:r>
              <a:rPr lang="en-US" dirty="0">
                <a:effectLst/>
              </a:rPr>
              <a:t>4(1): 26-48.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>
                <a:effectLst/>
              </a:rPr>
              <a:t>Hope, E. C., Velez, G., Offidani-Bertrand, C., Keels, M., &amp; Durkee, M. I. (2018). Political activism and mental health among Black and Latinx college students. </a:t>
            </a:r>
            <a:r>
              <a:rPr lang="en-US" i="1" dirty="0">
                <a:effectLst/>
              </a:rPr>
              <a:t>Cultural Diversity and Ethnic Minority Psychology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24</a:t>
            </a:r>
            <a:r>
              <a:rPr lang="en-US" dirty="0">
                <a:effectLst/>
              </a:rPr>
              <a:t>(1), 26.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>
                <a:effectLst/>
              </a:rPr>
              <a:t>Jones, A. C. (1993). Wade in the Water. </a:t>
            </a:r>
            <a:r>
              <a:rPr lang="en-US" i="1" dirty="0">
                <a:effectLst/>
              </a:rPr>
              <a:t>The wisdom of the spirituals. Maryknoll, NY: Orbis Books</a:t>
            </a:r>
            <a:r>
              <a:rPr lang="en-US" dirty="0">
                <a:effectLst/>
              </a:rPr>
              <a:t>.</a:t>
            </a:r>
            <a:endParaRPr lang="en-US" dirty="0"/>
          </a:p>
          <a:p>
            <a:pPr marL="457200" indent="-457200">
              <a:buFont typeface="+mj-lt"/>
              <a:buAutoNum type="arabicPeriod" startAt="13"/>
            </a:pPr>
            <a:r>
              <a:rPr lang="en-US" dirty="0"/>
              <a:t>Butler, S. K., Evans, M. P., Brooks, M., Williams, C. R., &amp; Bailey, D. F. (2013). Mentoring African American men during their postsecondary and graduate school experiences: Implications for the counseling profession. </a:t>
            </a:r>
            <a:r>
              <a:rPr lang="en-US" i="1" dirty="0"/>
              <a:t>Journal of Counseling &amp; Development</a:t>
            </a:r>
            <a:r>
              <a:rPr lang="en-US" dirty="0"/>
              <a:t>, </a:t>
            </a:r>
            <a:r>
              <a:rPr lang="en-US" i="1" dirty="0"/>
              <a:t>91</a:t>
            </a:r>
            <a:r>
              <a:rPr lang="en-US" dirty="0"/>
              <a:t>(4), 419-427.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>
                <a:effectLst/>
              </a:rPr>
              <a:t>Nadal, K. L., Wong, Y., Griffin, K. E., Davidoff, K., &amp; Sriken, J. (2014). The adverse impact of racial microaggressions on college students' self-esteem. </a:t>
            </a:r>
            <a:r>
              <a:rPr lang="en-US" i="1" dirty="0">
                <a:effectLst/>
              </a:rPr>
              <a:t>Journal of college student development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55</a:t>
            </a:r>
            <a:r>
              <a:rPr lang="en-US" dirty="0">
                <a:effectLst/>
              </a:rPr>
              <a:t>(5), 461-474.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>
                <a:effectLst/>
              </a:rPr>
              <a:t>West, L. M., Donovan, R. A., &amp; Daniel, A. R. (2016). The price of strength: Black college women’s perspectives on the strong Black woman stereotype. </a:t>
            </a:r>
            <a:r>
              <a:rPr lang="en-US" i="1" dirty="0">
                <a:effectLst/>
              </a:rPr>
              <a:t>Women &amp; Therapy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39</a:t>
            </a:r>
            <a:r>
              <a:rPr lang="en-US" dirty="0">
                <a:effectLst/>
              </a:rPr>
              <a:t>(3-4), 390-412.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>
                <a:effectLst/>
              </a:rPr>
              <a:t>Jones, S. R., Kim, Y. C., &amp; Skendall, K. C. (2012). (Re-) framing authenticity: Considering multiple social identities using autoethnographic and intersectional approaches. </a:t>
            </a:r>
            <a:r>
              <a:rPr lang="en-US" i="1" dirty="0">
                <a:effectLst/>
              </a:rPr>
              <a:t>The Journal of Higher Education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83</a:t>
            </a:r>
            <a:r>
              <a:rPr lang="en-US" dirty="0">
                <a:effectLst/>
              </a:rPr>
              <a:t>(5), 698-724.</a:t>
            </a:r>
            <a:endParaRPr lang="en-US" dirty="0"/>
          </a:p>
          <a:p>
            <a:pPr marL="457200" indent="-457200">
              <a:buFont typeface="+mj-lt"/>
              <a:buAutoNum type="arabicPeriod" startAt="13"/>
            </a:pPr>
            <a:r>
              <a:rPr lang="en-US" dirty="0">
                <a:effectLst/>
              </a:rPr>
              <a:t>Hunn, Vanessa. "African American students, retention, and team-based learning: A review of the literature and recommendations for retention at predominately white institutions." </a:t>
            </a:r>
            <a:r>
              <a:rPr lang="en-US" i="1" dirty="0">
                <a:effectLst/>
              </a:rPr>
              <a:t>Journal of Black Studies</a:t>
            </a:r>
            <a:r>
              <a:rPr lang="en-US" dirty="0">
                <a:effectLst/>
              </a:rPr>
              <a:t> 45, no. 4 (2014): 301-314.</a:t>
            </a:r>
          </a:p>
          <a:p>
            <a:pPr marL="457200" indent="-457200">
              <a:buFont typeface="+mj-lt"/>
              <a:buAutoNum type="arabicPeriod" startAt="13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ADEE8-76CD-463F-B8E5-153E12CF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C018C-3D0F-44FC-8620-D4A5934E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2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49D8-248B-4B5B-82B3-D4CD7333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37408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Key Concepts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5FC72-F211-4921-B989-D51460DA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/>
              </a:rPr>
              <a:t>Racial Minorities</a:t>
            </a:r>
            <a:r>
              <a:rPr lang="en-US" sz="3000" baseline="30000" dirty="0">
                <a:effectLst/>
              </a:rPr>
              <a:t>1</a:t>
            </a:r>
          </a:p>
          <a:p>
            <a:pPr marL="0" indent="0">
              <a:buNone/>
            </a:pPr>
            <a:endParaRPr lang="en-US" sz="3000" dirty="0">
              <a:effectLst/>
            </a:endParaRPr>
          </a:p>
          <a:p>
            <a:r>
              <a:rPr lang="en-US" sz="3000" dirty="0">
                <a:effectLst/>
              </a:rPr>
              <a:t>Predominately White Institutions (PWI’s)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F685-8F9E-4F0E-A362-3686E622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A780-F273-4229-B86A-D4991AD1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4654-BE4F-4E86-ACA5-4EC69A27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42" y="609600"/>
            <a:ext cx="3375413" cy="132632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800" b="1" i="0" kern="1200" cap="all" dirty="0">
                <a:effectLst/>
                <a:latin typeface="+mj-lt"/>
                <a:ea typeface="+mj-ea"/>
                <a:cs typeface="+mj-cs"/>
              </a:rPr>
              <a:t>U.S. Department of Education, National Postsecondary Student Aid Study, 1996 and 2016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2A5DEC-749A-4FE3-866B-1B1A74745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F13B7A-1B73-4A2E-8B23-90A0DB66FE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4" r="17705" b="-1"/>
          <a:stretch/>
        </p:blipFill>
        <p:spPr>
          <a:xfrm>
            <a:off x="1137490" y="1114868"/>
            <a:ext cx="5926045" cy="4628265"/>
          </a:xfrm>
          <a:prstGeom prst="rect">
            <a:avLst/>
          </a:prstGeom>
        </p:spPr>
      </p:pic>
      <p:sp>
        <p:nvSpPr>
          <p:cNvPr id="38" name="Rectangle 34">
            <a:extLst>
              <a:ext uri="{FF2B5EF4-FFF2-40B4-BE49-F238E27FC236}">
                <a16:creationId xmlns:a16="http://schemas.microsoft.com/office/drawing/2014/main" id="{C36DF331-BA47-4E35-B7B0-088DBE0D0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ntent Placeholder 29">
            <a:extLst>
              <a:ext uri="{FF2B5EF4-FFF2-40B4-BE49-F238E27FC236}">
                <a16:creationId xmlns:a16="http://schemas.microsoft.com/office/drawing/2014/main" id="{5C4F51B5-C7C5-493A-A834-3D8A1296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7" y="2096064"/>
            <a:ext cx="3408070" cy="3695136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702D0-F56F-492A-9AE8-7F210055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000" kern="1200" dirty="0">
                <a:latin typeface="+mn-lt"/>
                <a:ea typeface="+mn-ea"/>
                <a:cs typeface="+mn-cs"/>
              </a:rPr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FBD77-D3BD-49A8-B2E4-0FF1B1BA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309360"/>
            <a:ext cx="753545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AA71EB53-437C-49B2-8CD3-E1206C9A8F71}" type="slidenum">
              <a:rPr lang="en-US" sz="1000" kern="1200" smtClean="0"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4</a:t>
            </a:fld>
            <a:endParaRPr lang="en-US" sz="1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6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4EFC-BBE7-4042-A0EF-0A15E693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 moment of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F5C6-9746-4D6E-9E5A-8B45FE91A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>
                <a:effectLst/>
              </a:rPr>
              <a:t>Who are the students of color on your campus?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23540-FCAD-40EC-8303-0B2D570A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C3F4E-4A5E-4E1A-8E15-AA2F6424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3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D942CE-04D1-44AE-AD30-9EC4A9219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037CC0-03D2-45DF-A92F-325851A9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506B2-6ECC-4E05-8AED-9070178D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Prevalence 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60A68-4ABD-45AB-9555-B6E5C90A8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269" y="3602038"/>
            <a:ext cx="9001462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211EC-48D8-4FBC-9470-CFADFA11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A13C1-7A2D-4702-AFBB-1AF79315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A71EB53-437C-49B2-8CD3-E1206C9A8F71}" type="slidenum">
              <a: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</a:pPr>
              <a:t>6</a:t>
            </a:fld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7B967-5379-45EA-9CC7-126B126E4388}"/>
              </a:ext>
            </a:extLst>
          </p:cNvPr>
          <p:cNvSpPr txBox="1"/>
          <p:nvPr/>
        </p:nvSpPr>
        <p:spPr>
          <a:xfrm>
            <a:off x="9549931" y="6657945"/>
            <a:ext cx="26420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www.philippinesbasiceducation.us/2013/04/help-is-here-resources-for-educator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5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BC17-3AA7-46FD-B720-D4D614A9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2B5DD-A576-4BE8-BB38-3D9442F9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62527"/>
            <a:ext cx="10119163" cy="4920748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effectLst/>
              </a:rPr>
              <a:t>Mental health among college students of color is an understudied topic</a:t>
            </a:r>
            <a:r>
              <a:rPr lang="en-US" sz="2600" baseline="30000" dirty="0">
                <a:effectLst/>
              </a:rPr>
              <a:t>2</a:t>
            </a:r>
            <a:endParaRPr lang="en-US" sz="2600" dirty="0">
              <a:effectLst/>
            </a:endParaRPr>
          </a:p>
          <a:p>
            <a:pPr marL="0" indent="0">
              <a:buNone/>
            </a:pPr>
            <a:endParaRPr lang="en-US" sz="2600" dirty="0">
              <a:effectLst/>
            </a:endParaRPr>
          </a:p>
          <a:p>
            <a:r>
              <a:rPr lang="en-US" sz="2600" dirty="0">
                <a:effectLst/>
              </a:rPr>
              <a:t>Inconclusive Results: </a:t>
            </a:r>
          </a:p>
          <a:p>
            <a:pPr lvl="1"/>
            <a:r>
              <a:rPr lang="en-US" dirty="0">
                <a:effectLst/>
              </a:rPr>
              <a:t>Higher rates of depression, anxiety, and functional impairment among college students of color in comparison to whites</a:t>
            </a:r>
            <a:r>
              <a:rPr lang="en-US" baseline="30000" dirty="0">
                <a:effectLst/>
              </a:rPr>
              <a:t>3</a:t>
            </a:r>
            <a:r>
              <a:rPr lang="en-US" dirty="0">
                <a:effectLst/>
              </a:rPr>
              <a:t>. </a:t>
            </a:r>
          </a:p>
          <a:p>
            <a:pPr lvl="1"/>
            <a:r>
              <a:rPr lang="en-US" dirty="0">
                <a:effectLst/>
              </a:rPr>
              <a:t>Other studies find no difference in mental illness prevalence rates</a:t>
            </a:r>
            <a:r>
              <a:rPr lang="en-US" baseline="30000" dirty="0">
                <a:effectLst/>
              </a:rPr>
              <a:t>4</a:t>
            </a:r>
            <a:r>
              <a:rPr lang="en-US" dirty="0">
                <a:effectLst/>
              </a:rPr>
              <a:t>.  </a:t>
            </a:r>
          </a:p>
          <a:p>
            <a:pPr marL="0" indent="0" fontAlgn="base">
              <a:buNone/>
            </a:pPr>
            <a:endParaRPr lang="en-US" sz="2700" dirty="0">
              <a:effectLst/>
            </a:endParaRPr>
          </a:p>
          <a:p>
            <a:pPr fontAlgn="base"/>
            <a:r>
              <a:rPr lang="en-US" sz="2700" dirty="0">
                <a:effectLst/>
              </a:rPr>
              <a:t>Being a member of a minority group at a PWI/U can decrease the psychological functioning of students of color</a:t>
            </a:r>
            <a:r>
              <a:rPr lang="en-US" sz="2700" baseline="30000" dirty="0">
                <a:effectLst/>
              </a:rPr>
              <a:t>5</a:t>
            </a:r>
            <a:r>
              <a:rPr lang="en-US" sz="2700" dirty="0"/>
              <a:t>.</a:t>
            </a:r>
          </a:p>
          <a:p>
            <a:pPr fontAlgn="base"/>
            <a:endParaRPr lang="en-US" alt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C5622-D5E1-4467-8576-39A52A7D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61E17-4DC6-4D19-A532-C16BD9CB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810D-9393-440B-B0DA-0D8C3CD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F188-6B50-43E3-A8B2-E255B1E4C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63" y="1251283"/>
            <a:ext cx="10744200" cy="4764505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sz="4500" dirty="0">
                <a:effectLst/>
              </a:rPr>
              <a:t>Increasing rates of suicide among people of color</a:t>
            </a:r>
            <a:r>
              <a:rPr lang="en-US" sz="4500" baseline="30000" dirty="0">
                <a:effectLst/>
              </a:rPr>
              <a:t> 6,7</a:t>
            </a:r>
            <a:endParaRPr lang="en-US" sz="4500" dirty="0">
              <a:effectLst/>
            </a:endParaRPr>
          </a:p>
          <a:p>
            <a:pPr marL="0" indent="0" fontAlgn="base">
              <a:buNone/>
            </a:pPr>
            <a:r>
              <a:rPr lang="en-US" sz="4500" dirty="0">
                <a:effectLst/>
              </a:rPr>
              <a:t> </a:t>
            </a:r>
          </a:p>
          <a:p>
            <a:pPr fontAlgn="base"/>
            <a:r>
              <a:rPr lang="en-US" sz="4500" dirty="0">
                <a:effectLst/>
              </a:rPr>
              <a:t>Students of color are less likely to utilize campus counseling services </a:t>
            </a:r>
            <a:r>
              <a:rPr lang="en-US" sz="4500" baseline="30000" dirty="0">
                <a:effectLst/>
              </a:rPr>
              <a:t>8</a:t>
            </a:r>
            <a:r>
              <a:rPr lang="en-US" sz="4500" dirty="0">
                <a:effectLst/>
              </a:rPr>
              <a:t>.</a:t>
            </a:r>
          </a:p>
          <a:p>
            <a:pPr fontAlgn="base"/>
            <a:endParaRPr lang="en-US" sz="4500" dirty="0">
              <a:effectLst/>
            </a:endParaRPr>
          </a:p>
          <a:p>
            <a:pPr fontAlgn="base"/>
            <a:r>
              <a:rPr lang="en-US" sz="4500" dirty="0">
                <a:effectLst/>
              </a:rPr>
              <a:t>Predictors include</a:t>
            </a:r>
            <a:r>
              <a:rPr lang="en-US" sz="4500" baseline="30000" dirty="0">
                <a:effectLst/>
              </a:rPr>
              <a:t> 8</a:t>
            </a:r>
            <a:endParaRPr lang="en-US" sz="4500" dirty="0">
              <a:effectLst/>
            </a:endParaRPr>
          </a:p>
          <a:p>
            <a:pPr lvl="1" fontAlgn="base"/>
            <a:r>
              <a:rPr lang="en-US" sz="4500" dirty="0">
                <a:effectLst/>
              </a:rPr>
              <a:t>Greater psychological distress</a:t>
            </a:r>
          </a:p>
          <a:p>
            <a:pPr lvl="1" fontAlgn="base"/>
            <a:r>
              <a:rPr lang="en-US" sz="4500" dirty="0">
                <a:effectLst/>
              </a:rPr>
              <a:t>Previous history of psychological distress</a:t>
            </a:r>
          </a:p>
          <a:p>
            <a:pPr lvl="1" fontAlgn="base"/>
            <a:r>
              <a:rPr lang="en-US" sz="4500" dirty="0">
                <a:effectLst/>
              </a:rPr>
              <a:t>Less family Support </a:t>
            </a:r>
          </a:p>
          <a:p>
            <a:pPr fontAlgn="base"/>
            <a:endParaRPr lang="en-US" sz="4500" dirty="0">
              <a:latin typeface="Arial"/>
              <a:ea typeface="Arial"/>
              <a:cs typeface="Arial"/>
              <a:sym typeface="Arial"/>
            </a:endParaRPr>
          </a:p>
          <a:p>
            <a:pPr fontAlgn="base"/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Students of color report higher levels of stress than white college students who suffer from depression or anxiety</a:t>
            </a:r>
            <a:r>
              <a:rPr lang="en-US" sz="4500" baseline="30000" dirty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fontAlgn="base"/>
            <a:endParaRPr lang="en-US" sz="2600" dirty="0">
              <a:effectLst/>
            </a:endParaRPr>
          </a:p>
          <a:p>
            <a:pPr lvl="1" fontAlgn="base"/>
            <a:endParaRPr lang="en-US" sz="2400" dirty="0">
              <a:effectLst/>
            </a:endParaRPr>
          </a:p>
          <a:p>
            <a:pPr fontAlgn="base"/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508D5-6D19-4144-A733-E13E1CD5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56B2C-0319-441A-BAB3-B37DAF15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4EFC-BBE7-4042-A0EF-0A15E693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 moment of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F5C6-9746-4D6E-9E5A-8B45FE91A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>
                <a:effectLst/>
              </a:rPr>
              <a:t>What challenges might students of color on your campus face when seeking help and utilizing campus mental health resources? </a:t>
            </a: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23540-FCAD-40EC-8303-0B2D570A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Kamesha Spates, Ph.D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C3F4E-4A5E-4E1A-8E15-AA2F6424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EB53-437C-49B2-8CD3-E1206C9A8F7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56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1004</Words>
  <Application>Microsoft Office PowerPoint</Application>
  <PresentationFormat>Widescreen</PresentationFormat>
  <Paragraphs>203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Century Gothic</vt:lpstr>
      <vt:lpstr>Rockwell</vt:lpstr>
      <vt:lpstr>Damask</vt:lpstr>
      <vt:lpstr> A Class of our Own: Supporting the Mental Health Needs of Students of Color </vt:lpstr>
      <vt:lpstr>Today’s Goals  </vt:lpstr>
      <vt:lpstr>Key Concepts </vt:lpstr>
      <vt:lpstr>U.S. Department of Education, National Postsecondary Student Aid Study, 1996 and 2016</vt:lpstr>
      <vt:lpstr>A moment of reflection</vt:lpstr>
      <vt:lpstr>Prevalence rates</vt:lpstr>
      <vt:lpstr>PowerPoint Presentation</vt:lpstr>
      <vt:lpstr>PowerPoint Presentation</vt:lpstr>
      <vt:lpstr>A moment of reflection</vt:lpstr>
      <vt:lpstr>Stressors among students of color at PWI’s</vt:lpstr>
      <vt:lpstr>Lived experiences of Students of color</vt:lpstr>
      <vt:lpstr>Social stressors  </vt:lpstr>
      <vt:lpstr>Navigating life as a student of Color at a PWI</vt:lpstr>
      <vt:lpstr>Supporting the Mental Health Needs of Students of Color</vt:lpstr>
      <vt:lpstr>A moment of reflection</vt:lpstr>
      <vt:lpstr>Consider a Multi-Cultural Strength-Based Approach</vt:lpstr>
      <vt:lpstr>Literature-based recommendations </vt:lpstr>
      <vt:lpstr>“Feelings of Belonging”21 </vt:lpstr>
      <vt:lpstr>PowerPoint Presentation</vt:lpstr>
      <vt:lpstr>Questions?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Class of our Own: Supporting the Mental Health Needs of Students of Color</dc:title>
  <dc:creator>Spates, Kamesha</dc:creator>
  <cp:lastModifiedBy>kamesha spates</cp:lastModifiedBy>
  <cp:revision>10</cp:revision>
  <dcterms:created xsi:type="dcterms:W3CDTF">2019-10-31T15:00:03Z</dcterms:created>
  <dcterms:modified xsi:type="dcterms:W3CDTF">2019-10-31T18:03:14Z</dcterms:modified>
</cp:coreProperties>
</file>